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9"/>
  </p:notesMasterIdLst>
  <p:sldIdLst>
    <p:sldId id="257" r:id="rId2"/>
    <p:sldId id="258" r:id="rId3"/>
    <p:sldId id="378" r:id="rId4"/>
    <p:sldId id="585" r:id="rId5"/>
    <p:sldId id="380" r:id="rId6"/>
    <p:sldId id="381" r:id="rId7"/>
    <p:sldId id="382" r:id="rId8"/>
    <p:sldId id="383" r:id="rId9"/>
    <p:sldId id="554" r:id="rId10"/>
    <p:sldId id="375" r:id="rId11"/>
    <p:sldId id="604" r:id="rId12"/>
    <p:sldId id="651" r:id="rId13"/>
    <p:sldId id="652" r:id="rId14"/>
    <p:sldId id="653" r:id="rId15"/>
    <p:sldId id="654" r:id="rId16"/>
    <p:sldId id="655" r:id="rId17"/>
    <p:sldId id="656" r:id="rId18"/>
    <p:sldId id="657" r:id="rId19"/>
    <p:sldId id="658" r:id="rId20"/>
    <p:sldId id="555" r:id="rId21"/>
    <p:sldId id="556" r:id="rId22"/>
    <p:sldId id="387" r:id="rId23"/>
    <p:sldId id="451" r:id="rId24"/>
    <p:sldId id="452" r:id="rId25"/>
    <p:sldId id="388" r:id="rId26"/>
    <p:sldId id="390" r:id="rId27"/>
    <p:sldId id="485" r:id="rId28"/>
    <p:sldId id="486" r:id="rId29"/>
    <p:sldId id="484" r:id="rId30"/>
    <p:sldId id="530" r:id="rId31"/>
    <p:sldId id="389" r:id="rId32"/>
    <p:sldId id="262" r:id="rId33"/>
    <p:sldId id="266" r:id="rId34"/>
    <p:sldId id="263" r:id="rId35"/>
    <p:sldId id="265" r:id="rId36"/>
    <p:sldId id="267" r:id="rId37"/>
    <p:sldId id="270" r:id="rId38"/>
    <p:sldId id="271" r:id="rId39"/>
    <p:sldId id="659" r:id="rId40"/>
    <p:sldId id="660" r:id="rId41"/>
    <p:sldId id="661" r:id="rId42"/>
    <p:sldId id="662" r:id="rId43"/>
    <p:sldId id="663" r:id="rId44"/>
    <p:sldId id="664" r:id="rId45"/>
    <p:sldId id="665" r:id="rId46"/>
    <p:sldId id="666" r:id="rId47"/>
    <p:sldId id="667" r:id="rId48"/>
    <p:sldId id="669" r:id="rId49"/>
    <p:sldId id="670" r:id="rId50"/>
    <p:sldId id="671" r:id="rId51"/>
    <p:sldId id="672" r:id="rId52"/>
    <p:sldId id="673" r:id="rId53"/>
    <p:sldId id="674" r:id="rId54"/>
    <p:sldId id="406" r:id="rId55"/>
    <p:sldId id="290" r:id="rId56"/>
    <p:sldId id="291" r:id="rId57"/>
    <p:sldId id="292" r:id="rId58"/>
    <p:sldId id="472" r:id="rId59"/>
    <p:sldId id="296" r:id="rId60"/>
    <p:sldId id="478" r:id="rId61"/>
    <p:sldId id="462" r:id="rId62"/>
    <p:sldId id="586" r:id="rId63"/>
    <p:sldId id="744" r:id="rId64"/>
    <p:sldId id="533" r:id="rId65"/>
    <p:sldId id="568" r:id="rId66"/>
    <p:sldId id="557" r:id="rId67"/>
    <p:sldId id="562" r:id="rId68"/>
    <p:sldId id="565" r:id="rId69"/>
    <p:sldId id="566" r:id="rId70"/>
    <p:sldId id="567" r:id="rId71"/>
    <p:sldId id="503" r:id="rId72"/>
    <p:sldId id="573" r:id="rId73"/>
    <p:sldId id="582" r:id="rId74"/>
    <p:sldId id="583" r:id="rId75"/>
    <p:sldId id="584" r:id="rId76"/>
    <p:sldId id="575" r:id="rId77"/>
    <p:sldId id="576" r:id="rId78"/>
    <p:sldId id="577" r:id="rId79"/>
    <p:sldId id="498" r:id="rId80"/>
    <p:sldId id="713" r:id="rId81"/>
    <p:sldId id="714" r:id="rId82"/>
    <p:sldId id="715" r:id="rId83"/>
    <p:sldId id="716" r:id="rId84"/>
    <p:sldId id="717" r:id="rId85"/>
    <p:sldId id="718" r:id="rId86"/>
    <p:sldId id="719" r:id="rId87"/>
    <p:sldId id="720" r:id="rId88"/>
    <p:sldId id="721" r:id="rId89"/>
    <p:sldId id="723" r:id="rId90"/>
    <p:sldId id="725" r:id="rId91"/>
    <p:sldId id="726" r:id="rId92"/>
    <p:sldId id="727" r:id="rId93"/>
    <p:sldId id="728" r:id="rId94"/>
    <p:sldId id="729" r:id="rId95"/>
    <p:sldId id="730" r:id="rId96"/>
    <p:sldId id="731" r:id="rId97"/>
    <p:sldId id="732" r:id="rId98"/>
    <p:sldId id="733" r:id="rId99"/>
    <p:sldId id="734" r:id="rId100"/>
    <p:sldId id="735" r:id="rId101"/>
    <p:sldId id="736" r:id="rId102"/>
    <p:sldId id="737" r:id="rId103"/>
    <p:sldId id="738" r:id="rId104"/>
    <p:sldId id="739" r:id="rId105"/>
    <p:sldId id="740" r:id="rId106"/>
    <p:sldId id="741" r:id="rId107"/>
    <p:sldId id="742" r:id="rId108"/>
    <p:sldId id="587" r:id="rId109"/>
    <p:sldId id="588" r:id="rId110"/>
    <p:sldId id="589" r:id="rId111"/>
    <p:sldId id="592" r:id="rId112"/>
    <p:sldId id="594" r:id="rId113"/>
    <p:sldId id="597" r:id="rId114"/>
    <p:sldId id="598" r:id="rId115"/>
    <p:sldId id="602" r:id="rId116"/>
    <p:sldId id="692" r:id="rId117"/>
    <p:sldId id="743" r:id="rId1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84" d="100"/>
          <a:sy n="84" d="100"/>
        </p:scale>
        <p:origin x="1426" y="77"/>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charts/_rels/chart1.xml.rels><?xml version="1.0" encoding="UTF-8" standalone="yes"?>
<Relationships xmlns="http://schemas.openxmlformats.org/package/2006/relationships"><Relationship Id="rId1" Type="http://schemas.openxmlformats.org/officeDocument/2006/relationships/oleObject" Target="file:///D:\&#24187;&#28783;\&#23398;&#31185;&#20171;&#32461;\&#21307;&#38498;&#20869;&#37096;&#35762;&#2423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9"/>
    </mc:Choice>
    <mc:Fallback>
      <c:style val="19"/>
    </mc:Fallback>
  </mc:AlternateContent>
  <c:chart>
    <c:autoTitleDeleted val="0"/>
    <c:plotArea>
      <c:layout>
        <c:manualLayout>
          <c:layoutTarget val="inner"/>
          <c:xMode val="edge"/>
          <c:yMode val="edge"/>
          <c:x val="0.11869742527319729"/>
          <c:y val="3.3107053597738648E-2"/>
          <c:w val="0.88130257472680207"/>
          <c:h val="0.83227746140899239"/>
        </c:manualLayout>
      </c:layout>
      <c:barChart>
        <c:barDir val="col"/>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新项目!$A$19:$A$26</c:f>
              <c:numCache>
                <c:formatCode>General</c:formatCode>
                <c:ptCount val="8"/>
                <c:pt idx="0">
                  <c:v>2010</c:v>
                </c:pt>
                <c:pt idx="1">
                  <c:v>2011</c:v>
                </c:pt>
                <c:pt idx="2">
                  <c:v>2012</c:v>
                </c:pt>
                <c:pt idx="3">
                  <c:v>2013</c:v>
                </c:pt>
                <c:pt idx="4">
                  <c:v>2014</c:v>
                </c:pt>
                <c:pt idx="5">
                  <c:v>2015</c:v>
                </c:pt>
                <c:pt idx="6">
                  <c:v>2016</c:v>
                </c:pt>
                <c:pt idx="7">
                  <c:v>2017</c:v>
                </c:pt>
              </c:numCache>
            </c:numRef>
          </c:cat>
          <c:val>
            <c:numRef>
              <c:f>新项目!$B$19:$B$26</c:f>
              <c:numCache>
                <c:formatCode>General</c:formatCode>
                <c:ptCount val="8"/>
                <c:pt idx="0">
                  <c:v>25</c:v>
                </c:pt>
                <c:pt idx="1">
                  <c:v>27</c:v>
                </c:pt>
                <c:pt idx="2">
                  <c:v>40</c:v>
                </c:pt>
                <c:pt idx="3">
                  <c:v>44</c:v>
                </c:pt>
                <c:pt idx="4">
                  <c:v>69</c:v>
                </c:pt>
                <c:pt idx="5">
                  <c:v>78</c:v>
                </c:pt>
                <c:pt idx="6">
                  <c:v>91</c:v>
                </c:pt>
                <c:pt idx="7">
                  <c:v>102</c:v>
                </c:pt>
              </c:numCache>
            </c:numRef>
          </c:val>
        </c:ser>
        <c:dLbls>
          <c:showLegendKey val="0"/>
          <c:showVal val="0"/>
          <c:showCatName val="0"/>
          <c:showSerName val="0"/>
          <c:showPercent val="0"/>
          <c:showBubbleSize val="0"/>
        </c:dLbls>
        <c:gapWidth val="150"/>
        <c:axId val="159848608"/>
        <c:axId val="159849392"/>
      </c:barChart>
      <c:catAx>
        <c:axId val="159848608"/>
        <c:scaling>
          <c:orientation val="minMax"/>
        </c:scaling>
        <c:delete val="0"/>
        <c:axPos val="b"/>
        <c:numFmt formatCode="General" sourceLinked="1"/>
        <c:majorTickMark val="out"/>
        <c:minorTickMark val="none"/>
        <c:tickLblPos val="nextTo"/>
        <c:crossAx val="159849392"/>
        <c:crosses val="autoZero"/>
        <c:auto val="1"/>
        <c:lblAlgn val="ctr"/>
        <c:lblOffset val="100"/>
        <c:noMultiLvlLbl val="0"/>
      </c:catAx>
      <c:valAx>
        <c:axId val="159849392"/>
        <c:scaling>
          <c:orientation val="minMax"/>
        </c:scaling>
        <c:delete val="0"/>
        <c:axPos val="l"/>
        <c:numFmt formatCode="General" sourceLinked="1"/>
        <c:majorTickMark val="out"/>
        <c:minorTickMark val="none"/>
        <c:tickLblPos val="nextTo"/>
        <c:crossAx val="15984860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D852A86-A984-4C4F-8CE8-665C90D9D893}" type="doc">
      <dgm:prSet loTypeId="urn:microsoft.com/office/officeart/2005/8/layout/venn1" loCatId="relationship" qsTypeId="urn:microsoft.com/office/officeart/2005/8/quickstyle/simple5#1" qsCatId="simple" csTypeId="urn:microsoft.com/office/officeart/2005/8/colors/colorful5#1" csCatId="colorful" phldr="1"/>
      <dgm:spPr/>
    </dgm:pt>
    <dgm:pt modelId="{4986C788-F2FB-423A-BAE2-B814B90C6A9D}">
      <dgm:prSet phldrT="[文本]"/>
      <dgm:spPr/>
      <dgm:t>
        <a:bodyPr/>
        <a:lstStyle/>
        <a:p>
          <a:r>
            <a:rPr lang="zh-CN" altLang="en-US" dirty="0" smtClean="0"/>
            <a:t>治疗方法选择</a:t>
          </a:r>
          <a:endParaRPr lang="zh-CN" altLang="en-US" dirty="0"/>
        </a:p>
      </dgm:t>
    </dgm:pt>
    <dgm:pt modelId="{3F1C66C8-9A6B-4E84-9B64-99005AC6BEB9}" type="parTrans" cxnId="{8306189F-5434-4B02-81F8-ECFF09DDDEA3}">
      <dgm:prSet/>
      <dgm:spPr/>
      <dgm:t>
        <a:bodyPr/>
        <a:lstStyle/>
        <a:p>
          <a:endParaRPr lang="zh-CN" altLang="en-US"/>
        </a:p>
      </dgm:t>
    </dgm:pt>
    <dgm:pt modelId="{280288D9-039C-42F2-9C59-98116701F3C7}" type="sibTrans" cxnId="{8306189F-5434-4B02-81F8-ECFF09DDDEA3}">
      <dgm:prSet/>
      <dgm:spPr/>
      <dgm:t>
        <a:bodyPr/>
        <a:lstStyle/>
        <a:p>
          <a:endParaRPr lang="zh-CN" altLang="en-US"/>
        </a:p>
      </dgm:t>
    </dgm:pt>
    <dgm:pt modelId="{012FD297-6DB0-4F0E-9621-925C809476F0}">
      <dgm:prSet phldrT="[文本]"/>
      <dgm:spPr/>
      <dgm:t>
        <a:bodyPr/>
        <a:lstStyle/>
        <a:p>
          <a:r>
            <a:rPr lang="zh-CN" altLang="en-US" dirty="0" smtClean="0"/>
            <a:t>预后判断</a:t>
          </a:r>
          <a:endParaRPr lang="zh-CN" altLang="en-US" dirty="0"/>
        </a:p>
      </dgm:t>
    </dgm:pt>
    <dgm:pt modelId="{FE72DAD9-6A52-4DBE-8CC2-14FB965C34D9}" type="parTrans" cxnId="{FCA2FD26-6117-449A-AA92-523EA01013A8}">
      <dgm:prSet/>
      <dgm:spPr/>
      <dgm:t>
        <a:bodyPr/>
        <a:lstStyle/>
        <a:p>
          <a:endParaRPr lang="zh-CN" altLang="en-US"/>
        </a:p>
      </dgm:t>
    </dgm:pt>
    <dgm:pt modelId="{59DA1DAB-3D2C-4A71-A523-F484E558EDE0}" type="sibTrans" cxnId="{FCA2FD26-6117-449A-AA92-523EA01013A8}">
      <dgm:prSet/>
      <dgm:spPr/>
      <dgm:t>
        <a:bodyPr/>
        <a:lstStyle/>
        <a:p>
          <a:endParaRPr lang="zh-CN" altLang="en-US"/>
        </a:p>
      </dgm:t>
    </dgm:pt>
    <dgm:pt modelId="{06CA3C56-F88D-436E-A7E1-D060647B7746}">
      <dgm:prSet phldrT="[文本]"/>
      <dgm:spPr/>
      <dgm:t>
        <a:bodyPr/>
        <a:lstStyle/>
        <a:p>
          <a:r>
            <a:rPr lang="zh-CN" altLang="en-US" dirty="0" smtClean="0"/>
            <a:t>疗效评估</a:t>
          </a:r>
          <a:endParaRPr lang="zh-CN" altLang="en-US" dirty="0"/>
        </a:p>
      </dgm:t>
    </dgm:pt>
    <dgm:pt modelId="{D58FDF9D-1C7A-417A-B887-053BB44EE62F}" type="parTrans" cxnId="{050CA722-C856-4709-9476-B4B8CE1A9127}">
      <dgm:prSet/>
      <dgm:spPr/>
      <dgm:t>
        <a:bodyPr/>
        <a:lstStyle/>
        <a:p>
          <a:endParaRPr lang="zh-CN" altLang="en-US"/>
        </a:p>
      </dgm:t>
    </dgm:pt>
    <dgm:pt modelId="{6102F75E-EFBC-4388-BE6A-01F83FB849A1}" type="sibTrans" cxnId="{050CA722-C856-4709-9476-B4B8CE1A9127}">
      <dgm:prSet/>
      <dgm:spPr/>
      <dgm:t>
        <a:bodyPr/>
        <a:lstStyle/>
        <a:p>
          <a:endParaRPr lang="zh-CN" altLang="en-US"/>
        </a:p>
      </dgm:t>
    </dgm:pt>
    <dgm:pt modelId="{E139AAF8-6687-48EC-B480-9B6BD836561F}">
      <dgm:prSet/>
      <dgm:spPr/>
      <dgm:t>
        <a:bodyPr/>
        <a:lstStyle/>
        <a:p>
          <a:r>
            <a:rPr lang="zh-CN" altLang="en-US" dirty="0" smtClean="0"/>
            <a:t>动态监测</a:t>
          </a:r>
          <a:endParaRPr lang="zh-CN" altLang="en-US" dirty="0"/>
        </a:p>
      </dgm:t>
    </dgm:pt>
    <dgm:pt modelId="{289D4F68-B1B9-4AF9-8E81-CFDF69CD206E}" type="parTrans" cxnId="{4DF2F470-A542-486C-AAA8-4132EA90F160}">
      <dgm:prSet/>
      <dgm:spPr/>
      <dgm:t>
        <a:bodyPr/>
        <a:lstStyle/>
        <a:p>
          <a:endParaRPr lang="zh-CN" altLang="en-US"/>
        </a:p>
      </dgm:t>
    </dgm:pt>
    <dgm:pt modelId="{DC5CD647-17D7-498E-80DE-4C68A514067D}" type="sibTrans" cxnId="{4DF2F470-A542-486C-AAA8-4132EA90F160}">
      <dgm:prSet/>
      <dgm:spPr/>
      <dgm:t>
        <a:bodyPr/>
        <a:lstStyle/>
        <a:p>
          <a:endParaRPr lang="zh-CN" altLang="en-US"/>
        </a:p>
      </dgm:t>
    </dgm:pt>
    <dgm:pt modelId="{7A5277A1-F0A9-45BF-BC2C-984AC7E1EA43}" type="pres">
      <dgm:prSet presAssocID="{3D852A86-A984-4C4F-8CE8-665C90D9D893}" presName="compositeShape" presStyleCnt="0">
        <dgm:presLayoutVars>
          <dgm:chMax val="7"/>
          <dgm:dir/>
          <dgm:resizeHandles val="exact"/>
        </dgm:presLayoutVars>
      </dgm:prSet>
      <dgm:spPr/>
    </dgm:pt>
    <dgm:pt modelId="{5291240D-7C92-43DA-840E-F116FBF06E65}" type="pres">
      <dgm:prSet presAssocID="{4986C788-F2FB-423A-BAE2-B814B90C6A9D}" presName="circ1" presStyleLbl="vennNode1" presStyleIdx="0" presStyleCnt="4" custScaleX="85539" custScaleY="79655" custLinFactNeighborX="-970" custLinFactNeighborY="-16244"/>
      <dgm:spPr/>
      <dgm:t>
        <a:bodyPr/>
        <a:lstStyle/>
        <a:p>
          <a:endParaRPr lang="zh-CN" altLang="en-US"/>
        </a:p>
      </dgm:t>
    </dgm:pt>
    <dgm:pt modelId="{536F0DBB-DAC5-4D27-AB2D-1D1DAFD289E5}" type="pres">
      <dgm:prSet presAssocID="{4986C788-F2FB-423A-BAE2-B814B90C6A9D}" presName="circ1Tx" presStyleLbl="revTx" presStyleIdx="0" presStyleCnt="0">
        <dgm:presLayoutVars>
          <dgm:chMax val="0"/>
          <dgm:chPref val="0"/>
          <dgm:bulletEnabled val="1"/>
        </dgm:presLayoutVars>
      </dgm:prSet>
      <dgm:spPr/>
      <dgm:t>
        <a:bodyPr/>
        <a:lstStyle/>
        <a:p>
          <a:endParaRPr lang="zh-CN" altLang="en-US"/>
        </a:p>
      </dgm:t>
    </dgm:pt>
    <dgm:pt modelId="{156D2623-853A-45AA-A1AE-47985863B8F2}" type="pres">
      <dgm:prSet presAssocID="{012FD297-6DB0-4F0E-9621-925C809476F0}" presName="circ2" presStyleLbl="vennNode1" presStyleIdx="1" presStyleCnt="4" custScaleX="79655" custScaleY="87745" custLinFactNeighborX="26639" custLinFactNeighborY="-1146"/>
      <dgm:spPr/>
      <dgm:t>
        <a:bodyPr/>
        <a:lstStyle/>
        <a:p>
          <a:endParaRPr lang="zh-CN" altLang="en-US"/>
        </a:p>
      </dgm:t>
    </dgm:pt>
    <dgm:pt modelId="{AD7A8694-5C5D-47BE-AE0C-38F58DC24EDD}" type="pres">
      <dgm:prSet presAssocID="{012FD297-6DB0-4F0E-9621-925C809476F0}" presName="circ2Tx" presStyleLbl="revTx" presStyleIdx="0" presStyleCnt="0">
        <dgm:presLayoutVars>
          <dgm:chMax val="0"/>
          <dgm:chPref val="0"/>
          <dgm:bulletEnabled val="1"/>
        </dgm:presLayoutVars>
      </dgm:prSet>
      <dgm:spPr/>
      <dgm:t>
        <a:bodyPr/>
        <a:lstStyle/>
        <a:p>
          <a:endParaRPr lang="zh-CN" altLang="en-US"/>
        </a:p>
      </dgm:t>
    </dgm:pt>
    <dgm:pt modelId="{8FAB5363-B1C6-4E3E-89A2-C03626ED73C8}" type="pres">
      <dgm:prSet presAssocID="{E139AAF8-6687-48EC-B480-9B6BD836561F}" presName="circ3" presStyleLbl="vennNode1" presStyleIdx="2" presStyleCnt="4" custScaleX="87687" custScaleY="90189" custLinFactNeighborX="104" custLinFactNeighborY="12458"/>
      <dgm:spPr/>
      <dgm:t>
        <a:bodyPr/>
        <a:lstStyle/>
        <a:p>
          <a:endParaRPr lang="zh-CN" altLang="en-US"/>
        </a:p>
      </dgm:t>
    </dgm:pt>
    <dgm:pt modelId="{661A8350-AF34-450B-AFE9-C16F673D6148}" type="pres">
      <dgm:prSet presAssocID="{E139AAF8-6687-48EC-B480-9B6BD836561F}" presName="circ3Tx" presStyleLbl="revTx" presStyleIdx="0" presStyleCnt="0">
        <dgm:presLayoutVars>
          <dgm:chMax val="0"/>
          <dgm:chPref val="0"/>
          <dgm:bulletEnabled val="1"/>
        </dgm:presLayoutVars>
      </dgm:prSet>
      <dgm:spPr/>
      <dgm:t>
        <a:bodyPr/>
        <a:lstStyle/>
        <a:p>
          <a:endParaRPr lang="zh-CN" altLang="en-US"/>
        </a:p>
      </dgm:t>
    </dgm:pt>
    <dgm:pt modelId="{B26859C3-0ECC-4084-A673-44C2B661A0D4}" type="pres">
      <dgm:prSet presAssocID="{06CA3C56-F88D-436E-A7E1-D060647B7746}" presName="circ4" presStyleLbl="vennNode1" presStyleIdx="3" presStyleCnt="4" custScaleX="79655" custScaleY="88576" custLinFactNeighborX="-27485" custLinFactNeighborY="-1146"/>
      <dgm:spPr/>
      <dgm:t>
        <a:bodyPr/>
        <a:lstStyle/>
        <a:p>
          <a:endParaRPr lang="zh-CN" altLang="en-US"/>
        </a:p>
      </dgm:t>
    </dgm:pt>
    <dgm:pt modelId="{A25E7FF5-5601-4EED-9E64-837F2AC88DAE}" type="pres">
      <dgm:prSet presAssocID="{06CA3C56-F88D-436E-A7E1-D060647B7746}" presName="circ4Tx" presStyleLbl="revTx" presStyleIdx="0" presStyleCnt="0">
        <dgm:presLayoutVars>
          <dgm:chMax val="0"/>
          <dgm:chPref val="0"/>
          <dgm:bulletEnabled val="1"/>
        </dgm:presLayoutVars>
      </dgm:prSet>
      <dgm:spPr/>
      <dgm:t>
        <a:bodyPr/>
        <a:lstStyle/>
        <a:p>
          <a:endParaRPr lang="zh-CN" altLang="en-US"/>
        </a:p>
      </dgm:t>
    </dgm:pt>
  </dgm:ptLst>
  <dgm:cxnLst>
    <dgm:cxn modelId="{08DA9F70-E48A-499E-8933-DF2E8F313BF2}" type="presOf" srcId="{4986C788-F2FB-423A-BAE2-B814B90C6A9D}" destId="{5291240D-7C92-43DA-840E-F116FBF06E65}" srcOrd="0" destOrd="0" presId="urn:microsoft.com/office/officeart/2005/8/layout/venn1"/>
    <dgm:cxn modelId="{5C86393A-0C8B-48A3-AE96-02477B9FC74E}" type="presOf" srcId="{012FD297-6DB0-4F0E-9621-925C809476F0}" destId="{AD7A8694-5C5D-47BE-AE0C-38F58DC24EDD}" srcOrd="1" destOrd="0" presId="urn:microsoft.com/office/officeart/2005/8/layout/venn1"/>
    <dgm:cxn modelId="{8BBF5DC4-3EBC-4A58-BCC6-A54856756F00}" type="presOf" srcId="{E139AAF8-6687-48EC-B480-9B6BD836561F}" destId="{661A8350-AF34-450B-AFE9-C16F673D6148}" srcOrd="1" destOrd="0" presId="urn:microsoft.com/office/officeart/2005/8/layout/venn1"/>
    <dgm:cxn modelId="{050CA722-C856-4709-9476-B4B8CE1A9127}" srcId="{3D852A86-A984-4C4F-8CE8-665C90D9D893}" destId="{06CA3C56-F88D-436E-A7E1-D060647B7746}" srcOrd="3" destOrd="0" parTransId="{D58FDF9D-1C7A-417A-B887-053BB44EE62F}" sibTransId="{6102F75E-EFBC-4388-BE6A-01F83FB849A1}"/>
    <dgm:cxn modelId="{A4CD9091-AC8C-45E5-B9A5-9D60817B3F41}" type="presOf" srcId="{06CA3C56-F88D-436E-A7E1-D060647B7746}" destId="{B26859C3-0ECC-4084-A673-44C2B661A0D4}" srcOrd="0" destOrd="0" presId="urn:microsoft.com/office/officeart/2005/8/layout/venn1"/>
    <dgm:cxn modelId="{FCA2FD26-6117-449A-AA92-523EA01013A8}" srcId="{3D852A86-A984-4C4F-8CE8-665C90D9D893}" destId="{012FD297-6DB0-4F0E-9621-925C809476F0}" srcOrd="1" destOrd="0" parTransId="{FE72DAD9-6A52-4DBE-8CC2-14FB965C34D9}" sibTransId="{59DA1DAB-3D2C-4A71-A523-F484E558EDE0}"/>
    <dgm:cxn modelId="{67DCAA80-260C-46E6-84DC-BB4286B1E751}" type="presOf" srcId="{3D852A86-A984-4C4F-8CE8-665C90D9D893}" destId="{7A5277A1-F0A9-45BF-BC2C-984AC7E1EA43}" srcOrd="0" destOrd="0" presId="urn:microsoft.com/office/officeart/2005/8/layout/venn1"/>
    <dgm:cxn modelId="{4DF2F470-A542-486C-AAA8-4132EA90F160}" srcId="{3D852A86-A984-4C4F-8CE8-665C90D9D893}" destId="{E139AAF8-6687-48EC-B480-9B6BD836561F}" srcOrd="2" destOrd="0" parTransId="{289D4F68-B1B9-4AF9-8E81-CFDF69CD206E}" sibTransId="{DC5CD647-17D7-498E-80DE-4C68A514067D}"/>
    <dgm:cxn modelId="{3B08A4E5-1B76-4C85-8CE9-48F878408412}" type="presOf" srcId="{012FD297-6DB0-4F0E-9621-925C809476F0}" destId="{156D2623-853A-45AA-A1AE-47985863B8F2}" srcOrd="0" destOrd="0" presId="urn:microsoft.com/office/officeart/2005/8/layout/venn1"/>
    <dgm:cxn modelId="{8306189F-5434-4B02-81F8-ECFF09DDDEA3}" srcId="{3D852A86-A984-4C4F-8CE8-665C90D9D893}" destId="{4986C788-F2FB-423A-BAE2-B814B90C6A9D}" srcOrd="0" destOrd="0" parTransId="{3F1C66C8-9A6B-4E84-9B64-99005AC6BEB9}" sibTransId="{280288D9-039C-42F2-9C59-98116701F3C7}"/>
    <dgm:cxn modelId="{C14E83C7-E6E4-460D-BBF9-3D25CC977123}" type="presOf" srcId="{4986C788-F2FB-423A-BAE2-B814B90C6A9D}" destId="{536F0DBB-DAC5-4D27-AB2D-1D1DAFD289E5}" srcOrd="1" destOrd="0" presId="urn:microsoft.com/office/officeart/2005/8/layout/venn1"/>
    <dgm:cxn modelId="{F95F1C73-7AA8-4A76-9CA3-BED63CE0DC09}" type="presOf" srcId="{06CA3C56-F88D-436E-A7E1-D060647B7746}" destId="{A25E7FF5-5601-4EED-9E64-837F2AC88DAE}" srcOrd="1" destOrd="0" presId="urn:microsoft.com/office/officeart/2005/8/layout/venn1"/>
    <dgm:cxn modelId="{4E49F1D2-5D19-4AA5-9888-54CFD3C2E508}" type="presOf" srcId="{E139AAF8-6687-48EC-B480-9B6BD836561F}" destId="{8FAB5363-B1C6-4E3E-89A2-C03626ED73C8}" srcOrd="0" destOrd="0" presId="urn:microsoft.com/office/officeart/2005/8/layout/venn1"/>
    <dgm:cxn modelId="{84CABD42-2BBF-4872-8435-751DE0CC4F06}" type="presParOf" srcId="{7A5277A1-F0A9-45BF-BC2C-984AC7E1EA43}" destId="{5291240D-7C92-43DA-840E-F116FBF06E65}" srcOrd="0" destOrd="0" presId="urn:microsoft.com/office/officeart/2005/8/layout/venn1"/>
    <dgm:cxn modelId="{1B527CBD-1CE1-489C-A833-5BEA136E1E47}" type="presParOf" srcId="{7A5277A1-F0A9-45BF-BC2C-984AC7E1EA43}" destId="{536F0DBB-DAC5-4D27-AB2D-1D1DAFD289E5}" srcOrd="1" destOrd="0" presId="urn:microsoft.com/office/officeart/2005/8/layout/venn1"/>
    <dgm:cxn modelId="{36EC0507-2623-4A25-A176-7E47272F2308}" type="presParOf" srcId="{7A5277A1-F0A9-45BF-BC2C-984AC7E1EA43}" destId="{156D2623-853A-45AA-A1AE-47985863B8F2}" srcOrd="2" destOrd="0" presId="urn:microsoft.com/office/officeart/2005/8/layout/venn1"/>
    <dgm:cxn modelId="{13B531F9-D136-452D-AA51-BCA0207F4F82}" type="presParOf" srcId="{7A5277A1-F0A9-45BF-BC2C-984AC7E1EA43}" destId="{AD7A8694-5C5D-47BE-AE0C-38F58DC24EDD}" srcOrd="3" destOrd="0" presId="urn:microsoft.com/office/officeart/2005/8/layout/venn1"/>
    <dgm:cxn modelId="{71EB8EF9-AADB-44F2-8788-5E648AC93128}" type="presParOf" srcId="{7A5277A1-F0A9-45BF-BC2C-984AC7E1EA43}" destId="{8FAB5363-B1C6-4E3E-89A2-C03626ED73C8}" srcOrd="4" destOrd="0" presId="urn:microsoft.com/office/officeart/2005/8/layout/venn1"/>
    <dgm:cxn modelId="{B32FC5A9-C31C-414D-8A2E-8186A4019FE3}" type="presParOf" srcId="{7A5277A1-F0A9-45BF-BC2C-984AC7E1EA43}" destId="{661A8350-AF34-450B-AFE9-C16F673D6148}" srcOrd="5" destOrd="0" presId="urn:microsoft.com/office/officeart/2005/8/layout/venn1"/>
    <dgm:cxn modelId="{0A099B2A-CA35-47E4-B7D9-51ED450F5E71}" type="presParOf" srcId="{7A5277A1-F0A9-45BF-BC2C-984AC7E1EA43}" destId="{B26859C3-0ECC-4084-A673-44C2B661A0D4}" srcOrd="6" destOrd="0" presId="urn:microsoft.com/office/officeart/2005/8/layout/venn1"/>
    <dgm:cxn modelId="{0CCDEE10-39DA-4152-B383-9CE016F31271}" type="presParOf" srcId="{7A5277A1-F0A9-45BF-BC2C-984AC7E1EA43}" destId="{A25E7FF5-5601-4EED-9E64-837F2AC88DAE}" srcOrd="7"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B1D179-D23D-41D4-AEEF-E4B9FEB06903}" type="doc">
      <dgm:prSet loTypeId="urn:microsoft.com/office/officeart/2005/8/layout/process1" loCatId="process" qsTypeId="urn:microsoft.com/office/officeart/2005/8/quickstyle/simple1#1" qsCatId="simple" csTypeId="urn:microsoft.com/office/officeart/2005/8/colors/accent1_2#1" csCatId="accent1" phldr="1"/>
      <dgm:spPr/>
    </dgm:pt>
    <dgm:pt modelId="{3F25DA44-7F3E-4C17-A40B-7F663FDBEA65}">
      <dgm:prSet phldrT="[文本]" phldr="0" custT="0"/>
      <dgm:spPr>
        <a:solidFill>
          <a:srgbClr val="0033CC"/>
        </a:solidFill>
        <a:ln>
          <a:solidFill>
            <a:srgbClr val="0033CC"/>
          </a:solidFill>
        </a:ln>
      </dgm:spPr>
      <dgm:t>
        <a:bodyPr vert="horz" wrap="square"/>
        <a:lstStyle>
          <a:lvl1pPr algn="ctr">
            <a:defRPr sz="2900"/>
          </a:lvl1pPr>
          <a:lvl2pPr marL="228600" indent="-228600" algn="ctr">
            <a:defRPr sz="2200"/>
          </a:lvl2pPr>
          <a:lvl3pPr marL="457200" indent="-228600" algn="ctr">
            <a:defRPr sz="2200"/>
          </a:lvl3pPr>
          <a:lvl4pPr marL="685800" indent="-228600" algn="ctr">
            <a:defRPr sz="2200"/>
          </a:lvl4pPr>
          <a:lvl5pPr marL="914400" indent="-228600" algn="ctr">
            <a:defRPr sz="2200"/>
          </a:lvl5pPr>
          <a:lvl6pPr marL="1143000" indent="-228600" algn="ctr">
            <a:defRPr sz="2200"/>
          </a:lvl6pPr>
          <a:lvl7pPr marL="1371600" indent="-228600" algn="ctr">
            <a:defRPr sz="2200"/>
          </a:lvl7pPr>
          <a:lvl8pPr marL="1600200" indent="-228600" algn="ctr">
            <a:defRPr sz="2200"/>
          </a:lvl8pPr>
          <a:lvl9pPr marL="1828800" indent="-228600" algn="ctr">
            <a:defRPr sz="2200"/>
          </a:lvl9pPr>
        </a:lstStyle>
        <a:p>
          <a:pPr>
            <a:lnSpc>
              <a:spcPct val="100000"/>
            </a:lnSpc>
            <a:spcBef>
              <a:spcPct val="0"/>
            </a:spcBef>
            <a:spcAft>
              <a:spcPct val="35000"/>
            </a:spcAft>
          </a:pPr>
          <a:r>
            <a:rPr lang="zh-CN" altLang="en-US" dirty="0">
              <a:latin typeface="黑体" pitchFamily="49" charset="-122"/>
              <a:ea typeface="黑体" pitchFamily="49" charset="-122"/>
            </a:rPr>
            <a:t>投诉受理</a:t>
          </a:r>
        </a:p>
      </dgm:t>
    </dgm:pt>
    <dgm:pt modelId="{EE9066D1-3403-4469-8E8C-0D40A82430F2}" type="parTrans" cxnId="{9A0BAB75-AB2A-4637-8476-0B817AA15F1D}">
      <dgm:prSet/>
      <dgm:spPr/>
      <dgm:t>
        <a:bodyPr/>
        <a:lstStyle/>
        <a:p>
          <a:endParaRPr lang="zh-CN" altLang="en-US">
            <a:latin typeface="黑体" pitchFamily="49" charset="-122"/>
            <a:ea typeface="黑体" pitchFamily="49" charset="-122"/>
          </a:endParaRPr>
        </a:p>
      </dgm:t>
    </dgm:pt>
    <dgm:pt modelId="{8EC5AF5E-9C9F-410A-A755-A3EA5186F948}" type="sibTrans" cxnId="{9A0BAB75-AB2A-4637-8476-0B817AA15F1D}">
      <dgm:prSet/>
      <dgm:spPr>
        <a:solidFill>
          <a:srgbClr val="0033CC"/>
        </a:solidFill>
        <a:ln>
          <a:solidFill>
            <a:srgbClr val="0033CC"/>
          </a:solidFill>
        </a:ln>
      </dgm:spPr>
      <dgm:t>
        <a:bodyPr/>
        <a:lstStyle/>
        <a:p>
          <a:endParaRPr lang="zh-CN" altLang="en-US">
            <a:latin typeface="黑体" pitchFamily="49" charset="-122"/>
            <a:ea typeface="黑体" pitchFamily="49" charset="-122"/>
          </a:endParaRPr>
        </a:p>
      </dgm:t>
    </dgm:pt>
    <dgm:pt modelId="{2E2F4D3A-969C-4DB2-9FA9-5C4A40369351}">
      <dgm:prSet phldrT="[文本]" phldr="0" custT="0"/>
      <dgm:spPr>
        <a:solidFill>
          <a:srgbClr val="0033CC"/>
        </a:solidFill>
        <a:ln>
          <a:solidFill>
            <a:srgbClr val="0033CC"/>
          </a:solidFill>
        </a:ln>
      </dgm:spPr>
      <dgm:t>
        <a:bodyPr vert="horz" wrap="square"/>
        <a:lstStyle>
          <a:lvl1pPr algn="ctr">
            <a:defRPr sz="2900"/>
          </a:lvl1pPr>
          <a:lvl2pPr marL="228600" indent="-228600" algn="ctr">
            <a:defRPr sz="2200"/>
          </a:lvl2pPr>
          <a:lvl3pPr marL="457200" indent="-228600" algn="ctr">
            <a:defRPr sz="2200"/>
          </a:lvl3pPr>
          <a:lvl4pPr marL="685800" indent="-228600" algn="ctr">
            <a:defRPr sz="2200"/>
          </a:lvl4pPr>
          <a:lvl5pPr marL="914400" indent="-228600" algn="ctr">
            <a:defRPr sz="2200"/>
          </a:lvl5pPr>
          <a:lvl6pPr marL="1143000" indent="-228600" algn="ctr">
            <a:defRPr sz="2200"/>
          </a:lvl6pPr>
          <a:lvl7pPr marL="1371600" indent="-228600" algn="ctr">
            <a:defRPr sz="2200"/>
          </a:lvl7pPr>
          <a:lvl8pPr marL="1600200" indent="-228600" algn="ctr">
            <a:defRPr sz="2200"/>
          </a:lvl8pPr>
          <a:lvl9pPr marL="1828800" indent="-228600" algn="ctr">
            <a:defRPr sz="2200"/>
          </a:lvl9pPr>
        </a:lstStyle>
        <a:p>
          <a:pPr>
            <a:lnSpc>
              <a:spcPct val="100000"/>
            </a:lnSpc>
            <a:spcBef>
              <a:spcPct val="0"/>
            </a:spcBef>
            <a:spcAft>
              <a:spcPct val="35000"/>
            </a:spcAft>
          </a:pPr>
          <a:r>
            <a:rPr lang="zh-CN" altLang="en-US" dirty="0">
              <a:latin typeface="黑体" pitchFamily="49" charset="-122"/>
              <a:ea typeface="黑体" pitchFamily="49" charset="-122"/>
            </a:rPr>
            <a:t>事实确认</a:t>
          </a:r>
        </a:p>
      </dgm:t>
    </dgm:pt>
    <dgm:pt modelId="{1E934BFE-4D40-486C-8784-F698A10C4CF5}" type="parTrans" cxnId="{810231CC-DD07-498A-A26E-5466D0F6E668}">
      <dgm:prSet/>
      <dgm:spPr/>
      <dgm:t>
        <a:bodyPr/>
        <a:lstStyle/>
        <a:p>
          <a:endParaRPr lang="zh-CN" altLang="en-US">
            <a:latin typeface="黑体" pitchFamily="49" charset="-122"/>
            <a:ea typeface="黑体" pitchFamily="49" charset="-122"/>
          </a:endParaRPr>
        </a:p>
      </dgm:t>
    </dgm:pt>
    <dgm:pt modelId="{EC1AFF77-9232-4EEB-95CB-85CEAB3B1FC0}" type="sibTrans" cxnId="{810231CC-DD07-498A-A26E-5466D0F6E668}">
      <dgm:prSet/>
      <dgm:spPr>
        <a:solidFill>
          <a:srgbClr val="0033CC"/>
        </a:solidFill>
        <a:ln>
          <a:solidFill>
            <a:srgbClr val="0033CC"/>
          </a:solidFill>
        </a:ln>
      </dgm:spPr>
      <dgm:t>
        <a:bodyPr/>
        <a:lstStyle/>
        <a:p>
          <a:endParaRPr lang="zh-CN" altLang="en-US">
            <a:latin typeface="黑体" pitchFamily="49" charset="-122"/>
            <a:ea typeface="黑体" pitchFamily="49" charset="-122"/>
          </a:endParaRPr>
        </a:p>
      </dgm:t>
    </dgm:pt>
    <dgm:pt modelId="{37B86CFA-59B5-46FA-8A6B-9FB187CE14DF}">
      <dgm:prSet phldrT="[文本]" phldr="0" custT="0"/>
      <dgm:spPr>
        <a:solidFill>
          <a:srgbClr val="0033CC"/>
        </a:solidFill>
        <a:ln>
          <a:solidFill>
            <a:srgbClr val="0033CC"/>
          </a:solidFill>
        </a:ln>
      </dgm:spPr>
      <dgm:t>
        <a:bodyPr vert="horz" wrap="square"/>
        <a:lstStyle>
          <a:lvl1pPr algn="ctr">
            <a:defRPr sz="2900"/>
          </a:lvl1pPr>
          <a:lvl2pPr marL="228600" indent="-228600" algn="ctr">
            <a:defRPr sz="2200"/>
          </a:lvl2pPr>
          <a:lvl3pPr marL="457200" indent="-228600" algn="ctr">
            <a:defRPr sz="2200"/>
          </a:lvl3pPr>
          <a:lvl4pPr marL="685800" indent="-228600" algn="ctr">
            <a:defRPr sz="2200"/>
          </a:lvl4pPr>
          <a:lvl5pPr marL="914400" indent="-228600" algn="ctr">
            <a:defRPr sz="2200"/>
          </a:lvl5pPr>
          <a:lvl6pPr marL="1143000" indent="-228600" algn="ctr">
            <a:defRPr sz="2200"/>
          </a:lvl6pPr>
          <a:lvl7pPr marL="1371600" indent="-228600" algn="ctr">
            <a:defRPr sz="2200"/>
          </a:lvl7pPr>
          <a:lvl8pPr marL="1600200" indent="-228600" algn="ctr">
            <a:defRPr sz="2200"/>
          </a:lvl8pPr>
          <a:lvl9pPr marL="1828800" indent="-228600" algn="ctr">
            <a:defRPr sz="2200"/>
          </a:lvl9pPr>
        </a:lstStyle>
        <a:p>
          <a:pPr>
            <a:lnSpc>
              <a:spcPct val="100000"/>
            </a:lnSpc>
            <a:spcBef>
              <a:spcPct val="0"/>
            </a:spcBef>
            <a:spcAft>
              <a:spcPct val="35000"/>
            </a:spcAft>
          </a:pPr>
          <a:r>
            <a:rPr lang="zh-CN" altLang="en-US" dirty="0">
              <a:latin typeface="黑体" pitchFamily="49" charset="-122"/>
              <a:ea typeface="黑体" pitchFamily="49" charset="-122"/>
            </a:rPr>
            <a:t>调查分析</a:t>
          </a:r>
        </a:p>
      </dgm:t>
    </dgm:pt>
    <dgm:pt modelId="{9DABF4F3-A9E6-40B1-A863-AC9409CC14BB}" type="parTrans" cxnId="{F11A5DFB-C54A-4DB4-B12F-2214C04F5C3C}">
      <dgm:prSet/>
      <dgm:spPr/>
      <dgm:t>
        <a:bodyPr/>
        <a:lstStyle/>
        <a:p>
          <a:endParaRPr lang="zh-CN" altLang="en-US">
            <a:latin typeface="黑体" pitchFamily="49" charset="-122"/>
            <a:ea typeface="黑体" pitchFamily="49" charset="-122"/>
          </a:endParaRPr>
        </a:p>
      </dgm:t>
    </dgm:pt>
    <dgm:pt modelId="{18EFF3C3-47F9-402B-A3F3-E9310EA281B4}" type="sibTrans" cxnId="{F11A5DFB-C54A-4DB4-B12F-2214C04F5C3C}">
      <dgm:prSet/>
      <dgm:spPr/>
      <dgm:t>
        <a:bodyPr/>
        <a:lstStyle/>
        <a:p>
          <a:endParaRPr lang="zh-CN" altLang="en-US">
            <a:latin typeface="黑体" pitchFamily="49" charset="-122"/>
            <a:ea typeface="黑体" pitchFamily="49" charset="-122"/>
          </a:endParaRPr>
        </a:p>
      </dgm:t>
    </dgm:pt>
    <dgm:pt modelId="{BF708676-7EFC-4C81-9D3A-3E677EAC1C7B}" type="pres">
      <dgm:prSet presAssocID="{8EB1D179-D23D-41D4-AEEF-E4B9FEB06903}" presName="Name0" presStyleCnt="0">
        <dgm:presLayoutVars>
          <dgm:dir/>
          <dgm:resizeHandles val="exact"/>
        </dgm:presLayoutVars>
      </dgm:prSet>
      <dgm:spPr/>
    </dgm:pt>
    <dgm:pt modelId="{111DEAC9-5D4C-4A6A-A44E-082A26F60596}" type="pres">
      <dgm:prSet presAssocID="{3F25DA44-7F3E-4C17-A40B-7F663FDBEA65}" presName="node" presStyleLbl="node1" presStyleIdx="0" presStyleCnt="3">
        <dgm:presLayoutVars>
          <dgm:bulletEnabled val="1"/>
        </dgm:presLayoutVars>
      </dgm:prSet>
      <dgm:spPr/>
      <dgm:t>
        <a:bodyPr/>
        <a:lstStyle/>
        <a:p>
          <a:endParaRPr lang="zh-CN" altLang="en-US"/>
        </a:p>
      </dgm:t>
    </dgm:pt>
    <dgm:pt modelId="{8A5CF0CE-3323-464D-9C63-05C1BDB053F5}" type="pres">
      <dgm:prSet presAssocID="{8EC5AF5E-9C9F-410A-A755-A3EA5186F948}" presName="sibTrans" presStyleLbl="sibTrans2D1" presStyleIdx="0" presStyleCnt="2"/>
      <dgm:spPr/>
      <dgm:t>
        <a:bodyPr/>
        <a:lstStyle/>
        <a:p>
          <a:endParaRPr lang="zh-CN" altLang="en-US"/>
        </a:p>
      </dgm:t>
    </dgm:pt>
    <dgm:pt modelId="{5FA465F6-7607-499F-BFB2-52F4E071FB67}" type="pres">
      <dgm:prSet presAssocID="{8EC5AF5E-9C9F-410A-A755-A3EA5186F948}" presName="connectorText" presStyleLbl="sibTrans2D1" presStyleIdx="0" presStyleCnt="2"/>
      <dgm:spPr/>
      <dgm:t>
        <a:bodyPr/>
        <a:lstStyle/>
        <a:p>
          <a:endParaRPr lang="zh-CN" altLang="en-US"/>
        </a:p>
      </dgm:t>
    </dgm:pt>
    <dgm:pt modelId="{552FB8E7-A5FB-4CC3-94C3-CE0BDF19F9F1}" type="pres">
      <dgm:prSet presAssocID="{2E2F4D3A-969C-4DB2-9FA9-5C4A40369351}" presName="node" presStyleLbl="node1" presStyleIdx="1" presStyleCnt="3">
        <dgm:presLayoutVars>
          <dgm:bulletEnabled val="1"/>
        </dgm:presLayoutVars>
      </dgm:prSet>
      <dgm:spPr/>
      <dgm:t>
        <a:bodyPr/>
        <a:lstStyle/>
        <a:p>
          <a:endParaRPr lang="zh-CN" altLang="en-US"/>
        </a:p>
      </dgm:t>
    </dgm:pt>
    <dgm:pt modelId="{353C3794-50AA-4D44-83C9-CE28317C3317}" type="pres">
      <dgm:prSet presAssocID="{EC1AFF77-9232-4EEB-95CB-85CEAB3B1FC0}" presName="sibTrans" presStyleLbl="sibTrans2D1" presStyleIdx="1" presStyleCnt="2"/>
      <dgm:spPr/>
      <dgm:t>
        <a:bodyPr/>
        <a:lstStyle/>
        <a:p>
          <a:endParaRPr lang="zh-CN" altLang="en-US"/>
        </a:p>
      </dgm:t>
    </dgm:pt>
    <dgm:pt modelId="{5AFF040D-0639-4120-9E39-DA822CF9F321}" type="pres">
      <dgm:prSet presAssocID="{EC1AFF77-9232-4EEB-95CB-85CEAB3B1FC0}" presName="connectorText" presStyleLbl="sibTrans2D1" presStyleIdx="1" presStyleCnt="2"/>
      <dgm:spPr/>
      <dgm:t>
        <a:bodyPr/>
        <a:lstStyle/>
        <a:p>
          <a:endParaRPr lang="zh-CN" altLang="en-US"/>
        </a:p>
      </dgm:t>
    </dgm:pt>
    <dgm:pt modelId="{A1E15D63-E1FF-4A28-A04F-A2B65927BC31}" type="pres">
      <dgm:prSet presAssocID="{37B86CFA-59B5-46FA-8A6B-9FB187CE14DF}" presName="node" presStyleLbl="node1" presStyleIdx="2" presStyleCnt="3">
        <dgm:presLayoutVars>
          <dgm:bulletEnabled val="1"/>
        </dgm:presLayoutVars>
      </dgm:prSet>
      <dgm:spPr/>
      <dgm:t>
        <a:bodyPr/>
        <a:lstStyle/>
        <a:p>
          <a:endParaRPr lang="zh-CN" altLang="en-US"/>
        </a:p>
      </dgm:t>
    </dgm:pt>
  </dgm:ptLst>
  <dgm:cxnLst>
    <dgm:cxn modelId="{29A71305-B427-4BF9-8BA9-0C114101CC56}" type="presOf" srcId="{8EC5AF5E-9C9F-410A-A755-A3EA5186F948}" destId="{5FA465F6-7607-499F-BFB2-52F4E071FB67}" srcOrd="1" destOrd="0" presId="urn:microsoft.com/office/officeart/2005/8/layout/process1"/>
    <dgm:cxn modelId="{768E1F32-363B-4983-97AA-6A6528214416}" type="presOf" srcId="{37B86CFA-59B5-46FA-8A6B-9FB187CE14DF}" destId="{A1E15D63-E1FF-4A28-A04F-A2B65927BC31}" srcOrd="0" destOrd="0" presId="urn:microsoft.com/office/officeart/2005/8/layout/process1"/>
    <dgm:cxn modelId="{F11A5DFB-C54A-4DB4-B12F-2214C04F5C3C}" srcId="{8EB1D179-D23D-41D4-AEEF-E4B9FEB06903}" destId="{37B86CFA-59B5-46FA-8A6B-9FB187CE14DF}" srcOrd="2" destOrd="0" parTransId="{9DABF4F3-A9E6-40B1-A863-AC9409CC14BB}" sibTransId="{18EFF3C3-47F9-402B-A3F3-E9310EA281B4}"/>
    <dgm:cxn modelId="{8C8245DA-8B69-406C-8C67-7E8F2BC65DA3}" type="presOf" srcId="{8EC5AF5E-9C9F-410A-A755-A3EA5186F948}" destId="{8A5CF0CE-3323-464D-9C63-05C1BDB053F5}" srcOrd="0" destOrd="0" presId="urn:microsoft.com/office/officeart/2005/8/layout/process1"/>
    <dgm:cxn modelId="{9A0BAB75-AB2A-4637-8476-0B817AA15F1D}" srcId="{8EB1D179-D23D-41D4-AEEF-E4B9FEB06903}" destId="{3F25DA44-7F3E-4C17-A40B-7F663FDBEA65}" srcOrd="0" destOrd="0" parTransId="{EE9066D1-3403-4469-8E8C-0D40A82430F2}" sibTransId="{8EC5AF5E-9C9F-410A-A755-A3EA5186F948}"/>
    <dgm:cxn modelId="{810231CC-DD07-498A-A26E-5466D0F6E668}" srcId="{8EB1D179-D23D-41D4-AEEF-E4B9FEB06903}" destId="{2E2F4D3A-969C-4DB2-9FA9-5C4A40369351}" srcOrd="1" destOrd="0" parTransId="{1E934BFE-4D40-486C-8784-F698A10C4CF5}" sibTransId="{EC1AFF77-9232-4EEB-95CB-85CEAB3B1FC0}"/>
    <dgm:cxn modelId="{D189FECB-5441-46D5-B938-E924B9B6E2CD}" type="presOf" srcId="{2E2F4D3A-969C-4DB2-9FA9-5C4A40369351}" destId="{552FB8E7-A5FB-4CC3-94C3-CE0BDF19F9F1}" srcOrd="0" destOrd="0" presId="urn:microsoft.com/office/officeart/2005/8/layout/process1"/>
    <dgm:cxn modelId="{14A74D06-7223-4EDD-ACCE-4574CC1D622B}" type="presOf" srcId="{EC1AFF77-9232-4EEB-95CB-85CEAB3B1FC0}" destId="{353C3794-50AA-4D44-83C9-CE28317C3317}" srcOrd="0" destOrd="0" presId="urn:microsoft.com/office/officeart/2005/8/layout/process1"/>
    <dgm:cxn modelId="{D3D92340-432E-42EE-98D7-33CADEE6EE01}" type="presOf" srcId="{3F25DA44-7F3E-4C17-A40B-7F663FDBEA65}" destId="{111DEAC9-5D4C-4A6A-A44E-082A26F60596}" srcOrd="0" destOrd="0" presId="urn:microsoft.com/office/officeart/2005/8/layout/process1"/>
    <dgm:cxn modelId="{AAED5E63-9DBC-413F-A1E8-90A925D85DC9}" type="presOf" srcId="{EC1AFF77-9232-4EEB-95CB-85CEAB3B1FC0}" destId="{5AFF040D-0639-4120-9E39-DA822CF9F321}" srcOrd="1" destOrd="0" presId="urn:microsoft.com/office/officeart/2005/8/layout/process1"/>
    <dgm:cxn modelId="{D455A73E-52BA-4714-9F33-1BB14D9350A0}" type="presOf" srcId="{8EB1D179-D23D-41D4-AEEF-E4B9FEB06903}" destId="{BF708676-7EFC-4C81-9D3A-3E677EAC1C7B}" srcOrd="0" destOrd="0" presId="urn:microsoft.com/office/officeart/2005/8/layout/process1"/>
    <dgm:cxn modelId="{13CAEABA-BAA0-4B92-A138-4CAE8E8F65CB}" type="presParOf" srcId="{BF708676-7EFC-4C81-9D3A-3E677EAC1C7B}" destId="{111DEAC9-5D4C-4A6A-A44E-082A26F60596}" srcOrd="0" destOrd="0" presId="urn:microsoft.com/office/officeart/2005/8/layout/process1"/>
    <dgm:cxn modelId="{EF80B508-2DFD-4B77-AE05-14F25CC76155}" type="presParOf" srcId="{BF708676-7EFC-4C81-9D3A-3E677EAC1C7B}" destId="{8A5CF0CE-3323-464D-9C63-05C1BDB053F5}" srcOrd="1" destOrd="0" presId="urn:microsoft.com/office/officeart/2005/8/layout/process1"/>
    <dgm:cxn modelId="{BD198246-8B1A-4FC2-99DC-F85ADEE7D594}" type="presParOf" srcId="{8A5CF0CE-3323-464D-9C63-05C1BDB053F5}" destId="{5FA465F6-7607-499F-BFB2-52F4E071FB67}" srcOrd="0" destOrd="0" presId="urn:microsoft.com/office/officeart/2005/8/layout/process1"/>
    <dgm:cxn modelId="{C3F2EED5-6363-4DBA-99D6-CAB8049D8BE4}" type="presParOf" srcId="{BF708676-7EFC-4C81-9D3A-3E677EAC1C7B}" destId="{552FB8E7-A5FB-4CC3-94C3-CE0BDF19F9F1}" srcOrd="2" destOrd="0" presId="urn:microsoft.com/office/officeart/2005/8/layout/process1"/>
    <dgm:cxn modelId="{2B0E4EC7-CFAD-4FE7-8C3B-17715AA1E6C1}" type="presParOf" srcId="{BF708676-7EFC-4C81-9D3A-3E677EAC1C7B}" destId="{353C3794-50AA-4D44-83C9-CE28317C3317}" srcOrd="3" destOrd="0" presId="urn:microsoft.com/office/officeart/2005/8/layout/process1"/>
    <dgm:cxn modelId="{C2D93E09-5567-4E63-BD4C-61C80E44272F}" type="presParOf" srcId="{353C3794-50AA-4D44-83C9-CE28317C3317}" destId="{5AFF040D-0639-4120-9E39-DA822CF9F321}" srcOrd="0" destOrd="0" presId="urn:microsoft.com/office/officeart/2005/8/layout/process1"/>
    <dgm:cxn modelId="{70F1A0A0-F8D0-463D-B826-77EDD0FEE1F8}" type="presParOf" srcId="{BF708676-7EFC-4C81-9D3A-3E677EAC1C7B}" destId="{A1E15D63-E1FF-4A28-A04F-A2B65927BC31}" srcOrd="4"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1240D-7C92-43DA-840E-F116FBF06E65}">
      <dsp:nvSpPr>
        <dsp:cNvPr id="0" name=""/>
        <dsp:cNvSpPr/>
      </dsp:nvSpPr>
      <dsp:spPr>
        <a:xfrm>
          <a:off x="1224137" y="0"/>
          <a:ext cx="1816538" cy="1691583"/>
        </a:xfrm>
        <a:prstGeom prst="ellipse">
          <a:avLst/>
        </a:prstGeom>
        <a:gradFill rotWithShape="0">
          <a:gsLst>
            <a:gs pos="0">
              <a:schemeClr val="accent5">
                <a:alpha val="50000"/>
                <a:hueOff val="0"/>
                <a:satOff val="0"/>
                <a:lumOff val="0"/>
                <a:alphaOff val="0"/>
                <a:shade val="51000"/>
                <a:satMod val="130000"/>
              </a:schemeClr>
            </a:gs>
            <a:gs pos="80000">
              <a:schemeClr val="accent5">
                <a:alpha val="50000"/>
                <a:hueOff val="0"/>
                <a:satOff val="0"/>
                <a:lumOff val="0"/>
                <a:alphaOff val="0"/>
                <a:shade val="93000"/>
                <a:satMod val="130000"/>
              </a:schemeClr>
            </a:gs>
            <a:gs pos="100000">
              <a:schemeClr val="accent5">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zh-CN" altLang="en-US" sz="1800" kern="1200" dirty="0" smtClean="0"/>
            <a:t>治疗方法选择</a:t>
          </a:r>
          <a:endParaRPr lang="zh-CN" altLang="en-US" sz="1800" kern="1200" dirty="0"/>
        </a:p>
      </dsp:txBody>
      <dsp:txXfrm>
        <a:off x="1433737" y="227713"/>
        <a:ext cx="1397337" cy="536752"/>
      </dsp:txXfrm>
    </dsp:sp>
    <dsp:sp modelId="{156D2623-853A-45AA-A1AE-47985863B8F2}">
      <dsp:nvSpPr>
        <dsp:cNvPr id="0" name=""/>
        <dsp:cNvSpPr/>
      </dsp:nvSpPr>
      <dsp:spPr>
        <a:xfrm>
          <a:off x="2614427" y="1030003"/>
          <a:ext cx="1691583" cy="1863385"/>
        </a:xfrm>
        <a:prstGeom prst="ellipse">
          <a:avLst/>
        </a:prstGeom>
        <a:gradFill rotWithShape="0">
          <a:gsLst>
            <a:gs pos="0">
              <a:schemeClr val="accent5">
                <a:alpha val="50000"/>
                <a:hueOff val="-3311292"/>
                <a:satOff val="13270"/>
                <a:lumOff val="2876"/>
                <a:alphaOff val="0"/>
                <a:shade val="51000"/>
                <a:satMod val="130000"/>
              </a:schemeClr>
            </a:gs>
            <a:gs pos="80000">
              <a:schemeClr val="accent5">
                <a:alpha val="50000"/>
                <a:hueOff val="-3311292"/>
                <a:satOff val="13270"/>
                <a:lumOff val="2876"/>
                <a:alphaOff val="0"/>
                <a:shade val="93000"/>
                <a:satMod val="130000"/>
              </a:schemeClr>
            </a:gs>
            <a:gs pos="100000">
              <a:schemeClr val="accent5">
                <a:alpha val="50000"/>
                <a:hueOff val="-3311292"/>
                <a:satOff val="13270"/>
                <a:lumOff val="28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zh-CN" altLang="en-US" sz="1800" kern="1200" dirty="0" smtClean="0"/>
            <a:t>预后判断</a:t>
          </a:r>
          <a:endParaRPr lang="zh-CN" altLang="en-US" sz="1800" kern="1200" dirty="0"/>
        </a:p>
      </dsp:txBody>
      <dsp:txXfrm>
        <a:off x="3525280" y="1245009"/>
        <a:ext cx="650608" cy="1433373"/>
      </dsp:txXfrm>
    </dsp:sp>
    <dsp:sp modelId="{8FAB5363-B1C6-4E3E-89A2-C03626ED73C8}">
      <dsp:nvSpPr>
        <dsp:cNvPr id="0" name=""/>
        <dsp:cNvSpPr/>
      </dsp:nvSpPr>
      <dsp:spPr>
        <a:xfrm>
          <a:off x="1224137" y="2168630"/>
          <a:ext cx="1862153" cy="1915287"/>
        </a:xfrm>
        <a:prstGeom prst="ellipse">
          <a:avLst/>
        </a:prstGeom>
        <a:gradFill rotWithShape="0">
          <a:gsLst>
            <a:gs pos="0">
              <a:schemeClr val="accent5">
                <a:alpha val="50000"/>
                <a:hueOff val="-6622584"/>
                <a:satOff val="26541"/>
                <a:lumOff val="5752"/>
                <a:alphaOff val="0"/>
                <a:shade val="51000"/>
                <a:satMod val="130000"/>
              </a:schemeClr>
            </a:gs>
            <a:gs pos="80000">
              <a:schemeClr val="accent5">
                <a:alpha val="50000"/>
                <a:hueOff val="-6622584"/>
                <a:satOff val="26541"/>
                <a:lumOff val="5752"/>
                <a:alphaOff val="0"/>
                <a:shade val="93000"/>
                <a:satMod val="130000"/>
              </a:schemeClr>
            </a:gs>
            <a:gs pos="100000">
              <a:schemeClr val="accent5">
                <a:alpha val="50000"/>
                <a:hueOff val="-6622584"/>
                <a:satOff val="26541"/>
                <a:lumOff val="575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zh-CN" altLang="en-US" sz="1800" kern="1200" dirty="0" smtClean="0"/>
            <a:t>动态监测</a:t>
          </a:r>
          <a:endParaRPr lang="zh-CN" altLang="en-US" sz="1800" kern="1200" dirty="0"/>
        </a:p>
      </dsp:txBody>
      <dsp:txXfrm>
        <a:off x="1439001" y="3218355"/>
        <a:ext cx="1432426" cy="607735"/>
      </dsp:txXfrm>
    </dsp:sp>
    <dsp:sp modelId="{B26859C3-0ECC-4084-A673-44C2B661A0D4}">
      <dsp:nvSpPr>
        <dsp:cNvPr id="0" name=""/>
        <dsp:cNvSpPr/>
      </dsp:nvSpPr>
      <dsp:spPr>
        <a:xfrm>
          <a:off x="0" y="1021179"/>
          <a:ext cx="1691583" cy="1881033"/>
        </a:xfrm>
        <a:prstGeom prst="ellipse">
          <a:avLst/>
        </a:prstGeom>
        <a:gradFill rotWithShape="0">
          <a:gsLst>
            <a:gs pos="0">
              <a:schemeClr val="accent5">
                <a:alpha val="50000"/>
                <a:hueOff val="-9933876"/>
                <a:satOff val="39811"/>
                <a:lumOff val="8628"/>
                <a:alphaOff val="0"/>
                <a:shade val="51000"/>
                <a:satMod val="130000"/>
              </a:schemeClr>
            </a:gs>
            <a:gs pos="80000">
              <a:schemeClr val="accent5">
                <a:alpha val="50000"/>
                <a:hueOff val="-9933876"/>
                <a:satOff val="39811"/>
                <a:lumOff val="8628"/>
                <a:alphaOff val="0"/>
                <a:shade val="93000"/>
                <a:satMod val="130000"/>
              </a:schemeClr>
            </a:gs>
            <a:gs pos="100000">
              <a:schemeClr val="accent5">
                <a:alpha val="50000"/>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zh-CN" altLang="en-US" sz="1800" kern="1200" dirty="0" smtClean="0"/>
            <a:t>疗效评估</a:t>
          </a:r>
          <a:endParaRPr lang="zh-CN" altLang="en-US" sz="1800" kern="1200" dirty="0"/>
        </a:p>
      </dsp:txBody>
      <dsp:txXfrm>
        <a:off x="130121" y="1238221"/>
        <a:ext cx="650608" cy="14469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1DEAC9-5D4C-4A6A-A44E-082A26F60596}">
      <dsp:nvSpPr>
        <dsp:cNvPr id="0" name=""/>
        <dsp:cNvSpPr/>
      </dsp:nvSpPr>
      <dsp:spPr>
        <a:xfrm>
          <a:off x="4423" y="272683"/>
          <a:ext cx="1322023" cy="793213"/>
        </a:xfrm>
        <a:prstGeom prst="roundRect">
          <a:avLst>
            <a:gd name="adj" fmla="val 10000"/>
          </a:avLst>
        </a:prstGeom>
        <a:solidFill>
          <a:srgbClr val="0033CC"/>
        </a:solidFill>
        <a:ln w="25400" cap="flat" cmpd="sng" algn="ctr">
          <a:solidFill>
            <a:srgbClr val="0033C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100000"/>
            </a:lnSpc>
            <a:spcBef>
              <a:spcPct val="0"/>
            </a:spcBef>
            <a:spcAft>
              <a:spcPct val="35000"/>
            </a:spcAft>
          </a:pPr>
          <a:r>
            <a:rPr lang="zh-CN" altLang="en-US" sz="2100" kern="1200" dirty="0">
              <a:latin typeface="黑体" pitchFamily="49" charset="-122"/>
              <a:ea typeface="黑体" pitchFamily="49" charset="-122"/>
            </a:rPr>
            <a:t>投诉受理</a:t>
          </a:r>
        </a:p>
      </dsp:txBody>
      <dsp:txXfrm>
        <a:off x="27655" y="295915"/>
        <a:ext cx="1275559" cy="746749"/>
      </dsp:txXfrm>
    </dsp:sp>
    <dsp:sp modelId="{8A5CF0CE-3323-464D-9C63-05C1BDB053F5}">
      <dsp:nvSpPr>
        <dsp:cNvPr id="0" name=""/>
        <dsp:cNvSpPr/>
      </dsp:nvSpPr>
      <dsp:spPr>
        <a:xfrm>
          <a:off x="1458648" y="505359"/>
          <a:ext cx="280268" cy="327861"/>
        </a:xfrm>
        <a:prstGeom prst="rightArrow">
          <a:avLst>
            <a:gd name="adj1" fmla="val 60000"/>
            <a:gd name="adj2" fmla="val 50000"/>
          </a:avLst>
        </a:prstGeom>
        <a:solidFill>
          <a:srgbClr val="0033CC"/>
        </a:solidFill>
        <a:ln>
          <a:solidFill>
            <a:srgbClr val="0033CC"/>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latin typeface="黑体" pitchFamily="49" charset="-122"/>
            <a:ea typeface="黑体" pitchFamily="49" charset="-122"/>
          </a:endParaRPr>
        </a:p>
      </dsp:txBody>
      <dsp:txXfrm>
        <a:off x="1458648" y="570931"/>
        <a:ext cx="196188" cy="196717"/>
      </dsp:txXfrm>
    </dsp:sp>
    <dsp:sp modelId="{552FB8E7-A5FB-4CC3-94C3-CE0BDF19F9F1}">
      <dsp:nvSpPr>
        <dsp:cNvPr id="0" name=""/>
        <dsp:cNvSpPr/>
      </dsp:nvSpPr>
      <dsp:spPr>
        <a:xfrm>
          <a:off x="1855255" y="272683"/>
          <a:ext cx="1322023" cy="793213"/>
        </a:xfrm>
        <a:prstGeom prst="roundRect">
          <a:avLst>
            <a:gd name="adj" fmla="val 10000"/>
          </a:avLst>
        </a:prstGeom>
        <a:solidFill>
          <a:srgbClr val="0033CC"/>
        </a:solidFill>
        <a:ln w="25400" cap="flat" cmpd="sng" algn="ctr">
          <a:solidFill>
            <a:srgbClr val="0033C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100000"/>
            </a:lnSpc>
            <a:spcBef>
              <a:spcPct val="0"/>
            </a:spcBef>
            <a:spcAft>
              <a:spcPct val="35000"/>
            </a:spcAft>
          </a:pPr>
          <a:r>
            <a:rPr lang="zh-CN" altLang="en-US" sz="2100" kern="1200" dirty="0">
              <a:latin typeface="黑体" pitchFamily="49" charset="-122"/>
              <a:ea typeface="黑体" pitchFamily="49" charset="-122"/>
            </a:rPr>
            <a:t>事实确认</a:t>
          </a:r>
        </a:p>
      </dsp:txBody>
      <dsp:txXfrm>
        <a:off x="1878487" y="295915"/>
        <a:ext cx="1275559" cy="746749"/>
      </dsp:txXfrm>
    </dsp:sp>
    <dsp:sp modelId="{353C3794-50AA-4D44-83C9-CE28317C3317}">
      <dsp:nvSpPr>
        <dsp:cNvPr id="0" name=""/>
        <dsp:cNvSpPr/>
      </dsp:nvSpPr>
      <dsp:spPr>
        <a:xfrm>
          <a:off x="3309480" y="505359"/>
          <a:ext cx="280268" cy="327861"/>
        </a:xfrm>
        <a:prstGeom prst="rightArrow">
          <a:avLst>
            <a:gd name="adj1" fmla="val 60000"/>
            <a:gd name="adj2" fmla="val 50000"/>
          </a:avLst>
        </a:prstGeom>
        <a:solidFill>
          <a:srgbClr val="0033CC"/>
        </a:solidFill>
        <a:ln>
          <a:solidFill>
            <a:srgbClr val="0033CC"/>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latin typeface="黑体" pitchFamily="49" charset="-122"/>
            <a:ea typeface="黑体" pitchFamily="49" charset="-122"/>
          </a:endParaRPr>
        </a:p>
      </dsp:txBody>
      <dsp:txXfrm>
        <a:off x="3309480" y="570931"/>
        <a:ext cx="196188" cy="196717"/>
      </dsp:txXfrm>
    </dsp:sp>
    <dsp:sp modelId="{A1E15D63-E1FF-4A28-A04F-A2B65927BC31}">
      <dsp:nvSpPr>
        <dsp:cNvPr id="0" name=""/>
        <dsp:cNvSpPr/>
      </dsp:nvSpPr>
      <dsp:spPr>
        <a:xfrm>
          <a:off x="3706087" y="272683"/>
          <a:ext cx="1322023" cy="793213"/>
        </a:xfrm>
        <a:prstGeom prst="roundRect">
          <a:avLst>
            <a:gd name="adj" fmla="val 10000"/>
          </a:avLst>
        </a:prstGeom>
        <a:solidFill>
          <a:srgbClr val="0033CC"/>
        </a:solidFill>
        <a:ln w="25400" cap="flat" cmpd="sng" algn="ctr">
          <a:solidFill>
            <a:srgbClr val="0033C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100000"/>
            </a:lnSpc>
            <a:spcBef>
              <a:spcPct val="0"/>
            </a:spcBef>
            <a:spcAft>
              <a:spcPct val="35000"/>
            </a:spcAft>
          </a:pPr>
          <a:r>
            <a:rPr lang="zh-CN" altLang="en-US" sz="2100" kern="1200" dirty="0">
              <a:latin typeface="黑体" pitchFamily="49" charset="-122"/>
              <a:ea typeface="黑体" pitchFamily="49" charset="-122"/>
            </a:rPr>
            <a:t>调查分析</a:t>
          </a:r>
        </a:p>
      </dsp:txBody>
      <dsp:txXfrm>
        <a:off x="3729319" y="295915"/>
        <a:ext cx="1275559" cy="746749"/>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1">
  <dgm:title val=""/>
  <dgm:desc val=""/>
  <dgm:catLst>
    <dgm:cat type="simple" pri="105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4D5191C-32DC-43C0-B3B7-D2A89DB9F717}" type="datetimeFigureOut">
              <a:rPr lang="zh-CN" altLang="en-US" smtClean="0"/>
              <a:pPr/>
              <a:t>2019/2/14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8A3FB6-9DFB-449C-BA10-AAB98B373593}" type="slidenum">
              <a:rPr lang="zh-CN" altLang="en-US" smtClean="0"/>
              <a:pPr/>
              <a:t>‹#›</a:t>
            </a:fld>
            <a:endParaRPr lang="zh-CN" altLang="en-US"/>
          </a:p>
        </p:txBody>
      </p:sp>
    </p:spTree>
    <p:extLst>
      <p:ext uri="{BB962C8B-B14F-4D97-AF65-F5344CB8AC3E}">
        <p14:creationId xmlns:p14="http://schemas.microsoft.com/office/powerpoint/2010/main" val="2969562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14</a:t>
            </a:r>
            <a:r>
              <a:rPr lang="zh-CN" altLang="en-US" dirty="0" smtClean="0"/>
              <a:t>年通过临检中心复审，建设标准的临床核酸实验室、测序室及形态学实验室，共</a:t>
            </a:r>
            <a:r>
              <a:rPr lang="en-US" altLang="zh-CN" dirty="0" smtClean="0"/>
              <a:t>550m</a:t>
            </a:r>
            <a:endParaRPr lang="zh-CN" altLang="en-US" dirty="0"/>
          </a:p>
        </p:txBody>
      </p:sp>
      <p:sp>
        <p:nvSpPr>
          <p:cNvPr id="4" name="灯片编号占位符 3"/>
          <p:cNvSpPr>
            <a:spLocks noGrp="1"/>
          </p:cNvSpPr>
          <p:nvPr>
            <p:ph type="sldNum" sz="quarter" idx="10"/>
          </p:nvPr>
        </p:nvSpPr>
        <p:spPr/>
        <p:txBody>
          <a:bodyPr/>
          <a:lstStyle/>
          <a:p>
            <a:fld id="{10F93675-898C-447C-8A02-FC018E7B8559}" type="slidenum">
              <a:rPr lang="zh-CN" altLang="en-US" smtClean="0"/>
              <a:pPr/>
              <a:t>12</a:t>
            </a:fld>
            <a:endParaRPr lang="zh-CN" altLang="en-US"/>
          </a:p>
        </p:txBody>
      </p:sp>
    </p:spTree>
    <p:extLst>
      <p:ext uri="{BB962C8B-B14F-4D97-AF65-F5344CB8AC3E}">
        <p14:creationId xmlns:p14="http://schemas.microsoft.com/office/powerpoint/2010/main" val="2003886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AC20B0-DF4D-436C-AA03-986567513930}" type="slidenum">
              <a:rPr lang="zh-CN" altLang="en-US" smtClean="0"/>
              <a:pPr/>
              <a:t>52</a:t>
            </a:fld>
            <a:endParaRPr lang="zh-CN" altLang="en-US"/>
          </a:p>
        </p:txBody>
      </p:sp>
    </p:spTree>
    <p:extLst>
      <p:ext uri="{BB962C8B-B14F-4D97-AF65-F5344CB8AC3E}">
        <p14:creationId xmlns:p14="http://schemas.microsoft.com/office/powerpoint/2010/main" val="4024440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积极参加全国性质控活动，自</a:t>
            </a:r>
            <a:r>
              <a:rPr lang="en-US" altLang="zh-CN" dirty="0" smtClean="0"/>
              <a:t>2007</a:t>
            </a:r>
            <a:r>
              <a:rPr lang="zh-CN" altLang="en-US" dirty="0" smtClean="0"/>
              <a:t>年起均顺利通过卫生部临检中心组织的全国病原体定量检测室间质评活动、</a:t>
            </a:r>
            <a:r>
              <a:rPr lang="en-US" altLang="zh-CN" dirty="0" smtClean="0"/>
              <a:t>EGFR</a:t>
            </a:r>
            <a:r>
              <a:rPr lang="zh-CN" altLang="en-US" dirty="0" smtClean="0"/>
              <a:t>、</a:t>
            </a:r>
            <a:r>
              <a:rPr lang="en-US" altLang="zh-CN" dirty="0" smtClean="0"/>
              <a:t>KRAS</a:t>
            </a:r>
            <a:r>
              <a:rPr lang="zh-CN" altLang="en-US" dirty="0" smtClean="0"/>
              <a:t>、</a:t>
            </a:r>
            <a:r>
              <a:rPr lang="en-US" altLang="zh-CN" dirty="0" smtClean="0"/>
              <a:t>HER2</a:t>
            </a:r>
            <a:r>
              <a:rPr lang="zh-CN" altLang="en-US" dirty="0" smtClean="0"/>
              <a:t>室间质评活动以及</a:t>
            </a:r>
            <a:r>
              <a:rPr lang="en-US" altLang="zh-CN" dirty="0" smtClean="0"/>
              <a:t>PQCC</a:t>
            </a:r>
            <a:r>
              <a:rPr lang="zh-CN" altLang="en-US" dirty="0" smtClean="0"/>
              <a:t>组织的</a:t>
            </a:r>
            <a:r>
              <a:rPr lang="en-US" altLang="zh-CN" dirty="0" smtClean="0"/>
              <a:t>EGFR</a:t>
            </a:r>
            <a:r>
              <a:rPr lang="zh-CN" altLang="en-US" dirty="0" smtClean="0"/>
              <a:t>、</a:t>
            </a:r>
            <a:r>
              <a:rPr lang="en-US" altLang="zh-CN" dirty="0" smtClean="0"/>
              <a:t>KRAS</a:t>
            </a:r>
            <a:r>
              <a:rPr lang="zh-CN" altLang="en-US" dirty="0" smtClean="0"/>
              <a:t>、</a:t>
            </a:r>
            <a:r>
              <a:rPr lang="en-US" altLang="zh-CN" dirty="0" smtClean="0"/>
              <a:t>HER2</a:t>
            </a:r>
            <a:r>
              <a:rPr lang="zh-CN" altLang="en-US" dirty="0" smtClean="0"/>
              <a:t>室间质评活动；经广东省</a:t>
            </a:r>
            <a:r>
              <a:rPr lang="en-US" altLang="zh-CN" dirty="0" smtClean="0"/>
              <a:t>PQCC</a:t>
            </a:r>
            <a:r>
              <a:rPr lang="zh-CN" altLang="en-US" dirty="0" smtClean="0"/>
              <a:t>为</a:t>
            </a:r>
            <a:r>
              <a:rPr lang="en-US" altLang="zh-CN" dirty="0" smtClean="0"/>
              <a:t>HER2</a:t>
            </a:r>
            <a:r>
              <a:rPr lang="zh-CN" altLang="en-US" dirty="0" smtClean="0"/>
              <a:t>质控成员单位。</a:t>
            </a:r>
          </a:p>
          <a:p>
            <a:endParaRPr lang="zh-CN" altLang="en-US" dirty="0"/>
          </a:p>
        </p:txBody>
      </p:sp>
      <p:sp>
        <p:nvSpPr>
          <p:cNvPr id="4" name="灯片编号占位符 3"/>
          <p:cNvSpPr>
            <a:spLocks noGrp="1"/>
          </p:cNvSpPr>
          <p:nvPr>
            <p:ph type="sldNum" sz="quarter" idx="10"/>
          </p:nvPr>
        </p:nvSpPr>
        <p:spPr/>
        <p:txBody>
          <a:bodyPr/>
          <a:lstStyle/>
          <a:p>
            <a:fld id="{10F93675-898C-447C-8A02-FC018E7B8559}" type="slidenum">
              <a:rPr lang="zh-CN" altLang="en-US" smtClean="0"/>
              <a:pPr/>
              <a:t>62</a:t>
            </a:fld>
            <a:endParaRPr lang="zh-CN" altLang="en-US"/>
          </a:p>
        </p:txBody>
      </p:sp>
    </p:spTree>
    <p:extLst>
      <p:ext uri="{BB962C8B-B14F-4D97-AF65-F5344CB8AC3E}">
        <p14:creationId xmlns:p14="http://schemas.microsoft.com/office/powerpoint/2010/main" val="7207048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indent="0">
              <a:buNone/>
            </a:pPr>
            <a:r>
              <a:rPr lang="zh-CN" altLang="en-US" dirty="0" smtClean="0"/>
              <a:t>对提取后核酸样本的质量控制</a:t>
            </a:r>
            <a:endParaRPr lang="en-US" altLang="zh-CN" dirty="0" smtClean="0"/>
          </a:p>
          <a:p>
            <a:r>
              <a:rPr lang="zh-CN" altLang="en-US" dirty="0" smtClean="0">
                <a:solidFill>
                  <a:srgbClr val="FF0000"/>
                </a:solidFill>
              </a:rPr>
              <a:t>检测样本纯度（</a:t>
            </a:r>
            <a:r>
              <a:rPr lang="en-US" altLang="zh-CN" dirty="0" err="1" smtClean="0">
                <a:solidFill>
                  <a:srgbClr val="FF0000"/>
                </a:solidFill>
              </a:rPr>
              <a:t>Nanodrop</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检测样本浓度（</a:t>
            </a:r>
            <a:r>
              <a:rPr lang="en-US" altLang="zh-CN" dirty="0" err="1" smtClean="0">
                <a:solidFill>
                  <a:srgbClr val="FF0000"/>
                </a:solidFill>
              </a:rPr>
              <a:t>Qubit</a:t>
            </a:r>
            <a:r>
              <a:rPr lang="zh-CN" altLang="en-US" dirty="0" smtClean="0">
                <a:solidFill>
                  <a:srgbClr val="FF0000"/>
                </a:solidFill>
              </a:rPr>
              <a:t>）</a:t>
            </a:r>
            <a:r>
              <a:rPr lang="en-US" altLang="zh-CN" sz="1200" dirty="0" smtClean="0"/>
              <a:t>Qubit3.0 </a:t>
            </a:r>
            <a:r>
              <a:rPr lang="zh-CN" altLang="en-US" sz="1200" dirty="0" smtClean="0"/>
              <a:t>上样范围</a:t>
            </a:r>
            <a:r>
              <a:rPr lang="en-US" altLang="zh-CN" sz="1200" dirty="0" smtClean="0"/>
              <a:t>1-20ul</a:t>
            </a:r>
            <a:r>
              <a:rPr lang="zh-CN" altLang="en-US" sz="1200" dirty="0" smtClean="0"/>
              <a:t>，有效分析范围</a:t>
            </a:r>
            <a:r>
              <a:rPr lang="en-US" altLang="zh-CN" sz="1200" dirty="0" smtClean="0"/>
              <a:t>10pg-100ng</a:t>
            </a:r>
            <a:r>
              <a:rPr lang="zh-CN" altLang="en-US" sz="1200" dirty="0" smtClean="0"/>
              <a:t>；所以测量浓度前可先通过</a:t>
            </a:r>
            <a:r>
              <a:rPr lang="en-US" altLang="zh-CN" sz="1200" dirty="0" err="1" smtClean="0"/>
              <a:t>Nanodrop</a:t>
            </a:r>
            <a:r>
              <a:rPr lang="zh-CN" altLang="en-US" sz="1200" dirty="0" smtClean="0"/>
              <a:t>估算核酸浓度。每次测量前都需配制一对标准品和一对质控品，通过质控品检测标准曲线及所配制</a:t>
            </a:r>
            <a:r>
              <a:rPr lang="en-US" altLang="zh-CN" sz="1200" dirty="0" smtClean="0"/>
              <a:t>Buffer</a:t>
            </a:r>
            <a:r>
              <a:rPr lang="zh-CN" altLang="en-US" sz="1200" dirty="0" smtClean="0"/>
              <a:t>是否在范围以内</a:t>
            </a:r>
            <a:endParaRPr lang="en-US" altLang="zh-CN" dirty="0" smtClean="0">
              <a:solidFill>
                <a:srgbClr val="FF0000"/>
              </a:solidFill>
            </a:endParaRPr>
          </a:p>
          <a:p>
            <a:r>
              <a:rPr lang="zh-CN" altLang="en-US" dirty="0" smtClean="0">
                <a:solidFill>
                  <a:srgbClr val="FF0000"/>
                </a:solidFill>
              </a:rPr>
              <a:t>样本降解评估，琼脂糖电泳</a:t>
            </a:r>
            <a:endParaRPr lang="en-US" altLang="zh-CN" dirty="0" smtClean="0">
              <a:solidFill>
                <a:srgbClr val="FF0000"/>
              </a:solidFill>
            </a:endParaRPr>
          </a:p>
          <a:p>
            <a:pPr rtl="0" eaLnBrk="1" fontAlgn="t" latinLnBrk="0" hangingPunct="1"/>
            <a:r>
              <a:rPr lang="zh-CN" altLang="en-US" sz="1200" b="1" i="0" u="none" strike="noStrike" kern="1200" dirty="0" smtClean="0">
                <a:solidFill>
                  <a:schemeClr val="tx1"/>
                </a:solidFill>
                <a:latin typeface="+mn-lt"/>
                <a:ea typeface="+mn-ea"/>
                <a:cs typeface="+mn-cs"/>
              </a:rPr>
              <a:t>核酸总量</a:t>
            </a:r>
          </a:p>
          <a:p>
            <a:pPr rtl="0" eaLnBrk="1" fontAlgn="t" latinLnBrk="0" hangingPunct="1"/>
            <a:r>
              <a:rPr lang="en-US" sz="1200" b="1" i="0" u="none" strike="noStrike" kern="1200" dirty="0" smtClean="0">
                <a:solidFill>
                  <a:schemeClr val="tx1"/>
                </a:solidFill>
                <a:latin typeface="+mn-lt"/>
                <a:ea typeface="+mn-ea"/>
                <a:cs typeface="+mn-cs"/>
              </a:rPr>
              <a:t>&gt;50ng   30-50ng   &lt;30ng</a:t>
            </a:r>
            <a:endParaRPr lang="zh-CN" altLang="en-US" sz="1200" b="1" i="0" u="none" strike="noStrike" kern="1200" dirty="0" smtClean="0">
              <a:solidFill>
                <a:schemeClr val="tx1"/>
              </a:solidFill>
              <a:latin typeface="+mn-lt"/>
              <a:ea typeface="+mn-ea"/>
              <a:cs typeface="+mn-cs"/>
            </a:endParaRPr>
          </a:p>
          <a:p>
            <a:pPr rtl="0" eaLnBrk="1" fontAlgn="t" latinLnBrk="0" hangingPunct="1"/>
            <a:r>
              <a:rPr lang="zh-CN" altLang="en-US" sz="1200" b="0" i="0" u="none" strike="noStrike" kern="1200" dirty="0" smtClean="0">
                <a:solidFill>
                  <a:schemeClr val="tx1"/>
                </a:solidFill>
                <a:latin typeface="+mn-lt"/>
                <a:ea typeface="+mn-ea"/>
                <a:cs typeface="+mn-cs"/>
              </a:rPr>
              <a:t>合格（酶切法） 可尝试  不合格</a:t>
            </a:r>
            <a:endParaRPr lang="en-US" altLang="zh-CN" sz="1200" b="0" i="0" u="none" strike="noStrike" kern="1200" dirty="0" smtClean="0">
              <a:solidFill>
                <a:schemeClr val="tx1"/>
              </a:solidFill>
              <a:latin typeface="+mn-lt"/>
              <a:ea typeface="+mn-ea"/>
              <a:cs typeface="+mn-cs"/>
            </a:endParaRPr>
          </a:p>
          <a:p>
            <a:pPr rtl="0" eaLnBrk="1" fontAlgn="t" latinLnBrk="0" hangingPunct="1"/>
            <a:endParaRPr lang="en-US" altLang="zh-CN" sz="1200" b="0" i="0" u="none" strike="noStrike" kern="1200" dirty="0" smtClean="0">
              <a:solidFill>
                <a:schemeClr val="tx1"/>
              </a:solidFill>
              <a:latin typeface="+mn-lt"/>
              <a:ea typeface="+mn-ea"/>
              <a:cs typeface="+mn-cs"/>
            </a:endParaRPr>
          </a:p>
          <a:p>
            <a:pPr rtl="0" eaLnBrk="1" fontAlgn="t" latinLnBrk="0" hangingPunct="1"/>
            <a:r>
              <a:rPr lang="en-US" altLang="zh-CN" sz="1200" dirty="0" smtClean="0"/>
              <a:t>1%</a:t>
            </a:r>
            <a:r>
              <a:rPr lang="zh-CN" altLang="en-US" sz="1200" dirty="0" smtClean="0"/>
              <a:t>琼脂糖凝胶电泳，</a:t>
            </a:r>
            <a:r>
              <a:rPr lang="en-US" altLang="zh-CN" sz="1200" dirty="0" smtClean="0"/>
              <a:t>180V 15min</a:t>
            </a:r>
            <a:r>
              <a:rPr lang="zh-CN" altLang="en-US" sz="1200" dirty="0" smtClean="0"/>
              <a:t>，</a:t>
            </a:r>
            <a:r>
              <a:rPr lang="en-US" altLang="zh-CN" sz="1200" dirty="0" smtClean="0"/>
              <a:t>Maker</a:t>
            </a:r>
            <a:r>
              <a:rPr lang="zh-CN" altLang="en-US" sz="1200" dirty="0" smtClean="0"/>
              <a:t>选用</a:t>
            </a:r>
            <a:r>
              <a:rPr lang="en-US" altLang="zh-CN" sz="1200" dirty="0" smtClean="0"/>
              <a:t>15000bp</a:t>
            </a:r>
            <a:r>
              <a:rPr lang="zh-CN" altLang="en-US" sz="1200" dirty="0" smtClean="0"/>
              <a:t>，上样量</a:t>
            </a:r>
            <a:r>
              <a:rPr lang="en-US" altLang="zh-CN" sz="1200" dirty="0" smtClean="0"/>
              <a:t>50ng</a:t>
            </a:r>
            <a:r>
              <a:rPr lang="zh-CN" altLang="en-US" sz="1200" dirty="0" smtClean="0"/>
              <a:t>左右</a:t>
            </a:r>
            <a:endParaRPr lang="en-US" altLang="zh-CN" sz="1200" dirty="0" smtClean="0"/>
          </a:p>
          <a:p>
            <a:pPr rtl="0" eaLnBrk="1" fontAlgn="t" latinLnBrk="0" hangingPunct="1"/>
            <a:r>
              <a:rPr lang="zh-CN" altLang="en-US" sz="1200" b="1" i="0" u="none" strike="noStrike" kern="1200" dirty="0" smtClean="0">
                <a:solidFill>
                  <a:schemeClr val="tx1"/>
                </a:solidFill>
                <a:latin typeface="+mn-lt"/>
                <a:ea typeface="+mn-ea"/>
                <a:cs typeface="+mn-cs"/>
              </a:rPr>
              <a:t>合格可尝试不合格</a:t>
            </a:r>
            <a:endParaRPr lang="en-US" altLang="zh-CN" sz="1200" b="1" i="0" u="none" strike="noStrike" kern="1200" dirty="0" smtClean="0">
              <a:solidFill>
                <a:schemeClr val="tx1"/>
              </a:solidFill>
              <a:latin typeface="+mn-lt"/>
              <a:ea typeface="+mn-ea"/>
              <a:cs typeface="+mn-cs"/>
            </a:endParaRPr>
          </a:p>
          <a:p>
            <a:pPr rtl="0" eaLnBrk="1" fontAlgn="t" latinLnBrk="0" hangingPunct="1"/>
            <a:endParaRPr lang="en-US" altLang="zh-CN" sz="1200" b="1" i="0" u="none" strike="noStrike" kern="1200" dirty="0" smtClean="0">
              <a:solidFill>
                <a:schemeClr val="tx1"/>
              </a:solidFill>
              <a:latin typeface="+mn-lt"/>
              <a:ea typeface="+mn-ea"/>
              <a:cs typeface="+mn-cs"/>
            </a:endParaRPr>
          </a:p>
          <a:p>
            <a:pPr marL="0" marR="0" indent="0" algn="l" defTabSz="914400" rtl="0" eaLnBrk="1" fontAlgn="t" latinLnBrk="0" hangingPunct="1">
              <a:lnSpc>
                <a:spcPct val="100000"/>
              </a:lnSpc>
              <a:spcBef>
                <a:spcPts val="0"/>
              </a:spcBef>
              <a:spcAft>
                <a:spcPts val="0"/>
              </a:spcAft>
              <a:buClrTx/>
              <a:buSzTx/>
              <a:buFontTx/>
              <a:buNone/>
              <a:tabLst/>
              <a:defRPr/>
            </a:pPr>
            <a:r>
              <a:rPr lang="zh-CN" altLang="en-US" dirty="0" smtClean="0"/>
              <a:t>打断片段大小：平均大小应为</a:t>
            </a:r>
            <a:r>
              <a:rPr lang="en-US" altLang="zh-CN" dirty="0" smtClean="0"/>
              <a:t>250bp</a:t>
            </a:r>
            <a:r>
              <a:rPr lang="zh-CN" altLang="en-US" dirty="0" smtClean="0"/>
              <a:t>左右</a:t>
            </a:r>
          </a:p>
          <a:p>
            <a:pPr rtl="0" eaLnBrk="1" fontAlgn="t" latinLnBrk="0" hangingPunct="1"/>
            <a:endParaRPr lang="zh-CN" altLang="en-US" sz="1200" b="1" i="0" u="none" strike="noStrike" kern="1200" dirty="0" smtClean="0">
              <a:solidFill>
                <a:schemeClr val="tx1"/>
              </a:solidFill>
              <a:latin typeface="+mn-lt"/>
              <a:ea typeface="+mn-ea"/>
              <a:cs typeface="+mn-cs"/>
            </a:endParaRPr>
          </a:p>
          <a:p>
            <a:pPr rtl="0" eaLnBrk="1" fontAlgn="t" latinLnBrk="0" hangingPunct="1"/>
            <a:endParaRPr lang="zh-CN" altLang="en-US" sz="1200" b="0" i="0" u="none" strike="noStrike" kern="1200" dirty="0" smtClean="0">
              <a:solidFill>
                <a:schemeClr val="tx1"/>
              </a:solidFill>
              <a:latin typeface="+mn-lt"/>
              <a:ea typeface="+mn-ea"/>
              <a:cs typeface="+mn-cs"/>
            </a:endParaRPr>
          </a:p>
          <a:p>
            <a:endParaRPr lang="en-US" altLang="zh-CN" dirty="0" smtClean="0">
              <a:solidFill>
                <a:srgbClr val="FF0000"/>
              </a:solidFill>
            </a:endParaRPr>
          </a:p>
          <a:p>
            <a:endParaRPr lang="zh-CN" altLang="en-US" dirty="0"/>
          </a:p>
        </p:txBody>
      </p:sp>
      <p:sp>
        <p:nvSpPr>
          <p:cNvPr id="4" name="灯片编号占位符 3"/>
          <p:cNvSpPr>
            <a:spLocks noGrp="1"/>
          </p:cNvSpPr>
          <p:nvPr>
            <p:ph type="sldNum" sz="quarter" idx="10"/>
          </p:nvPr>
        </p:nvSpPr>
        <p:spPr/>
        <p:txBody>
          <a:bodyPr/>
          <a:lstStyle/>
          <a:p>
            <a:fld id="{D49BBA5C-66A5-4A3C-8DDF-2D41C5DCF3F4}" type="slidenum">
              <a:rPr lang="zh-CN" altLang="en-US" smtClean="0"/>
              <a:pPr/>
              <a:t>69</a:t>
            </a:fld>
            <a:endParaRPr lang="zh-CN" altLang="en-US"/>
          </a:p>
        </p:txBody>
      </p:sp>
    </p:spTree>
    <p:extLst>
      <p:ext uri="{BB962C8B-B14F-4D97-AF65-F5344CB8AC3E}">
        <p14:creationId xmlns:p14="http://schemas.microsoft.com/office/powerpoint/2010/main" val="3852810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mn-lt"/>
              </a:rPr>
              <a:t>数据下机后进入信息分析，首先对下机的原始数据（</a:t>
            </a:r>
            <a:r>
              <a:rPr lang="en-US" dirty="0" smtClean="0">
                <a:latin typeface="+mn-lt"/>
              </a:rPr>
              <a:t>Raw reads</a:t>
            </a:r>
            <a:r>
              <a:rPr lang="zh-CN" altLang="en-US" dirty="0" smtClean="0">
                <a:latin typeface="+mn-lt"/>
              </a:rPr>
              <a:t>）进行测序质量评估，要求</a:t>
            </a:r>
            <a:r>
              <a:rPr lang="en-US" dirty="0" smtClean="0">
                <a:latin typeface="+mn-lt"/>
              </a:rPr>
              <a:t>Q20&gt;85</a:t>
            </a:r>
            <a:r>
              <a:rPr lang="zh-CN" altLang="en-US" dirty="0" smtClean="0">
                <a:latin typeface="+mn-lt"/>
              </a:rPr>
              <a:t>，去除低质量以及被接头污染的</a:t>
            </a:r>
            <a:r>
              <a:rPr lang="en-US" dirty="0" smtClean="0">
                <a:latin typeface="+mn-lt"/>
              </a:rPr>
              <a:t>reads</a:t>
            </a:r>
            <a:r>
              <a:rPr lang="zh-CN" altLang="en-US" dirty="0" smtClean="0">
                <a:latin typeface="+mn-lt"/>
              </a:rPr>
              <a:t>。过滤后的</a:t>
            </a:r>
            <a:r>
              <a:rPr lang="en-US" dirty="0" smtClean="0">
                <a:latin typeface="+mn-lt"/>
              </a:rPr>
              <a:t>reads</a:t>
            </a:r>
            <a:r>
              <a:rPr lang="zh-CN" altLang="en-US" dirty="0" smtClean="0">
                <a:latin typeface="+mn-lt"/>
              </a:rPr>
              <a:t>用</a:t>
            </a:r>
            <a:r>
              <a:rPr lang="en-US" dirty="0" smtClean="0">
                <a:latin typeface="+mn-lt"/>
              </a:rPr>
              <a:t>BWA</a:t>
            </a:r>
            <a:r>
              <a:rPr lang="zh-CN" altLang="en-US" dirty="0" smtClean="0">
                <a:latin typeface="+mn-lt"/>
              </a:rPr>
              <a:t>软件（</a:t>
            </a:r>
            <a:r>
              <a:rPr lang="en-US" dirty="0" smtClean="0">
                <a:latin typeface="+mn-lt"/>
              </a:rPr>
              <a:t>Burrows Wheeler Aligner</a:t>
            </a:r>
            <a:r>
              <a:rPr lang="zh-CN" altLang="en-US" dirty="0" smtClean="0">
                <a:latin typeface="+mn-lt"/>
              </a:rPr>
              <a:t>）与</a:t>
            </a:r>
            <a:r>
              <a:rPr lang="en-US" dirty="0" smtClean="0">
                <a:latin typeface="+mn-lt"/>
              </a:rPr>
              <a:t>HG19</a:t>
            </a:r>
            <a:r>
              <a:rPr lang="zh-CN" altLang="en-US" dirty="0" smtClean="0">
                <a:latin typeface="+mn-lt"/>
              </a:rPr>
              <a:t>进行序列比对，同时进行序列捕获效果评价，统计深度、覆盖度，比对率，要求平均测序深度</a:t>
            </a:r>
            <a:r>
              <a:rPr lang="en-US" dirty="0" smtClean="0">
                <a:latin typeface="+mn-lt"/>
              </a:rPr>
              <a:t>≥200X</a:t>
            </a:r>
            <a:r>
              <a:rPr lang="zh-CN" altLang="en-US" dirty="0" smtClean="0">
                <a:latin typeface="+mn-lt"/>
              </a:rPr>
              <a:t>，覆盖度</a:t>
            </a:r>
            <a:r>
              <a:rPr lang="en-US" dirty="0" smtClean="0">
                <a:latin typeface="+mn-lt"/>
              </a:rPr>
              <a:t>≥98%</a:t>
            </a:r>
            <a:r>
              <a:rPr lang="zh-CN" altLang="en-US" dirty="0" smtClean="0">
                <a:latin typeface="+mn-lt"/>
              </a:rPr>
              <a:t>，</a:t>
            </a:r>
            <a:r>
              <a:rPr lang="en-US" dirty="0" smtClean="0">
                <a:latin typeface="+mn-lt"/>
              </a:rPr>
              <a:t>≥20X</a:t>
            </a:r>
            <a:r>
              <a:rPr lang="zh-CN" altLang="en-US" dirty="0" smtClean="0">
                <a:latin typeface="+mn-lt"/>
              </a:rPr>
              <a:t>深度区域的覆盖度</a:t>
            </a:r>
            <a:r>
              <a:rPr lang="en-US" dirty="0" smtClean="0">
                <a:latin typeface="+mn-lt"/>
              </a:rPr>
              <a:t>≥95%</a:t>
            </a:r>
            <a:r>
              <a:rPr lang="zh-CN" altLang="en-US" dirty="0" smtClean="0">
                <a:latin typeface="+mn-lt"/>
              </a:rPr>
              <a:t>。质控合格后用</a:t>
            </a:r>
            <a:r>
              <a:rPr lang="en-US" dirty="0" smtClean="0">
                <a:latin typeface="+mn-lt"/>
              </a:rPr>
              <a:t>GATK</a:t>
            </a:r>
            <a:r>
              <a:rPr lang="zh-CN" altLang="en-US" dirty="0" smtClean="0">
                <a:latin typeface="+mn-lt"/>
              </a:rPr>
              <a:t>软件进行</a:t>
            </a:r>
            <a:r>
              <a:rPr lang="en-US" dirty="0" smtClean="0">
                <a:latin typeface="+mn-lt"/>
              </a:rPr>
              <a:t>SNV</a:t>
            </a:r>
            <a:r>
              <a:rPr lang="zh-CN" altLang="en-US" dirty="0" smtClean="0">
                <a:latin typeface="+mn-lt"/>
              </a:rPr>
              <a:t>和</a:t>
            </a:r>
            <a:r>
              <a:rPr lang="en-US" dirty="0" err="1" smtClean="0">
                <a:latin typeface="+mn-lt"/>
              </a:rPr>
              <a:t>Indel</a:t>
            </a:r>
            <a:r>
              <a:rPr lang="zh-CN" altLang="en-US" dirty="0" smtClean="0">
                <a:latin typeface="+mn-lt"/>
              </a:rPr>
              <a:t>的查找，生成目标区域碱基变异的结果，并进行变异的注释，包括进行数据库的比对。</a:t>
            </a:r>
          </a:p>
          <a:p>
            <a:endParaRPr lang="zh-CN" altLang="en-US" dirty="0"/>
          </a:p>
        </p:txBody>
      </p:sp>
      <p:sp>
        <p:nvSpPr>
          <p:cNvPr id="4" name="灯片编号占位符 3"/>
          <p:cNvSpPr>
            <a:spLocks noGrp="1"/>
          </p:cNvSpPr>
          <p:nvPr>
            <p:ph type="sldNum" sz="quarter" idx="10"/>
          </p:nvPr>
        </p:nvSpPr>
        <p:spPr/>
        <p:txBody>
          <a:bodyPr/>
          <a:lstStyle/>
          <a:p>
            <a:fld id="{D49BBA5C-66A5-4A3C-8DDF-2D41C5DCF3F4}" type="slidenum">
              <a:rPr lang="zh-CN" altLang="en-US" smtClean="0"/>
              <a:pPr/>
              <a:t>70</a:t>
            </a:fld>
            <a:endParaRPr lang="zh-CN" altLang="en-US"/>
          </a:p>
        </p:txBody>
      </p:sp>
    </p:spTree>
    <p:extLst>
      <p:ext uri="{BB962C8B-B14F-4D97-AF65-F5344CB8AC3E}">
        <p14:creationId xmlns:p14="http://schemas.microsoft.com/office/powerpoint/2010/main" val="40071839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WGRS is whole genome re-sequencing,</a:t>
            </a:r>
            <a:r>
              <a:rPr lang="en-US" altLang="zh-CN" baseline="0" dirty="0" smtClean="0"/>
              <a:t> which provides genomics information about structural variation, gene copy number variation and SNPs or small inserts/deletions. Exon capture followed by </a:t>
            </a:r>
            <a:r>
              <a:rPr lang="en-US" altLang="zh-CN" baseline="0" dirty="0" err="1" smtClean="0"/>
              <a:t>exome</a:t>
            </a:r>
            <a:r>
              <a:rPr lang="en-US" altLang="zh-CN" baseline="0" dirty="0" smtClean="0"/>
              <a:t> sequencing can also provide such SNPs and small </a:t>
            </a:r>
            <a:r>
              <a:rPr lang="en-US" altLang="zh-CN" baseline="0" dirty="0" err="1" smtClean="0"/>
              <a:t>InDels</a:t>
            </a:r>
            <a:r>
              <a:rPr lang="en-US" altLang="zh-CN" baseline="0" dirty="0" smtClean="0"/>
              <a:t> information, particularly in coding regions of genes. In today’s drug development, detection of site mutations leads to some successful examples of targeted cancer therapies such as BRAF mutation in melanoma and EGFR mutation in lung cancer. In terms of RNA sequencing, site mutations in RNA level can be detected and we can also find chimeric transcripts which may caused by gene fusion. </a:t>
            </a:r>
          </a:p>
          <a:p>
            <a:endParaRPr lang="en-US" altLang="zh-CN" baseline="0" dirty="0" smtClean="0"/>
          </a:p>
          <a:p>
            <a:r>
              <a:rPr lang="en-US" altLang="zh-CN" baseline="0" dirty="0" smtClean="0"/>
              <a:t>Here the blue circle highlight the alteration of gene-dose expression, which is also very important for biomarker discovery. However, because of the better commercialization and lower price, </a:t>
            </a:r>
            <a:r>
              <a:rPr lang="en-US" altLang="zh-CN" dirty="0" smtClean="0"/>
              <a:t>microarray is more popular for this purpose.</a:t>
            </a:r>
            <a:endParaRPr lang="zh-CN" altLang="en-US" dirty="0"/>
          </a:p>
        </p:txBody>
      </p:sp>
      <p:sp>
        <p:nvSpPr>
          <p:cNvPr id="4" name="灯片编号占位符 3"/>
          <p:cNvSpPr>
            <a:spLocks noGrp="1"/>
          </p:cNvSpPr>
          <p:nvPr>
            <p:ph type="sldNum" sz="quarter" idx="10"/>
          </p:nvPr>
        </p:nvSpPr>
        <p:spPr/>
        <p:txBody>
          <a:bodyPr/>
          <a:lstStyle/>
          <a:p>
            <a:fld id="{D76A1705-6DA6-455C-A7B7-D1A4573C0E70}" type="slidenum">
              <a:rPr lang="en-US" smtClean="0"/>
              <a:pPr/>
              <a:t>79</a:t>
            </a:fld>
            <a:endParaRPr lang="en-US"/>
          </a:p>
        </p:txBody>
      </p:sp>
    </p:spTree>
    <p:extLst>
      <p:ext uri="{BB962C8B-B14F-4D97-AF65-F5344CB8AC3E}">
        <p14:creationId xmlns:p14="http://schemas.microsoft.com/office/powerpoint/2010/main" val="1807610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indent="0">
              <a:buNone/>
            </a:pPr>
            <a:r>
              <a:rPr lang="zh-CN" altLang="en-US" dirty="0" smtClean="0"/>
              <a:t>对提取后核酸样本的质量控制</a:t>
            </a:r>
            <a:endParaRPr lang="en-US" altLang="zh-CN" dirty="0" smtClean="0"/>
          </a:p>
          <a:p>
            <a:r>
              <a:rPr lang="zh-CN" altLang="en-US" dirty="0" smtClean="0">
                <a:solidFill>
                  <a:srgbClr val="FF0000"/>
                </a:solidFill>
              </a:rPr>
              <a:t>检测样本纯度（</a:t>
            </a:r>
            <a:r>
              <a:rPr lang="en-US" altLang="zh-CN" dirty="0" err="1" smtClean="0">
                <a:solidFill>
                  <a:srgbClr val="FF0000"/>
                </a:solidFill>
              </a:rPr>
              <a:t>Nanodrop</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检测样本浓度（</a:t>
            </a:r>
            <a:r>
              <a:rPr lang="en-US" altLang="zh-CN" dirty="0" err="1" smtClean="0">
                <a:solidFill>
                  <a:srgbClr val="FF0000"/>
                </a:solidFill>
              </a:rPr>
              <a:t>Qubit</a:t>
            </a:r>
            <a:r>
              <a:rPr lang="zh-CN" altLang="en-US" dirty="0" smtClean="0">
                <a:solidFill>
                  <a:srgbClr val="FF0000"/>
                </a:solidFill>
              </a:rPr>
              <a:t>）</a:t>
            </a:r>
            <a:r>
              <a:rPr lang="en-US" altLang="zh-CN" sz="1200" dirty="0" smtClean="0"/>
              <a:t>Qubit3.0 </a:t>
            </a:r>
            <a:r>
              <a:rPr lang="zh-CN" altLang="en-US" sz="1200" dirty="0" smtClean="0"/>
              <a:t>上样范围</a:t>
            </a:r>
            <a:r>
              <a:rPr lang="en-US" altLang="zh-CN" sz="1200" dirty="0" smtClean="0"/>
              <a:t>1-20ul</a:t>
            </a:r>
            <a:r>
              <a:rPr lang="zh-CN" altLang="en-US" sz="1200" dirty="0" smtClean="0"/>
              <a:t>，有效分析范围</a:t>
            </a:r>
            <a:r>
              <a:rPr lang="en-US" altLang="zh-CN" sz="1200" dirty="0" smtClean="0"/>
              <a:t>10pg-100ng</a:t>
            </a:r>
            <a:r>
              <a:rPr lang="zh-CN" altLang="en-US" sz="1200" dirty="0" smtClean="0"/>
              <a:t>；所以测量浓度前可先通过</a:t>
            </a:r>
            <a:r>
              <a:rPr lang="en-US" altLang="zh-CN" sz="1200" dirty="0" err="1" smtClean="0"/>
              <a:t>Nanodrop</a:t>
            </a:r>
            <a:r>
              <a:rPr lang="zh-CN" altLang="en-US" sz="1200" dirty="0" smtClean="0"/>
              <a:t>估算核酸浓度。每次测量前都需配制一对标准品和一对质控品，通过质控品检测标准曲线及所配制</a:t>
            </a:r>
            <a:r>
              <a:rPr lang="en-US" altLang="zh-CN" sz="1200" dirty="0" smtClean="0"/>
              <a:t>Buffer</a:t>
            </a:r>
            <a:r>
              <a:rPr lang="zh-CN" altLang="en-US" sz="1200" dirty="0" smtClean="0"/>
              <a:t>是否在范围以内</a:t>
            </a:r>
            <a:endParaRPr lang="en-US" altLang="zh-CN" dirty="0" smtClean="0">
              <a:solidFill>
                <a:srgbClr val="FF0000"/>
              </a:solidFill>
            </a:endParaRPr>
          </a:p>
          <a:p>
            <a:r>
              <a:rPr lang="zh-CN" altLang="en-US" dirty="0" smtClean="0">
                <a:solidFill>
                  <a:srgbClr val="FF0000"/>
                </a:solidFill>
              </a:rPr>
              <a:t>样本降解评估，琼脂糖电泳</a:t>
            </a:r>
            <a:endParaRPr lang="en-US" altLang="zh-CN" dirty="0" smtClean="0">
              <a:solidFill>
                <a:srgbClr val="FF0000"/>
              </a:solidFill>
            </a:endParaRPr>
          </a:p>
          <a:p>
            <a:pPr rtl="0" eaLnBrk="1" fontAlgn="t" latinLnBrk="0" hangingPunct="1"/>
            <a:r>
              <a:rPr lang="zh-CN" altLang="en-US" sz="1200" b="1" i="0" u="none" strike="noStrike" kern="1200" dirty="0" smtClean="0">
                <a:solidFill>
                  <a:schemeClr val="tx1"/>
                </a:solidFill>
                <a:latin typeface="+mn-lt"/>
                <a:ea typeface="+mn-ea"/>
                <a:cs typeface="+mn-cs"/>
              </a:rPr>
              <a:t>核酸总量</a:t>
            </a:r>
          </a:p>
          <a:p>
            <a:pPr rtl="0" eaLnBrk="1" fontAlgn="t" latinLnBrk="0" hangingPunct="1"/>
            <a:r>
              <a:rPr lang="en-US" sz="1200" b="1" i="0" u="none" strike="noStrike" kern="1200" dirty="0" smtClean="0">
                <a:solidFill>
                  <a:schemeClr val="tx1"/>
                </a:solidFill>
                <a:latin typeface="+mn-lt"/>
                <a:ea typeface="+mn-ea"/>
                <a:cs typeface="+mn-cs"/>
              </a:rPr>
              <a:t>&gt;50ng   30-50ng   &lt;30ng</a:t>
            </a:r>
            <a:endParaRPr lang="zh-CN" altLang="en-US" sz="1200" b="1" i="0" u="none" strike="noStrike" kern="1200" dirty="0" smtClean="0">
              <a:solidFill>
                <a:schemeClr val="tx1"/>
              </a:solidFill>
              <a:latin typeface="+mn-lt"/>
              <a:ea typeface="+mn-ea"/>
              <a:cs typeface="+mn-cs"/>
            </a:endParaRPr>
          </a:p>
          <a:p>
            <a:pPr rtl="0" eaLnBrk="1" fontAlgn="t" latinLnBrk="0" hangingPunct="1"/>
            <a:r>
              <a:rPr lang="zh-CN" altLang="en-US" sz="1200" b="0" i="0" u="none" strike="noStrike" kern="1200" dirty="0" smtClean="0">
                <a:solidFill>
                  <a:schemeClr val="tx1"/>
                </a:solidFill>
                <a:latin typeface="+mn-lt"/>
                <a:ea typeface="+mn-ea"/>
                <a:cs typeface="+mn-cs"/>
              </a:rPr>
              <a:t>合格（酶切法） 可尝试  不合格</a:t>
            </a:r>
            <a:endParaRPr lang="en-US" altLang="zh-CN" sz="1200" b="0" i="0" u="none" strike="noStrike" kern="1200" dirty="0" smtClean="0">
              <a:solidFill>
                <a:schemeClr val="tx1"/>
              </a:solidFill>
              <a:latin typeface="+mn-lt"/>
              <a:ea typeface="+mn-ea"/>
              <a:cs typeface="+mn-cs"/>
            </a:endParaRPr>
          </a:p>
          <a:p>
            <a:pPr rtl="0" eaLnBrk="1" fontAlgn="t" latinLnBrk="0" hangingPunct="1"/>
            <a:endParaRPr lang="en-US" altLang="zh-CN" sz="1200" b="0" i="0" u="none" strike="noStrike" kern="1200" dirty="0" smtClean="0">
              <a:solidFill>
                <a:schemeClr val="tx1"/>
              </a:solidFill>
              <a:latin typeface="+mn-lt"/>
              <a:ea typeface="+mn-ea"/>
              <a:cs typeface="+mn-cs"/>
            </a:endParaRPr>
          </a:p>
          <a:p>
            <a:pPr rtl="0" eaLnBrk="1" fontAlgn="t" latinLnBrk="0" hangingPunct="1"/>
            <a:r>
              <a:rPr lang="en-US" altLang="zh-CN" sz="1200" dirty="0" smtClean="0"/>
              <a:t>1%</a:t>
            </a:r>
            <a:r>
              <a:rPr lang="zh-CN" altLang="en-US" sz="1200" dirty="0" smtClean="0"/>
              <a:t>琼脂糖凝胶电泳，</a:t>
            </a:r>
            <a:r>
              <a:rPr lang="en-US" altLang="zh-CN" sz="1200" dirty="0" smtClean="0"/>
              <a:t>180V 15min</a:t>
            </a:r>
            <a:r>
              <a:rPr lang="zh-CN" altLang="en-US" sz="1200" dirty="0" smtClean="0"/>
              <a:t>，</a:t>
            </a:r>
            <a:r>
              <a:rPr lang="en-US" altLang="zh-CN" sz="1200" dirty="0" smtClean="0"/>
              <a:t>Maker</a:t>
            </a:r>
            <a:r>
              <a:rPr lang="zh-CN" altLang="en-US" sz="1200" dirty="0" smtClean="0"/>
              <a:t>选用</a:t>
            </a:r>
            <a:r>
              <a:rPr lang="en-US" altLang="zh-CN" sz="1200" dirty="0" smtClean="0"/>
              <a:t>15000bp</a:t>
            </a:r>
            <a:r>
              <a:rPr lang="zh-CN" altLang="en-US" sz="1200" dirty="0" smtClean="0"/>
              <a:t>，上样量</a:t>
            </a:r>
            <a:r>
              <a:rPr lang="en-US" altLang="zh-CN" sz="1200" dirty="0" smtClean="0"/>
              <a:t>50ng</a:t>
            </a:r>
            <a:r>
              <a:rPr lang="zh-CN" altLang="en-US" sz="1200" dirty="0" smtClean="0"/>
              <a:t>左右</a:t>
            </a:r>
            <a:endParaRPr lang="en-US" altLang="zh-CN" sz="1200" dirty="0" smtClean="0"/>
          </a:p>
          <a:p>
            <a:pPr rtl="0" eaLnBrk="1" fontAlgn="t" latinLnBrk="0" hangingPunct="1"/>
            <a:r>
              <a:rPr lang="zh-CN" altLang="en-US" sz="1200" b="1" i="0" u="none" strike="noStrike" kern="1200" dirty="0" smtClean="0">
                <a:solidFill>
                  <a:schemeClr val="tx1"/>
                </a:solidFill>
                <a:latin typeface="+mn-lt"/>
                <a:ea typeface="+mn-ea"/>
                <a:cs typeface="+mn-cs"/>
              </a:rPr>
              <a:t>合格可尝试不合格</a:t>
            </a:r>
            <a:endParaRPr lang="en-US" altLang="zh-CN" sz="1200" b="1" i="0" u="none" strike="noStrike" kern="1200" dirty="0" smtClean="0">
              <a:solidFill>
                <a:schemeClr val="tx1"/>
              </a:solidFill>
              <a:latin typeface="+mn-lt"/>
              <a:ea typeface="+mn-ea"/>
              <a:cs typeface="+mn-cs"/>
            </a:endParaRPr>
          </a:p>
          <a:p>
            <a:pPr rtl="0" eaLnBrk="1" fontAlgn="t" latinLnBrk="0" hangingPunct="1"/>
            <a:endParaRPr lang="en-US" altLang="zh-CN" sz="1200" b="1" i="0" u="none" strike="noStrike" kern="1200" dirty="0" smtClean="0">
              <a:solidFill>
                <a:schemeClr val="tx1"/>
              </a:solidFill>
              <a:latin typeface="+mn-lt"/>
              <a:ea typeface="+mn-ea"/>
              <a:cs typeface="+mn-cs"/>
            </a:endParaRPr>
          </a:p>
          <a:p>
            <a:pPr marL="0" marR="0" indent="0" algn="l" defTabSz="914400" rtl="0" eaLnBrk="1" fontAlgn="t" latinLnBrk="0" hangingPunct="1">
              <a:lnSpc>
                <a:spcPct val="100000"/>
              </a:lnSpc>
              <a:spcBef>
                <a:spcPts val="0"/>
              </a:spcBef>
              <a:spcAft>
                <a:spcPts val="0"/>
              </a:spcAft>
              <a:buClrTx/>
              <a:buSzTx/>
              <a:buFontTx/>
              <a:buNone/>
              <a:tabLst/>
              <a:defRPr/>
            </a:pPr>
            <a:r>
              <a:rPr lang="zh-CN" altLang="en-US" dirty="0" smtClean="0"/>
              <a:t>打断片段大小：平均大小应为</a:t>
            </a:r>
            <a:r>
              <a:rPr lang="en-US" altLang="zh-CN" dirty="0" smtClean="0"/>
              <a:t>250bp</a:t>
            </a:r>
            <a:r>
              <a:rPr lang="zh-CN" altLang="en-US" dirty="0" smtClean="0"/>
              <a:t>左右</a:t>
            </a:r>
          </a:p>
          <a:p>
            <a:pPr rtl="0" eaLnBrk="1" fontAlgn="t" latinLnBrk="0" hangingPunct="1"/>
            <a:endParaRPr lang="zh-CN" altLang="en-US" sz="1200" b="1" i="0" u="none" strike="noStrike" kern="1200" dirty="0" smtClean="0">
              <a:solidFill>
                <a:schemeClr val="tx1"/>
              </a:solidFill>
              <a:latin typeface="+mn-lt"/>
              <a:ea typeface="+mn-ea"/>
              <a:cs typeface="+mn-cs"/>
            </a:endParaRPr>
          </a:p>
          <a:p>
            <a:pPr rtl="0" eaLnBrk="1" fontAlgn="t" latinLnBrk="0" hangingPunct="1"/>
            <a:endParaRPr lang="zh-CN" altLang="en-US" sz="1200" b="0" i="0" u="none" strike="noStrike" kern="1200" dirty="0" smtClean="0">
              <a:solidFill>
                <a:schemeClr val="tx1"/>
              </a:solidFill>
              <a:latin typeface="+mn-lt"/>
              <a:ea typeface="+mn-ea"/>
              <a:cs typeface="+mn-cs"/>
            </a:endParaRPr>
          </a:p>
          <a:p>
            <a:endParaRPr lang="en-US" altLang="zh-CN" dirty="0" smtClean="0">
              <a:solidFill>
                <a:srgbClr val="FF0000"/>
              </a:solidFill>
            </a:endParaRPr>
          </a:p>
          <a:p>
            <a:endParaRPr lang="zh-CN" altLang="en-US" dirty="0"/>
          </a:p>
        </p:txBody>
      </p:sp>
      <p:sp>
        <p:nvSpPr>
          <p:cNvPr id="4" name="灯片编号占位符 3"/>
          <p:cNvSpPr>
            <a:spLocks noGrp="1"/>
          </p:cNvSpPr>
          <p:nvPr>
            <p:ph type="sldNum" sz="quarter" idx="10"/>
          </p:nvPr>
        </p:nvSpPr>
        <p:spPr/>
        <p:txBody>
          <a:bodyPr/>
          <a:lstStyle/>
          <a:p>
            <a:fld id="{D49BBA5C-66A5-4A3C-8DDF-2D41C5DCF3F4}" type="slidenum">
              <a:rPr lang="zh-CN" altLang="en-US" smtClean="0"/>
              <a:pPr/>
              <a:t>80</a:t>
            </a:fld>
            <a:endParaRPr lang="zh-CN" altLang="en-US"/>
          </a:p>
        </p:txBody>
      </p:sp>
    </p:spTree>
    <p:extLst>
      <p:ext uri="{BB962C8B-B14F-4D97-AF65-F5344CB8AC3E}">
        <p14:creationId xmlns:p14="http://schemas.microsoft.com/office/powerpoint/2010/main" val="772806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15</a:t>
            </a:r>
            <a:r>
              <a:rPr lang="zh-CN" altLang="en-US" dirty="0" smtClean="0"/>
              <a:t>年成为高通量测序定点单位，在医院的大力支持下，扩建符合临检要求的整合一代二代测序实验室，可独立开展血液及组织</a:t>
            </a:r>
            <a:r>
              <a:rPr lang="en-US" altLang="zh-CN" dirty="0" smtClean="0"/>
              <a:t>NGS.</a:t>
            </a:r>
            <a:endParaRPr lang="zh-CN" altLang="en-US" dirty="0"/>
          </a:p>
        </p:txBody>
      </p:sp>
      <p:sp>
        <p:nvSpPr>
          <p:cNvPr id="4" name="灯片编号占位符 3"/>
          <p:cNvSpPr>
            <a:spLocks noGrp="1"/>
          </p:cNvSpPr>
          <p:nvPr>
            <p:ph type="sldNum" sz="quarter" idx="10"/>
          </p:nvPr>
        </p:nvSpPr>
        <p:spPr/>
        <p:txBody>
          <a:bodyPr/>
          <a:lstStyle/>
          <a:p>
            <a:fld id="{5553CB4F-23C5-4B7B-A345-F356EC906F7C}" type="slidenum">
              <a:rPr lang="zh-CN" altLang="en-US" smtClean="0"/>
              <a:pPr/>
              <a:t>87</a:t>
            </a:fld>
            <a:endParaRPr lang="zh-CN" altLang="en-US"/>
          </a:p>
        </p:txBody>
      </p:sp>
    </p:spTree>
    <p:extLst>
      <p:ext uri="{BB962C8B-B14F-4D97-AF65-F5344CB8AC3E}">
        <p14:creationId xmlns:p14="http://schemas.microsoft.com/office/powerpoint/2010/main" val="4004008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miter lim="800000"/>
            <a:headEnd/>
            <a:tailEnd/>
          </a:ln>
        </p:spPr>
        <p:txBody>
          <a:bodyPr/>
          <a:lstStyle/>
          <a:p>
            <a:pPr>
              <a:buFontTx/>
              <a:buNone/>
            </a:pPr>
            <a:fld id="{742AD159-5EB6-49B5-A1DD-1FEE4CA81984}" type="slidenum">
              <a:rPr lang="en-US" altLang="zh-CN"/>
              <a:pPr>
                <a:buFontTx/>
                <a:buNone/>
              </a:pPr>
              <a:t>110</a:t>
            </a:fld>
            <a:endParaRPr lang="en-US" altLang="zh-CN"/>
          </a:p>
        </p:txBody>
      </p:sp>
      <p:sp>
        <p:nvSpPr>
          <p:cNvPr id="6147" name="幻灯片图像占位符 1"/>
          <p:cNvSpPr>
            <a:spLocks noGrp="1" noRot="1" noChangeAspect="1" noTextEdit="1"/>
          </p:cNvSpPr>
          <p:nvPr>
            <p:ph type="sldImg"/>
          </p:nvPr>
        </p:nvSpPr>
        <p:spPr/>
      </p:sp>
      <p:sp>
        <p:nvSpPr>
          <p:cNvPr id="6148" name="备注占位符 2"/>
          <p:cNvSpPr>
            <a:spLocks noGrp="1"/>
          </p:cNvSpPr>
          <p:nvPr>
            <p:ph type="body" idx="1"/>
          </p:nvPr>
        </p:nvSpPr>
        <p:spPr>
          <a:noFill/>
        </p:spPr>
        <p:txBody>
          <a:bodyPr/>
          <a:lstStyle/>
          <a:p>
            <a:pPr eaLnBrk="1" hangingPunct="1"/>
            <a:endParaRPr lang="zh-CN" altLang="zh-CN" smtClean="0"/>
          </a:p>
        </p:txBody>
      </p:sp>
      <p:sp>
        <p:nvSpPr>
          <p:cNvPr id="6149"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39669BE3-5F7C-428F-BDD7-0208243FDA13}" type="slidenum">
              <a:rPr lang="zh-CN" altLang="en-US" sz="1200"/>
              <a:pPr algn="r" eaLnBrk="1" hangingPunct="1"/>
              <a:t>110</a:t>
            </a:fld>
            <a:endParaRPr lang="en-US" altLang="zh-CN" sz="1200"/>
          </a:p>
        </p:txBody>
      </p:sp>
    </p:spTree>
    <p:extLst>
      <p:ext uri="{BB962C8B-B14F-4D97-AF65-F5344CB8AC3E}">
        <p14:creationId xmlns:p14="http://schemas.microsoft.com/office/powerpoint/2010/main" val="30588507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dirty="0" smtClean="0">
                <a:solidFill>
                  <a:srgbClr val="0070C0"/>
                </a:solidFill>
                <a:latin typeface="华文新魏" pitchFamily="2" charset="-122"/>
                <a:ea typeface="华文新魏" pitchFamily="2" charset="-122"/>
                <a:cs typeface="Arial" charset="0"/>
              </a:rPr>
              <a:t>《</a:t>
            </a:r>
            <a:r>
              <a:rPr lang="zh-CN" altLang="en-US" sz="1200" b="1" dirty="0" smtClean="0">
                <a:solidFill>
                  <a:srgbClr val="0070C0"/>
                </a:solidFill>
                <a:latin typeface="华文新魏" pitchFamily="2" charset="-122"/>
                <a:ea typeface="华文新魏" pitchFamily="2" charset="-122"/>
                <a:cs typeface="Arial" charset="0"/>
              </a:rPr>
              <a:t>分子病理技术在现代肿瘤诊疗中的应用</a:t>
            </a:r>
            <a:r>
              <a:rPr lang="en-US" altLang="zh-CN" sz="1200" b="1" dirty="0" smtClean="0">
                <a:solidFill>
                  <a:srgbClr val="0070C0"/>
                </a:solidFill>
                <a:latin typeface="华文新魏" pitchFamily="2" charset="-122"/>
                <a:ea typeface="华文新魏" pitchFamily="2" charset="-122"/>
                <a:cs typeface="Arial" charset="0"/>
              </a:rPr>
              <a:t>》</a:t>
            </a:r>
            <a:r>
              <a:rPr lang="zh-CN" altLang="en-US" sz="1200" b="1" dirty="0" smtClean="0">
                <a:solidFill>
                  <a:srgbClr val="0070C0"/>
                </a:solidFill>
                <a:latin typeface="华文新魏" pitchFamily="2" charset="-122"/>
                <a:ea typeface="华文新魏" pitchFamily="2" charset="-122"/>
                <a:cs typeface="Arial" charset="0"/>
              </a:rPr>
              <a:t>为我们</a:t>
            </a:r>
            <a:r>
              <a:rPr lang="en-US" altLang="zh-CN" sz="1200" b="1" dirty="0" smtClean="0">
                <a:solidFill>
                  <a:srgbClr val="0070C0"/>
                </a:solidFill>
                <a:latin typeface="华文新魏" pitchFamily="2" charset="-122"/>
                <a:ea typeface="华文新魏" pitchFamily="2" charset="-122"/>
                <a:cs typeface="Arial" charset="0"/>
              </a:rPr>
              <a:t>2010</a:t>
            </a:r>
            <a:r>
              <a:rPr lang="zh-CN" altLang="en-US" sz="1200" b="1" dirty="0" smtClean="0">
                <a:solidFill>
                  <a:srgbClr val="0070C0"/>
                </a:solidFill>
                <a:latin typeface="华文新魏" pitchFamily="2" charset="-122"/>
                <a:ea typeface="华文新魏" pitchFamily="2" charset="-122"/>
                <a:cs typeface="Arial" charset="0"/>
              </a:rPr>
              <a:t>年首次举办时起的名字，之间已举办</a:t>
            </a:r>
            <a:r>
              <a:rPr lang="en-US" altLang="zh-CN" sz="1200" b="1" dirty="0" smtClean="0">
                <a:solidFill>
                  <a:srgbClr val="0070C0"/>
                </a:solidFill>
                <a:latin typeface="华文新魏" pitchFamily="2" charset="-122"/>
                <a:ea typeface="华文新魏" pitchFamily="2" charset="-122"/>
                <a:cs typeface="Arial" charset="0"/>
              </a:rPr>
              <a:t>7</a:t>
            </a:r>
            <a:r>
              <a:rPr lang="zh-CN" altLang="en-US" sz="1200" b="1" dirty="0" smtClean="0">
                <a:solidFill>
                  <a:srgbClr val="0070C0"/>
                </a:solidFill>
                <a:latin typeface="华文新魏" pitchFamily="2" charset="-122"/>
                <a:ea typeface="华文新魏" pitchFamily="2" charset="-122"/>
                <a:cs typeface="Arial" charset="0"/>
              </a:rPr>
              <a:t>期。</a:t>
            </a:r>
            <a:endParaRPr lang="en-US" altLang="zh-CN" sz="1200" b="1" dirty="0" smtClean="0">
              <a:solidFill>
                <a:srgbClr val="0070C0"/>
              </a:solidFill>
              <a:latin typeface="华文新魏" pitchFamily="2" charset="-122"/>
              <a:ea typeface="华文新魏" pitchFamily="2" charset="-122"/>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以分子检测技术、标志物最新进展、实验室建设及规范化检测为主线，接收省内外，乃至全国病理专业、检验、中心实验室、肿瘤内外科、血液科学员共名，通过学术、信息交流，促进对相关交叉学科的了解和业务能力的提高</a:t>
            </a:r>
          </a:p>
          <a:p>
            <a:endParaRPr lang="en-US" altLang="zh-CN" dirty="0" smtClean="0"/>
          </a:p>
          <a:p>
            <a:r>
              <a:rPr lang="zh-CN" altLang="en-US" dirty="0" smtClean="0"/>
              <a:t>成立了委员</a:t>
            </a:r>
            <a:r>
              <a:rPr lang="en-US" altLang="zh-CN" dirty="0" smtClean="0"/>
              <a:t>60</a:t>
            </a:r>
            <a:r>
              <a:rPr lang="zh-CN" altLang="en-US" dirty="0" smtClean="0"/>
              <a:t>名，会员</a:t>
            </a:r>
            <a:r>
              <a:rPr lang="en-US" altLang="zh-CN" dirty="0" smtClean="0"/>
              <a:t>223</a:t>
            </a:r>
            <a:r>
              <a:rPr lang="zh-CN" altLang="en-US" dirty="0" smtClean="0"/>
              <a:t>名的广东省抗癌协会分子诊断专业委员会，利用会议、微信平台传播知识。</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B9620BC-B400-4D0E-8ED3-05666C36A773}" type="slidenum">
              <a:rPr lang="zh-CN" altLang="en-US" smtClean="0"/>
              <a:pPr/>
              <a:t>114</a:t>
            </a:fld>
            <a:endParaRPr lang="zh-CN" altLang="en-US"/>
          </a:p>
        </p:txBody>
      </p:sp>
    </p:spTree>
    <p:extLst>
      <p:ext uri="{BB962C8B-B14F-4D97-AF65-F5344CB8AC3E}">
        <p14:creationId xmlns:p14="http://schemas.microsoft.com/office/powerpoint/2010/main" val="2804818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F93675-898C-447C-8A02-FC018E7B8559}" type="slidenum">
              <a:rPr lang="zh-CN" altLang="en-US" smtClean="0"/>
              <a:pPr/>
              <a:t>13</a:t>
            </a:fld>
            <a:endParaRPr lang="zh-CN" altLang="en-US"/>
          </a:p>
        </p:txBody>
      </p:sp>
    </p:spTree>
    <p:extLst>
      <p:ext uri="{BB962C8B-B14F-4D97-AF65-F5344CB8AC3E}">
        <p14:creationId xmlns:p14="http://schemas.microsoft.com/office/powerpoint/2010/main" val="3342409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553CB4F-23C5-4B7B-A345-F356EC906F7C}" type="slidenum">
              <a:rPr lang="zh-CN" altLang="en-US" smtClean="0"/>
              <a:pPr/>
              <a:t>14</a:t>
            </a:fld>
            <a:endParaRPr lang="zh-CN" altLang="en-US"/>
          </a:p>
        </p:txBody>
      </p:sp>
    </p:spTree>
    <p:extLst>
      <p:ext uri="{BB962C8B-B14F-4D97-AF65-F5344CB8AC3E}">
        <p14:creationId xmlns:p14="http://schemas.microsoft.com/office/powerpoint/2010/main" val="2198017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这</a:t>
            </a:r>
            <a:r>
              <a:rPr lang="en-US" altLang="zh-CN" dirty="0" smtClean="0"/>
              <a:t>24</a:t>
            </a:r>
            <a:r>
              <a:rPr lang="zh-CN" altLang="en-US" dirty="0" smtClean="0"/>
              <a:t>人是一个配置极佳的团队，但是只有精细化的分工才能发挥</a:t>
            </a:r>
            <a:r>
              <a:rPr lang="en-US" altLang="zh-CN" dirty="0" smtClean="0"/>
              <a:t>1+1&gt;3</a:t>
            </a:r>
            <a:r>
              <a:rPr lang="zh-CN" altLang="en-US" dirty="0" smtClean="0"/>
              <a:t>的作用。</a:t>
            </a:r>
            <a:endParaRPr lang="en-US" altLang="zh-CN" dirty="0" smtClean="0"/>
          </a:p>
          <a:p>
            <a:r>
              <a:rPr lang="zh-CN" altLang="en-US" dirty="0" smtClean="0"/>
              <a:t>分成质量与技术两条线，互相监督互相融合。</a:t>
            </a:r>
            <a:endParaRPr lang="en-US" altLang="zh-CN" dirty="0" smtClean="0"/>
          </a:p>
          <a:p>
            <a:r>
              <a:rPr lang="zh-CN" altLang="en-US" dirty="0" smtClean="0"/>
              <a:t>二是将科室的所有管理工作下发，人人有管理人人有技术人人有责任</a:t>
            </a:r>
            <a:endParaRPr lang="en-US" altLang="zh-CN" dirty="0" smtClean="0"/>
          </a:p>
          <a:p>
            <a:r>
              <a:rPr lang="zh-CN" altLang="en-US" dirty="0" smtClean="0"/>
              <a:t>人人有头衔的既单线行动，又互相协作，不形成一个职能死角</a:t>
            </a:r>
            <a:endParaRPr lang="zh-CN" altLang="en-US" dirty="0"/>
          </a:p>
        </p:txBody>
      </p:sp>
      <p:sp>
        <p:nvSpPr>
          <p:cNvPr id="4" name="灯片编号占位符 3"/>
          <p:cNvSpPr>
            <a:spLocks noGrp="1"/>
          </p:cNvSpPr>
          <p:nvPr>
            <p:ph type="sldNum" sz="quarter" idx="10"/>
          </p:nvPr>
        </p:nvSpPr>
        <p:spPr/>
        <p:txBody>
          <a:bodyPr/>
          <a:lstStyle/>
          <a:p>
            <a:fld id="{10F93675-898C-447C-8A02-FC018E7B8559}" type="slidenum">
              <a:rPr lang="zh-CN" altLang="en-US" smtClean="0"/>
              <a:pPr/>
              <a:t>40</a:t>
            </a:fld>
            <a:endParaRPr lang="zh-CN" altLang="en-US"/>
          </a:p>
        </p:txBody>
      </p:sp>
    </p:spTree>
    <p:extLst>
      <p:ext uri="{BB962C8B-B14F-4D97-AF65-F5344CB8AC3E}">
        <p14:creationId xmlns:p14="http://schemas.microsoft.com/office/powerpoint/2010/main" val="3055307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 </a:t>
            </a:r>
            <a:endParaRPr lang="zh-CN" altLang="en-US" dirty="0"/>
          </a:p>
        </p:txBody>
      </p:sp>
      <p:sp>
        <p:nvSpPr>
          <p:cNvPr id="4" name="灯片编号占位符 3"/>
          <p:cNvSpPr>
            <a:spLocks noGrp="1"/>
          </p:cNvSpPr>
          <p:nvPr>
            <p:ph type="sldNum" sz="quarter" idx="10"/>
          </p:nvPr>
        </p:nvSpPr>
        <p:spPr/>
        <p:txBody>
          <a:bodyPr/>
          <a:lstStyle/>
          <a:p>
            <a:fld id="{0B1A8684-1488-4C18-B2CD-77B0FB5F07DA}" type="slidenum">
              <a:rPr lang="zh-CN" altLang="en-US" smtClean="0"/>
              <a:pPr/>
              <a:t>42</a:t>
            </a:fld>
            <a:endParaRPr lang="zh-CN" altLang="en-US"/>
          </a:p>
        </p:txBody>
      </p:sp>
    </p:spTree>
    <p:extLst>
      <p:ext uri="{BB962C8B-B14F-4D97-AF65-F5344CB8AC3E}">
        <p14:creationId xmlns:p14="http://schemas.microsoft.com/office/powerpoint/2010/main" val="1929173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从</a:t>
            </a:r>
            <a:r>
              <a:rPr lang="en-US" altLang="zh-CN" dirty="0" smtClean="0"/>
              <a:t>05</a:t>
            </a:r>
            <a:r>
              <a:rPr lang="zh-CN" altLang="en-US" dirty="0" smtClean="0"/>
              <a:t>年编写第一本</a:t>
            </a:r>
            <a:r>
              <a:rPr lang="en-US" altLang="zh-CN" dirty="0" smtClean="0"/>
              <a:t>SOP</a:t>
            </a:r>
            <a:r>
              <a:rPr lang="zh-CN" altLang="en-US" dirty="0" smtClean="0"/>
              <a:t>，不断的更新修正补充，至今已</a:t>
            </a:r>
            <a:r>
              <a:rPr lang="en-US" altLang="zh-CN" dirty="0" smtClean="0"/>
              <a:t>5</a:t>
            </a:r>
            <a:r>
              <a:rPr lang="zh-CN" altLang="en-US" dirty="0" smtClean="0"/>
              <a:t>本，</a:t>
            </a:r>
            <a:endParaRPr lang="zh-CN" altLang="en-US" dirty="0"/>
          </a:p>
        </p:txBody>
      </p:sp>
      <p:sp>
        <p:nvSpPr>
          <p:cNvPr id="4" name="灯片编号占位符 3"/>
          <p:cNvSpPr>
            <a:spLocks noGrp="1"/>
          </p:cNvSpPr>
          <p:nvPr>
            <p:ph type="sldNum" sz="quarter" idx="10"/>
          </p:nvPr>
        </p:nvSpPr>
        <p:spPr/>
        <p:txBody>
          <a:bodyPr/>
          <a:lstStyle/>
          <a:p>
            <a:fld id="{10F93675-898C-447C-8A02-FC018E7B8559}" type="slidenum">
              <a:rPr lang="zh-CN" altLang="en-US" smtClean="0"/>
              <a:pPr/>
              <a:t>45</a:t>
            </a:fld>
            <a:endParaRPr lang="zh-CN" altLang="en-US"/>
          </a:p>
        </p:txBody>
      </p:sp>
    </p:spTree>
    <p:extLst>
      <p:ext uri="{BB962C8B-B14F-4D97-AF65-F5344CB8AC3E}">
        <p14:creationId xmlns:p14="http://schemas.microsoft.com/office/powerpoint/2010/main" val="3759281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0F93675-898C-447C-8A02-FC018E7B8559}" type="slidenum">
              <a:rPr lang="zh-CN" altLang="en-US" smtClean="0"/>
              <a:pPr/>
              <a:t>47</a:t>
            </a:fld>
            <a:endParaRPr lang="zh-CN" altLang="en-US"/>
          </a:p>
        </p:txBody>
      </p:sp>
    </p:spTree>
    <p:extLst>
      <p:ext uri="{BB962C8B-B14F-4D97-AF65-F5344CB8AC3E}">
        <p14:creationId xmlns:p14="http://schemas.microsoft.com/office/powerpoint/2010/main" val="1794378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我们从去年开始着手</a:t>
            </a:r>
            <a:r>
              <a:rPr lang="en-US" altLang="zh-CN" dirty="0" smtClean="0"/>
              <a:t>CNAS</a:t>
            </a:r>
            <a:r>
              <a:rPr lang="zh-CN" altLang="en-US" dirty="0" smtClean="0"/>
              <a:t>认证，至此已完成体系建设</a:t>
            </a:r>
            <a:endParaRPr lang="zh-CN" altLang="en-US" dirty="0"/>
          </a:p>
        </p:txBody>
      </p:sp>
      <p:sp>
        <p:nvSpPr>
          <p:cNvPr id="4" name="灯片编号占位符 3"/>
          <p:cNvSpPr>
            <a:spLocks noGrp="1"/>
          </p:cNvSpPr>
          <p:nvPr>
            <p:ph type="sldNum" sz="quarter" idx="10"/>
          </p:nvPr>
        </p:nvSpPr>
        <p:spPr/>
        <p:txBody>
          <a:bodyPr/>
          <a:lstStyle/>
          <a:p>
            <a:fld id="{10F93675-898C-447C-8A02-FC018E7B8559}" type="slidenum">
              <a:rPr lang="zh-CN" altLang="en-US" smtClean="0"/>
              <a:pPr/>
              <a:t>50</a:t>
            </a:fld>
            <a:endParaRPr lang="zh-CN" altLang="en-US"/>
          </a:p>
        </p:txBody>
      </p:sp>
    </p:spTree>
    <p:extLst>
      <p:ext uri="{BB962C8B-B14F-4D97-AF65-F5344CB8AC3E}">
        <p14:creationId xmlns:p14="http://schemas.microsoft.com/office/powerpoint/2010/main" val="2381592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lnSpcReduction="10000"/>
          </a:bodyPr>
          <a:lstStyle/>
          <a:p>
            <a:pPr>
              <a:buFont typeface="Wingdings" panose="05000000000000000000" pitchFamily="2" charset="2"/>
              <a:buChar char="Ø"/>
            </a:pPr>
            <a:r>
              <a:rPr lang="zh-CN" altLang="en-US" sz="1200" b="1" dirty="0" smtClean="0"/>
              <a:t>什么是溶血？</a:t>
            </a:r>
            <a:endParaRPr lang="en-US" altLang="zh-CN" sz="1200" b="1" dirty="0" smtClean="0"/>
          </a:p>
          <a:p>
            <a:pPr marL="0" indent="0">
              <a:buNone/>
            </a:pPr>
            <a:r>
              <a:rPr lang="zh-CN" altLang="en-US" sz="1200" dirty="0" smtClean="0"/>
              <a:t>     溶血是指血细胞破裂，血液中基因组因中的</a:t>
            </a:r>
            <a:r>
              <a:rPr lang="en-US" altLang="zh-CN" sz="1200" dirty="0" smtClean="0"/>
              <a:t>DNA</a:t>
            </a:r>
            <a:r>
              <a:rPr lang="zh-CN" altLang="en-US" sz="1200" dirty="0" smtClean="0"/>
              <a:t>释放到血浆中，造成了对</a:t>
            </a:r>
            <a:r>
              <a:rPr lang="en-US" altLang="zh-CN" sz="1200" dirty="0" err="1" smtClean="0"/>
              <a:t>tDNA</a:t>
            </a:r>
            <a:r>
              <a:rPr lang="zh-CN" altLang="en-US" sz="1200" dirty="0" smtClean="0"/>
              <a:t>的稀释和严重干扰。</a:t>
            </a:r>
            <a:endParaRPr lang="en-US" altLang="zh-CN" sz="1200" dirty="0" smtClean="0"/>
          </a:p>
          <a:p>
            <a:pPr>
              <a:buFont typeface="Wingdings" panose="05000000000000000000" pitchFamily="2" charset="2"/>
              <a:buChar char="Ø"/>
            </a:pPr>
            <a:endParaRPr lang="en-US" altLang="zh-CN" sz="1200" dirty="0" smtClean="0"/>
          </a:p>
          <a:p>
            <a:pPr>
              <a:buFont typeface="Wingdings" panose="05000000000000000000" pitchFamily="2" charset="2"/>
              <a:buChar char="Ø"/>
            </a:pPr>
            <a:r>
              <a:rPr lang="zh-CN" altLang="en-US" sz="1200" b="1" dirty="0" smtClean="0"/>
              <a:t>溶血的后果</a:t>
            </a:r>
            <a:endParaRPr lang="en-US" altLang="zh-CN" sz="1200" b="1" dirty="0" smtClean="0">
              <a:latin typeface="宋体" panose="02010600030101010101" pitchFamily="2" charset="-122"/>
              <a:ea typeface="宋体" panose="02010600030101010101" pitchFamily="2" charset="-122"/>
            </a:endParaRPr>
          </a:p>
          <a:p>
            <a:pPr marL="0" indent="0">
              <a:buNone/>
            </a:pPr>
            <a:r>
              <a:rPr lang="zh-CN" altLang="en-US" sz="1200" dirty="0" smtClean="0"/>
              <a:t>     血浆中含量极低</a:t>
            </a:r>
            <a:r>
              <a:rPr lang="en-US" altLang="zh-CN" sz="1200" dirty="0" err="1" smtClean="0"/>
              <a:t>ctDNA</a:t>
            </a:r>
            <a:r>
              <a:rPr lang="zh-CN" altLang="en-US" sz="1200" dirty="0" smtClean="0"/>
              <a:t>被基因组</a:t>
            </a:r>
            <a:r>
              <a:rPr lang="en-US" altLang="zh-CN" sz="1200" dirty="0" smtClean="0"/>
              <a:t>DNA</a:t>
            </a:r>
          </a:p>
          <a:p>
            <a:pPr marL="0" indent="0">
              <a:buNone/>
            </a:pPr>
            <a:r>
              <a:rPr lang="en-US" altLang="zh-CN" sz="1200" dirty="0" smtClean="0"/>
              <a:t>     </a:t>
            </a:r>
            <a:r>
              <a:rPr lang="zh-CN" altLang="en-US" sz="1200" dirty="0" smtClean="0"/>
              <a:t>稀释后，检测中无法分离，使基因检</a:t>
            </a:r>
            <a:endParaRPr lang="en-US" altLang="zh-CN" sz="1200" dirty="0" smtClean="0"/>
          </a:p>
          <a:p>
            <a:pPr marL="0" indent="0">
              <a:buNone/>
            </a:pPr>
            <a:r>
              <a:rPr lang="en-US" altLang="zh-CN" sz="1200" dirty="0" smtClean="0"/>
              <a:t>     </a:t>
            </a:r>
            <a:r>
              <a:rPr lang="zh-CN" altLang="en-US" sz="1200" dirty="0" smtClean="0"/>
              <a:t>测无法正常进行，造成检测时间滞后</a:t>
            </a:r>
            <a:endParaRPr lang="en-US" altLang="zh-CN" sz="1200" dirty="0" smtClean="0"/>
          </a:p>
          <a:p>
            <a:pPr>
              <a:buFont typeface="Wingdings" panose="05000000000000000000" pitchFamily="2" charset="2"/>
              <a:buChar char="Ø"/>
            </a:pPr>
            <a:endParaRPr lang="en-US" altLang="zh-CN" sz="1200" dirty="0" smtClean="0"/>
          </a:p>
          <a:p>
            <a:pPr>
              <a:buFont typeface="Wingdings" panose="05000000000000000000" pitchFamily="2" charset="2"/>
              <a:buChar char="Ø"/>
            </a:pPr>
            <a:r>
              <a:rPr lang="zh-CN" altLang="en-US" sz="1200" b="1" dirty="0" smtClean="0"/>
              <a:t>溶血的解决方法</a:t>
            </a:r>
            <a:endParaRPr lang="en-US" altLang="zh-CN" sz="1200" b="1" dirty="0" smtClean="0"/>
          </a:p>
          <a:p>
            <a:pPr marL="0" indent="0">
              <a:buNone/>
            </a:pPr>
            <a:r>
              <a:rPr lang="zh-CN" altLang="en-US" sz="1200" dirty="0" smtClean="0">
                <a:latin typeface="宋体" panose="02010600030101010101" pitchFamily="2" charset="-122"/>
                <a:ea typeface="宋体" panose="02010600030101010101" pitchFamily="2" charset="-122"/>
              </a:rPr>
              <a:t>  及时重新采血送样</a:t>
            </a:r>
            <a:endParaRPr lang="en-US" altLang="zh-CN" sz="1200" dirty="0" smtClean="0">
              <a:latin typeface="宋体" panose="02010600030101010101" pitchFamily="2" charset="-122"/>
              <a:ea typeface="宋体" panose="02010600030101010101" pitchFamily="2" charset="-122"/>
            </a:endParaRPr>
          </a:p>
          <a:p>
            <a:pPr>
              <a:buFont typeface="Wingdings" panose="05000000000000000000" pitchFamily="2" charset="2"/>
              <a:buChar char="Ø"/>
            </a:pPr>
            <a:r>
              <a:rPr lang="zh-CN" altLang="en-US" sz="1200" b="1" dirty="0" smtClean="0"/>
              <a:t>什么是溶血？</a:t>
            </a:r>
            <a:endParaRPr lang="en-US" altLang="zh-CN" sz="1200" b="1" dirty="0" smtClean="0"/>
          </a:p>
          <a:p>
            <a:pPr marL="0" indent="0">
              <a:buNone/>
            </a:pPr>
            <a:r>
              <a:rPr lang="zh-CN" altLang="en-US" sz="1200" dirty="0" smtClean="0"/>
              <a:t>     溶血是指血细胞破裂，血液中基因组</a:t>
            </a:r>
            <a:endParaRPr lang="en-US" altLang="zh-CN" sz="1200" dirty="0" smtClean="0"/>
          </a:p>
          <a:p>
            <a:pPr marL="0" indent="0">
              <a:buNone/>
            </a:pPr>
            <a:r>
              <a:rPr lang="zh-CN" altLang="en-US" sz="1200" dirty="0" smtClean="0"/>
              <a:t>     因中的</a:t>
            </a:r>
            <a:r>
              <a:rPr lang="en-US" altLang="zh-CN" sz="1200" dirty="0" smtClean="0"/>
              <a:t>DNA</a:t>
            </a:r>
            <a:r>
              <a:rPr lang="zh-CN" altLang="en-US" sz="1200" dirty="0" smtClean="0"/>
              <a:t>释放到血浆中，造成了对</a:t>
            </a:r>
            <a:endParaRPr lang="en-US" altLang="zh-CN" sz="1200" dirty="0" smtClean="0"/>
          </a:p>
          <a:p>
            <a:pPr marL="0" indent="0">
              <a:buNone/>
            </a:pPr>
            <a:r>
              <a:rPr lang="en-US" altLang="zh-CN" sz="1200" dirty="0" smtClean="0"/>
              <a:t>     </a:t>
            </a:r>
            <a:r>
              <a:rPr lang="en-US" altLang="zh-CN" sz="1200" dirty="0" err="1" smtClean="0"/>
              <a:t>ctDNA</a:t>
            </a:r>
            <a:r>
              <a:rPr lang="zh-CN" altLang="en-US" sz="1200" dirty="0" smtClean="0"/>
              <a:t>的稀释和严重干扰。</a:t>
            </a:r>
            <a:endParaRPr lang="en-US" altLang="zh-CN" sz="1200" dirty="0" smtClean="0"/>
          </a:p>
          <a:p>
            <a:pPr>
              <a:buFont typeface="Wingdings" panose="05000000000000000000" pitchFamily="2" charset="2"/>
              <a:buChar char="Ø"/>
            </a:pPr>
            <a:endParaRPr lang="en-US" altLang="zh-CN" sz="1200" dirty="0" smtClean="0"/>
          </a:p>
          <a:p>
            <a:pPr>
              <a:buFont typeface="Wingdings" panose="05000000000000000000" pitchFamily="2" charset="2"/>
              <a:buChar char="Ø"/>
            </a:pPr>
            <a:r>
              <a:rPr lang="zh-CN" altLang="en-US" sz="1200" b="1" dirty="0" smtClean="0"/>
              <a:t>溶血的后果</a:t>
            </a:r>
            <a:endParaRPr lang="en-US" altLang="zh-CN" sz="1200" b="1" dirty="0" smtClean="0">
              <a:latin typeface="宋体" panose="02010600030101010101" pitchFamily="2" charset="-122"/>
              <a:ea typeface="宋体" panose="02010600030101010101" pitchFamily="2" charset="-122"/>
            </a:endParaRPr>
          </a:p>
          <a:p>
            <a:pPr marL="0" indent="0">
              <a:buNone/>
            </a:pPr>
            <a:r>
              <a:rPr lang="zh-CN" altLang="en-US" sz="1200" dirty="0" smtClean="0"/>
              <a:t>     血浆中含量极低</a:t>
            </a:r>
            <a:r>
              <a:rPr lang="en-US" altLang="zh-CN" sz="1200" dirty="0" err="1" smtClean="0"/>
              <a:t>ctDNA</a:t>
            </a:r>
            <a:r>
              <a:rPr lang="zh-CN" altLang="en-US" sz="1200" dirty="0" smtClean="0"/>
              <a:t>被基因组</a:t>
            </a:r>
            <a:r>
              <a:rPr lang="en-US" altLang="zh-CN" sz="1200" dirty="0" smtClean="0"/>
              <a:t>DNA</a:t>
            </a:r>
          </a:p>
          <a:p>
            <a:pPr marL="0" indent="0">
              <a:buNone/>
            </a:pPr>
            <a:r>
              <a:rPr lang="en-US" altLang="zh-CN" sz="1200" dirty="0" smtClean="0"/>
              <a:t>     </a:t>
            </a:r>
            <a:r>
              <a:rPr lang="zh-CN" altLang="en-US" sz="1200" dirty="0" smtClean="0"/>
              <a:t>稀释后，检测中无法分离，使基因检</a:t>
            </a:r>
            <a:endParaRPr lang="en-US" altLang="zh-CN" sz="1200" dirty="0" smtClean="0"/>
          </a:p>
          <a:p>
            <a:pPr marL="0" indent="0">
              <a:buNone/>
            </a:pPr>
            <a:r>
              <a:rPr lang="en-US" altLang="zh-CN" sz="1200" dirty="0" smtClean="0"/>
              <a:t>     </a:t>
            </a:r>
            <a:r>
              <a:rPr lang="zh-CN" altLang="en-US" sz="1200" dirty="0" smtClean="0"/>
              <a:t>测无法正常进行，造成检测时间滞后</a:t>
            </a:r>
            <a:endParaRPr lang="en-US" altLang="zh-CN" sz="1200" dirty="0" smtClean="0"/>
          </a:p>
          <a:p>
            <a:pPr>
              <a:buFont typeface="Wingdings" panose="05000000000000000000" pitchFamily="2" charset="2"/>
              <a:buChar char="Ø"/>
            </a:pPr>
            <a:endParaRPr lang="en-US" altLang="zh-CN" sz="1200" dirty="0" smtClean="0"/>
          </a:p>
          <a:p>
            <a:pPr>
              <a:buFont typeface="Wingdings" panose="05000000000000000000" pitchFamily="2" charset="2"/>
              <a:buChar char="Ø"/>
            </a:pPr>
            <a:r>
              <a:rPr lang="zh-CN" altLang="en-US" sz="1200" b="1" dirty="0" smtClean="0"/>
              <a:t>溶血的解决方法</a:t>
            </a:r>
            <a:endParaRPr lang="en-US" altLang="zh-CN" sz="1200" b="1" dirty="0" smtClean="0"/>
          </a:p>
          <a:p>
            <a:pPr marL="0" indent="0">
              <a:buNone/>
            </a:pPr>
            <a:r>
              <a:rPr lang="zh-CN" altLang="en-US" sz="1200" dirty="0" smtClean="0">
                <a:latin typeface="宋体" panose="02010600030101010101" pitchFamily="2" charset="-122"/>
                <a:ea typeface="宋体" panose="02010600030101010101" pitchFamily="2" charset="-122"/>
              </a:rPr>
              <a:t>  及时重新采血送样</a:t>
            </a:r>
            <a:endParaRPr lang="en-US" altLang="zh-CN" sz="1200" dirty="0" smtClean="0">
              <a:latin typeface="宋体" panose="02010600030101010101" pitchFamily="2" charset="-122"/>
              <a:ea typeface="宋体" panose="02010600030101010101" pitchFamily="2" charset="-122"/>
            </a:endParaRPr>
          </a:p>
          <a:p>
            <a:endParaRPr lang="zh-CN" altLang="en-US" dirty="0"/>
          </a:p>
        </p:txBody>
      </p:sp>
      <p:sp>
        <p:nvSpPr>
          <p:cNvPr id="4" name="灯片编号占位符 3"/>
          <p:cNvSpPr>
            <a:spLocks noGrp="1"/>
          </p:cNvSpPr>
          <p:nvPr>
            <p:ph type="sldNum" sz="quarter" idx="10"/>
          </p:nvPr>
        </p:nvSpPr>
        <p:spPr/>
        <p:txBody>
          <a:bodyPr/>
          <a:lstStyle/>
          <a:p>
            <a:fld id="{6E99EF27-2785-4EC7-8346-77F2FD410A46}" type="slidenum">
              <a:rPr lang="zh-CN" altLang="en-US" smtClean="0"/>
              <a:pPr/>
              <a:t>51</a:t>
            </a:fld>
            <a:endParaRPr lang="zh-CN" altLang="en-US"/>
          </a:p>
        </p:txBody>
      </p:sp>
    </p:spTree>
    <p:extLst>
      <p:ext uri="{BB962C8B-B14F-4D97-AF65-F5344CB8AC3E}">
        <p14:creationId xmlns:p14="http://schemas.microsoft.com/office/powerpoint/2010/main" val="2467919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Blan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3497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A7E4E95-755B-4433-8CC6-FF5C3C928480}" type="datetime1">
              <a:rPr lang="zh-CN" altLang="en-US"/>
              <a:pPr>
                <a:defRPr/>
              </a:pPr>
              <a:t>2019/2/14</a:t>
            </a:fld>
            <a:endParaRPr lang="zh-CN" altLang="en-US" sz="1800">
              <a:solidFill>
                <a:schemeClr val="tx1"/>
              </a:solidFill>
              <a:ea typeface="+mn-ea"/>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CD50DF34-3FD3-4F30-86FF-7E07BB9EE2F5}" type="slidenum">
              <a:rPr lang="zh-CN" altLang="en-US"/>
              <a:pPr>
                <a:defRPr/>
              </a:pPr>
              <a:t>‹#›</a:t>
            </a:fld>
            <a:endParaRPr lang="zh-CN" altLang="en-US" sz="1800">
              <a:solidFill>
                <a:schemeClr val="tx1"/>
              </a:solidFill>
              <a:ea typeface="宋体" pitchFamily="2" charset="-122"/>
            </a:endParaRPr>
          </a:p>
        </p:txBody>
      </p:sp>
    </p:spTree>
    <p:extLst>
      <p:ext uri="{BB962C8B-B14F-4D97-AF65-F5344CB8AC3E}">
        <p14:creationId xmlns:p14="http://schemas.microsoft.com/office/powerpoint/2010/main" val="13543564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One Content">
    <p:spTree>
      <p:nvGrpSpPr>
        <p:cNvPr id="1" name=""/>
        <p:cNvGrpSpPr/>
        <p:nvPr/>
      </p:nvGrpSpPr>
      <p:grpSpPr>
        <a:xfrm>
          <a:off x="0" y="0"/>
          <a:ext cx="0" cy="0"/>
          <a:chOff x="0" y="0"/>
          <a:chExt cx="0" cy="0"/>
        </a:xfrm>
      </p:grpSpPr>
      <p:sp>
        <p:nvSpPr>
          <p:cNvPr id="9" name="AutoShape 27"/>
          <p:cNvSpPr>
            <a:spLocks noChangeAspect="1" noChangeArrowheads="1" noTextEdit="1"/>
          </p:cNvSpPr>
          <p:nvPr/>
        </p:nvSpPr>
        <p:spPr bwMode="auto">
          <a:xfrm>
            <a:off x="-9525" y="5445224"/>
            <a:ext cx="847666" cy="1412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nvGrpSpPr>
          <p:cNvPr id="2" name="Gruppierung 1"/>
          <p:cNvGrpSpPr/>
          <p:nvPr userDrawn="1"/>
        </p:nvGrpSpPr>
        <p:grpSpPr>
          <a:xfrm>
            <a:off x="-2389" y="5728708"/>
            <a:ext cx="850055" cy="1129293"/>
            <a:chOff x="-3185" y="5728707"/>
            <a:chExt cx="1133406" cy="1129293"/>
          </a:xfrm>
        </p:grpSpPr>
        <p:sp>
          <p:nvSpPr>
            <p:cNvPr id="10" name="Freeform 29"/>
            <p:cNvSpPr>
              <a:spLocks/>
            </p:cNvSpPr>
            <p:nvPr/>
          </p:nvSpPr>
          <p:spPr bwMode="auto">
            <a:xfrm>
              <a:off x="-3185" y="5728707"/>
              <a:ext cx="555596" cy="646291"/>
            </a:xfrm>
            <a:custGeom>
              <a:avLst/>
              <a:gdLst>
                <a:gd name="T0" fmla="*/ 520 w 576"/>
                <a:gd name="T1" fmla="*/ 384 h 642"/>
                <a:gd name="T2" fmla="*/ 520 w 576"/>
                <a:gd name="T3" fmla="*/ 384 h 642"/>
                <a:gd name="T4" fmla="*/ 405 w 576"/>
                <a:gd name="T5" fmla="*/ 304 h 642"/>
                <a:gd name="T6" fmla="*/ 290 w 576"/>
                <a:gd name="T7" fmla="*/ 219 h 642"/>
                <a:gd name="T8" fmla="*/ 290 w 576"/>
                <a:gd name="T9" fmla="*/ 219 h 642"/>
                <a:gd name="T10" fmla="*/ 234 w 576"/>
                <a:gd name="T11" fmla="*/ 175 h 642"/>
                <a:gd name="T12" fmla="*/ 165 w 576"/>
                <a:gd name="T13" fmla="*/ 121 h 642"/>
                <a:gd name="T14" fmla="*/ 85 w 576"/>
                <a:gd name="T15" fmla="*/ 60 h 642"/>
                <a:gd name="T16" fmla="*/ 44 w 576"/>
                <a:gd name="T17" fmla="*/ 30 h 642"/>
                <a:gd name="T18" fmla="*/ 0 w 576"/>
                <a:gd name="T19" fmla="*/ 0 h 642"/>
                <a:gd name="T20" fmla="*/ 0 w 576"/>
                <a:gd name="T21" fmla="*/ 642 h 642"/>
                <a:gd name="T22" fmla="*/ 0 w 576"/>
                <a:gd name="T23" fmla="*/ 642 h 642"/>
                <a:gd name="T24" fmla="*/ 230 w 576"/>
                <a:gd name="T25" fmla="*/ 590 h 642"/>
                <a:gd name="T26" fmla="*/ 454 w 576"/>
                <a:gd name="T27" fmla="*/ 537 h 642"/>
                <a:gd name="T28" fmla="*/ 454 w 576"/>
                <a:gd name="T29" fmla="*/ 537 h 642"/>
                <a:gd name="T30" fmla="*/ 494 w 576"/>
                <a:gd name="T31" fmla="*/ 525 h 642"/>
                <a:gd name="T32" fmla="*/ 512 w 576"/>
                <a:gd name="T33" fmla="*/ 517 h 642"/>
                <a:gd name="T34" fmla="*/ 528 w 576"/>
                <a:gd name="T35" fmla="*/ 511 h 642"/>
                <a:gd name="T36" fmla="*/ 542 w 576"/>
                <a:gd name="T37" fmla="*/ 503 h 642"/>
                <a:gd name="T38" fmla="*/ 554 w 576"/>
                <a:gd name="T39" fmla="*/ 495 h 642"/>
                <a:gd name="T40" fmla="*/ 564 w 576"/>
                <a:gd name="T41" fmla="*/ 487 h 642"/>
                <a:gd name="T42" fmla="*/ 570 w 576"/>
                <a:gd name="T43" fmla="*/ 477 h 642"/>
                <a:gd name="T44" fmla="*/ 576 w 576"/>
                <a:gd name="T45" fmla="*/ 467 h 642"/>
                <a:gd name="T46" fmla="*/ 576 w 576"/>
                <a:gd name="T47" fmla="*/ 457 h 642"/>
                <a:gd name="T48" fmla="*/ 576 w 576"/>
                <a:gd name="T49" fmla="*/ 445 h 642"/>
                <a:gd name="T50" fmla="*/ 570 w 576"/>
                <a:gd name="T51" fmla="*/ 435 h 642"/>
                <a:gd name="T52" fmla="*/ 564 w 576"/>
                <a:gd name="T53" fmla="*/ 423 h 642"/>
                <a:gd name="T54" fmla="*/ 552 w 576"/>
                <a:gd name="T55" fmla="*/ 411 h 642"/>
                <a:gd name="T56" fmla="*/ 538 w 576"/>
                <a:gd name="T57" fmla="*/ 396 h 642"/>
                <a:gd name="T58" fmla="*/ 520 w 576"/>
                <a:gd name="T59" fmla="*/ 384 h 642"/>
                <a:gd name="T60" fmla="*/ 520 w 576"/>
                <a:gd name="T61" fmla="*/ 384 h 642"/>
                <a:gd name="connsiteX0" fmla="*/ 9028 w 10000"/>
                <a:gd name="connsiteY0" fmla="*/ 5981 h 10000"/>
                <a:gd name="connsiteX1" fmla="*/ 9028 w 10000"/>
                <a:gd name="connsiteY1" fmla="*/ 5981 h 10000"/>
                <a:gd name="connsiteX2" fmla="*/ 7031 w 10000"/>
                <a:gd name="connsiteY2" fmla="*/ 4735 h 10000"/>
                <a:gd name="connsiteX3" fmla="*/ 5035 w 10000"/>
                <a:gd name="connsiteY3" fmla="*/ 3411 h 10000"/>
                <a:gd name="connsiteX4" fmla="*/ 5035 w 10000"/>
                <a:gd name="connsiteY4" fmla="*/ 3411 h 10000"/>
                <a:gd name="connsiteX5" fmla="*/ 3501 w 10000"/>
                <a:gd name="connsiteY5" fmla="*/ 2323 h 10000"/>
                <a:gd name="connsiteX6" fmla="*/ 2865 w 10000"/>
                <a:gd name="connsiteY6" fmla="*/ 1885 h 10000"/>
                <a:gd name="connsiteX7" fmla="*/ 1476 w 10000"/>
                <a:gd name="connsiteY7" fmla="*/ 935 h 10000"/>
                <a:gd name="connsiteX8" fmla="*/ 764 w 10000"/>
                <a:gd name="connsiteY8" fmla="*/ 467 h 10000"/>
                <a:gd name="connsiteX9" fmla="*/ 0 w 10000"/>
                <a:gd name="connsiteY9" fmla="*/ 0 h 10000"/>
                <a:gd name="connsiteX10" fmla="*/ 0 w 10000"/>
                <a:gd name="connsiteY10" fmla="*/ 10000 h 10000"/>
                <a:gd name="connsiteX11" fmla="*/ 0 w 10000"/>
                <a:gd name="connsiteY11" fmla="*/ 10000 h 10000"/>
                <a:gd name="connsiteX12" fmla="*/ 3993 w 10000"/>
                <a:gd name="connsiteY12" fmla="*/ 9190 h 10000"/>
                <a:gd name="connsiteX13" fmla="*/ 7882 w 10000"/>
                <a:gd name="connsiteY13" fmla="*/ 8364 h 10000"/>
                <a:gd name="connsiteX14" fmla="*/ 7882 w 10000"/>
                <a:gd name="connsiteY14" fmla="*/ 8364 h 10000"/>
                <a:gd name="connsiteX15" fmla="*/ 8576 w 10000"/>
                <a:gd name="connsiteY15" fmla="*/ 8178 h 10000"/>
                <a:gd name="connsiteX16" fmla="*/ 8889 w 10000"/>
                <a:gd name="connsiteY16" fmla="*/ 8053 h 10000"/>
                <a:gd name="connsiteX17" fmla="*/ 9167 w 10000"/>
                <a:gd name="connsiteY17" fmla="*/ 7960 h 10000"/>
                <a:gd name="connsiteX18" fmla="*/ 9410 w 10000"/>
                <a:gd name="connsiteY18" fmla="*/ 7835 h 10000"/>
                <a:gd name="connsiteX19" fmla="*/ 9618 w 10000"/>
                <a:gd name="connsiteY19" fmla="*/ 7710 h 10000"/>
                <a:gd name="connsiteX20" fmla="*/ 9792 w 10000"/>
                <a:gd name="connsiteY20" fmla="*/ 7586 h 10000"/>
                <a:gd name="connsiteX21" fmla="*/ 9896 w 10000"/>
                <a:gd name="connsiteY21" fmla="*/ 7430 h 10000"/>
                <a:gd name="connsiteX22" fmla="*/ 10000 w 10000"/>
                <a:gd name="connsiteY22" fmla="*/ 7274 h 10000"/>
                <a:gd name="connsiteX23" fmla="*/ 10000 w 10000"/>
                <a:gd name="connsiteY23" fmla="*/ 7118 h 10000"/>
                <a:gd name="connsiteX24" fmla="*/ 10000 w 10000"/>
                <a:gd name="connsiteY24" fmla="*/ 6931 h 10000"/>
                <a:gd name="connsiteX25" fmla="*/ 9896 w 10000"/>
                <a:gd name="connsiteY25" fmla="*/ 6776 h 10000"/>
                <a:gd name="connsiteX26" fmla="*/ 9792 w 10000"/>
                <a:gd name="connsiteY26" fmla="*/ 6589 h 10000"/>
                <a:gd name="connsiteX27" fmla="*/ 9583 w 10000"/>
                <a:gd name="connsiteY27" fmla="*/ 6402 h 10000"/>
                <a:gd name="connsiteX28" fmla="*/ 9340 w 10000"/>
                <a:gd name="connsiteY28" fmla="*/ 6168 h 10000"/>
                <a:gd name="connsiteX29" fmla="*/ 9028 w 10000"/>
                <a:gd name="connsiteY29" fmla="*/ 5981 h 10000"/>
                <a:gd name="connsiteX30" fmla="*/ 9028 w 10000"/>
                <a:gd name="connsiteY30" fmla="*/ 5981 h 10000"/>
                <a:gd name="connsiteX0" fmla="*/ 9028 w 10000"/>
                <a:gd name="connsiteY0" fmla="*/ 5981 h 10000"/>
                <a:gd name="connsiteX1" fmla="*/ 9028 w 10000"/>
                <a:gd name="connsiteY1" fmla="*/ 5981 h 10000"/>
                <a:gd name="connsiteX2" fmla="*/ 7031 w 10000"/>
                <a:gd name="connsiteY2" fmla="*/ 4735 h 10000"/>
                <a:gd name="connsiteX3" fmla="*/ 5035 w 10000"/>
                <a:gd name="connsiteY3" fmla="*/ 3411 h 10000"/>
                <a:gd name="connsiteX4" fmla="*/ 5035 w 10000"/>
                <a:gd name="connsiteY4" fmla="*/ 3411 h 10000"/>
                <a:gd name="connsiteX5" fmla="*/ 2865 w 10000"/>
                <a:gd name="connsiteY5" fmla="*/ 1885 h 10000"/>
                <a:gd name="connsiteX6" fmla="*/ 1476 w 10000"/>
                <a:gd name="connsiteY6" fmla="*/ 935 h 10000"/>
                <a:gd name="connsiteX7" fmla="*/ 764 w 10000"/>
                <a:gd name="connsiteY7" fmla="*/ 467 h 10000"/>
                <a:gd name="connsiteX8" fmla="*/ 0 w 10000"/>
                <a:gd name="connsiteY8" fmla="*/ 0 h 10000"/>
                <a:gd name="connsiteX9" fmla="*/ 0 w 10000"/>
                <a:gd name="connsiteY9" fmla="*/ 10000 h 10000"/>
                <a:gd name="connsiteX10" fmla="*/ 0 w 10000"/>
                <a:gd name="connsiteY10" fmla="*/ 10000 h 10000"/>
                <a:gd name="connsiteX11" fmla="*/ 3993 w 10000"/>
                <a:gd name="connsiteY11" fmla="*/ 9190 h 10000"/>
                <a:gd name="connsiteX12" fmla="*/ 7882 w 10000"/>
                <a:gd name="connsiteY12" fmla="*/ 8364 h 10000"/>
                <a:gd name="connsiteX13" fmla="*/ 7882 w 10000"/>
                <a:gd name="connsiteY13" fmla="*/ 8364 h 10000"/>
                <a:gd name="connsiteX14" fmla="*/ 8576 w 10000"/>
                <a:gd name="connsiteY14" fmla="*/ 8178 h 10000"/>
                <a:gd name="connsiteX15" fmla="*/ 8889 w 10000"/>
                <a:gd name="connsiteY15" fmla="*/ 8053 h 10000"/>
                <a:gd name="connsiteX16" fmla="*/ 9167 w 10000"/>
                <a:gd name="connsiteY16" fmla="*/ 7960 h 10000"/>
                <a:gd name="connsiteX17" fmla="*/ 9410 w 10000"/>
                <a:gd name="connsiteY17" fmla="*/ 7835 h 10000"/>
                <a:gd name="connsiteX18" fmla="*/ 9618 w 10000"/>
                <a:gd name="connsiteY18" fmla="*/ 7710 h 10000"/>
                <a:gd name="connsiteX19" fmla="*/ 9792 w 10000"/>
                <a:gd name="connsiteY19" fmla="*/ 7586 h 10000"/>
                <a:gd name="connsiteX20" fmla="*/ 9896 w 10000"/>
                <a:gd name="connsiteY20" fmla="*/ 7430 h 10000"/>
                <a:gd name="connsiteX21" fmla="*/ 10000 w 10000"/>
                <a:gd name="connsiteY21" fmla="*/ 7274 h 10000"/>
                <a:gd name="connsiteX22" fmla="*/ 10000 w 10000"/>
                <a:gd name="connsiteY22" fmla="*/ 7118 h 10000"/>
                <a:gd name="connsiteX23" fmla="*/ 10000 w 10000"/>
                <a:gd name="connsiteY23" fmla="*/ 6931 h 10000"/>
                <a:gd name="connsiteX24" fmla="*/ 9896 w 10000"/>
                <a:gd name="connsiteY24" fmla="*/ 6776 h 10000"/>
                <a:gd name="connsiteX25" fmla="*/ 9792 w 10000"/>
                <a:gd name="connsiteY25" fmla="*/ 6589 h 10000"/>
                <a:gd name="connsiteX26" fmla="*/ 9583 w 10000"/>
                <a:gd name="connsiteY26" fmla="*/ 6402 h 10000"/>
                <a:gd name="connsiteX27" fmla="*/ 9340 w 10000"/>
                <a:gd name="connsiteY27" fmla="*/ 6168 h 10000"/>
                <a:gd name="connsiteX28" fmla="*/ 9028 w 10000"/>
                <a:gd name="connsiteY28" fmla="*/ 5981 h 10000"/>
                <a:gd name="connsiteX29" fmla="*/ 9028 w 10000"/>
                <a:gd name="connsiteY29" fmla="*/ 5981 h 10000"/>
                <a:gd name="connsiteX0" fmla="*/ 9028 w 10000"/>
                <a:gd name="connsiteY0" fmla="*/ 5981 h 10000"/>
                <a:gd name="connsiteX1" fmla="*/ 9028 w 10000"/>
                <a:gd name="connsiteY1" fmla="*/ 5981 h 10000"/>
                <a:gd name="connsiteX2" fmla="*/ 7031 w 10000"/>
                <a:gd name="connsiteY2" fmla="*/ 4735 h 10000"/>
                <a:gd name="connsiteX3" fmla="*/ 5035 w 10000"/>
                <a:gd name="connsiteY3" fmla="*/ 3411 h 10000"/>
                <a:gd name="connsiteX4" fmla="*/ 5035 w 10000"/>
                <a:gd name="connsiteY4" fmla="*/ 3411 h 10000"/>
                <a:gd name="connsiteX5" fmla="*/ 1476 w 10000"/>
                <a:gd name="connsiteY5" fmla="*/ 935 h 10000"/>
                <a:gd name="connsiteX6" fmla="*/ 764 w 10000"/>
                <a:gd name="connsiteY6" fmla="*/ 467 h 10000"/>
                <a:gd name="connsiteX7" fmla="*/ 0 w 10000"/>
                <a:gd name="connsiteY7" fmla="*/ 0 h 10000"/>
                <a:gd name="connsiteX8" fmla="*/ 0 w 10000"/>
                <a:gd name="connsiteY8" fmla="*/ 10000 h 10000"/>
                <a:gd name="connsiteX9" fmla="*/ 0 w 10000"/>
                <a:gd name="connsiteY9" fmla="*/ 10000 h 10000"/>
                <a:gd name="connsiteX10" fmla="*/ 3993 w 10000"/>
                <a:gd name="connsiteY10" fmla="*/ 9190 h 10000"/>
                <a:gd name="connsiteX11" fmla="*/ 7882 w 10000"/>
                <a:gd name="connsiteY11" fmla="*/ 8364 h 10000"/>
                <a:gd name="connsiteX12" fmla="*/ 7882 w 10000"/>
                <a:gd name="connsiteY12" fmla="*/ 8364 h 10000"/>
                <a:gd name="connsiteX13" fmla="*/ 8576 w 10000"/>
                <a:gd name="connsiteY13" fmla="*/ 8178 h 10000"/>
                <a:gd name="connsiteX14" fmla="*/ 8889 w 10000"/>
                <a:gd name="connsiteY14" fmla="*/ 8053 h 10000"/>
                <a:gd name="connsiteX15" fmla="*/ 9167 w 10000"/>
                <a:gd name="connsiteY15" fmla="*/ 7960 h 10000"/>
                <a:gd name="connsiteX16" fmla="*/ 9410 w 10000"/>
                <a:gd name="connsiteY16" fmla="*/ 7835 h 10000"/>
                <a:gd name="connsiteX17" fmla="*/ 9618 w 10000"/>
                <a:gd name="connsiteY17" fmla="*/ 7710 h 10000"/>
                <a:gd name="connsiteX18" fmla="*/ 9792 w 10000"/>
                <a:gd name="connsiteY18" fmla="*/ 7586 h 10000"/>
                <a:gd name="connsiteX19" fmla="*/ 9896 w 10000"/>
                <a:gd name="connsiteY19" fmla="*/ 7430 h 10000"/>
                <a:gd name="connsiteX20" fmla="*/ 10000 w 10000"/>
                <a:gd name="connsiteY20" fmla="*/ 7274 h 10000"/>
                <a:gd name="connsiteX21" fmla="*/ 10000 w 10000"/>
                <a:gd name="connsiteY21" fmla="*/ 7118 h 10000"/>
                <a:gd name="connsiteX22" fmla="*/ 10000 w 10000"/>
                <a:gd name="connsiteY22" fmla="*/ 6931 h 10000"/>
                <a:gd name="connsiteX23" fmla="*/ 9896 w 10000"/>
                <a:gd name="connsiteY23" fmla="*/ 6776 h 10000"/>
                <a:gd name="connsiteX24" fmla="*/ 9792 w 10000"/>
                <a:gd name="connsiteY24" fmla="*/ 6589 h 10000"/>
                <a:gd name="connsiteX25" fmla="*/ 9583 w 10000"/>
                <a:gd name="connsiteY25" fmla="*/ 6402 h 10000"/>
                <a:gd name="connsiteX26" fmla="*/ 9340 w 10000"/>
                <a:gd name="connsiteY26" fmla="*/ 6168 h 10000"/>
                <a:gd name="connsiteX27" fmla="*/ 9028 w 10000"/>
                <a:gd name="connsiteY27" fmla="*/ 5981 h 10000"/>
                <a:gd name="connsiteX28" fmla="*/ 9028 w 10000"/>
                <a:gd name="connsiteY28" fmla="*/ 5981 h 10000"/>
                <a:gd name="connsiteX0" fmla="*/ 9028 w 10000"/>
                <a:gd name="connsiteY0" fmla="*/ 5981 h 10000"/>
                <a:gd name="connsiteX1" fmla="*/ 9028 w 10000"/>
                <a:gd name="connsiteY1" fmla="*/ 5981 h 10000"/>
                <a:gd name="connsiteX2" fmla="*/ 7031 w 10000"/>
                <a:gd name="connsiteY2" fmla="*/ 4735 h 10000"/>
                <a:gd name="connsiteX3" fmla="*/ 5035 w 10000"/>
                <a:gd name="connsiteY3" fmla="*/ 3411 h 10000"/>
                <a:gd name="connsiteX4" fmla="*/ 5035 w 10000"/>
                <a:gd name="connsiteY4" fmla="*/ 3411 h 10000"/>
                <a:gd name="connsiteX5" fmla="*/ 764 w 10000"/>
                <a:gd name="connsiteY5" fmla="*/ 467 h 10000"/>
                <a:gd name="connsiteX6" fmla="*/ 0 w 10000"/>
                <a:gd name="connsiteY6" fmla="*/ 0 h 10000"/>
                <a:gd name="connsiteX7" fmla="*/ 0 w 10000"/>
                <a:gd name="connsiteY7" fmla="*/ 10000 h 10000"/>
                <a:gd name="connsiteX8" fmla="*/ 0 w 10000"/>
                <a:gd name="connsiteY8" fmla="*/ 10000 h 10000"/>
                <a:gd name="connsiteX9" fmla="*/ 3993 w 10000"/>
                <a:gd name="connsiteY9" fmla="*/ 9190 h 10000"/>
                <a:gd name="connsiteX10" fmla="*/ 7882 w 10000"/>
                <a:gd name="connsiteY10" fmla="*/ 8364 h 10000"/>
                <a:gd name="connsiteX11" fmla="*/ 7882 w 10000"/>
                <a:gd name="connsiteY11" fmla="*/ 8364 h 10000"/>
                <a:gd name="connsiteX12" fmla="*/ 8576 w 10000"/>
                <a:gd name="connsiteY12" fmla="*/ 8178 h 10000"/>
                <a:gd name="connsiteX13" fmla="*/ 8889 w 10000"/>
                <a:gd name="connsiteY13" fmla="*/ 8053 h 10000"/>
                <a:gd name="connsiteX14" fmla="*/ 9167 w 10000"/>
                <a:gd name="connsiteY14" fmla="*/ 7960 h 10000"/>
                <a:gd name="connsiteX15" fmla="*/ 9410 w 10000"/>
                <a:gd name="connsiteY15" fmla="*/ 7835 h 10000"/>
                <a:gd name="connsiteX16" fmla="*/ 9618 w 10000"/>
                <a:gd name="connsiteY16" fmla="*/ 7710 h 10000"/>
                <a:gd name="connsiteX17" fmla="*/ 9792 w 10000"/>
                <a:gd name="connsiteY17" fmla="*/ 7586 h 10000"/>
                <a:gd name="connsiteX18" fmla="*/ 9896 w 10000"/>
                <a:gd name="connsiteY18" fmla="*/ 7430 h 10000"/>
                <a:gd name="connsiteX19" fmla="*/ 10000 w 10000"/>
                <a:gd name="connsiteY19" fmla="*/ 7274 h 10000"/>
                <a:gd name="connsiteX20" fmla="*/ 10000 w 10000"/>
                <a:gd name="connsiteY20" fmla="*/ 7118 h 10000"/>
                <a:gd name="connsiteX21" fmla="*/ 10000 w 10000"/>
                <a:gd name="connsiteY21" fmla="*/ 6931 h 10000"/>
                <a:gd name="connsiteX22" fmla="*/ 9896 w 10000"/>
                <a:gd name="connsiteY22" fmla="*/ 6776 h 10000"/>
                <a:gd name="connsiteX23" fmla="*/ 9792 w 10000"/>
                <a:gd name="connsiteY23" fmla="*/ 6589 h 10000"/>
                <a:gd name="connsiteX24" fmla="*/ 9583 w 10000"/>
                <a:gd name="connsiteY24" fmla="*/ 6402 h 10000"/>
                <a:gd name="connsiteX25" fmla="*/ 9340 w 10000"/>
                <a:gd name="connsiteY25" fmla="*/ 6168 h 10000"/>
                <a:gd name="connsiteX26" fmla="*/ 9028 w 10000"/>
                <a:gd name="connsiteY26" fmla="*/ 5981 h 10000"/>
                <a:gd name="connsiteX27" fmla="*/ 9028 w 10000"/>
                <a:gd name="connsiteY27" fmla="*/ 5981 h 10000"/>
                <a:gd name="connsiteX0" fmla="*/ 9028 w 10000"/>
                <a:gd name="connsiteY0" fmla="*/ 5981 h 10000"/>
                <a:gd name="connsiteX1" fmla="*/ 9028 w 10000"/>
                <a:gd name="connsiteY1" fmla="*/ 5981 h 10000"/>
                <a:gd name="connsiteX2" fmla="*/ 7031 w 10000"/>
                <a:gd name="connsiteY2" fmla="*/ 4735 h 10000"/>
                <a:gd name="connsiteX3" fmla="*/ 5035 w 10000"/>
                <a:gd name="connsiteY3" fmla="*/ 3411 h 10000"/>
                <a:gd name="connsiteX4" fmla="*/ 5035 w 10000"/>
                <a:gd name="connsiteY4" fmla="*/ 3411 h 10000"/>
                <a:gd name="connsiteX5" fmla="*/ 0 w 10000"/>
                <a:gd name="connsiteY5" fmla="*/ 0 h 10000"/>
                <a:gd name="connsiteX6" fmla="*/ 0 w 10000"/>
                <a:gd name="connsiteY6" fmla="*/ 10000 h 10000"/>
                <a:gd name="connsiteX7" fmla="*/ 0 w 10000"/>
                <a:gd name="connsiteY7" fmla="*/ 10000 h 10000"/>
                <a:gd name="connsiteX8" fmla="*/ 3993 w 10000"/>
                <a:gd name="connsiteY8" fmla="*/ 9190 h 10000"/>
                <a:gd name="connsiteX9" fmla="*/ 7882 w 10000"/>
                <a:gd name="connsiteY9" fmla="*/ 8364 h 10000"/>
                <a:gd name="connsiteX10" fmla="*/ 7882 w 10000"/>
                <a:gd name="connsiteY10" fmla="*/ 8364 h 10000"/>
                <a:gd name="connsiteX11" fmla="*/ 8576 w 10000"/>
                <a:gd name="connsiteY11" fmla="*/ 8178 h 10000"/>
                <a:gd name="connsiteX12" fmla="*/ 8889 w 10000"/>
                <a:gd name="connsiteY12" fmla="*/ 8053 h 10000"/>
                <a:gd name="connsiteX13" fmla="*/ 9167 w 10000"/>
                <a:gd name="connsiteY13" fmla="*/ 7960 h 10000"/>
                <a:gd name="connsiteX14" fmla="*/ 9410 w 10000"/>
                <a:gd name="connsiteY14" fmla="*/ 7835 h 10000"/>
                <a:gd name="connsiteX15" fmla="*/ 9618 w 10000"/>
                <a:gd name="connsiteY15" fmla="*/ 7710 h 10000"/>
                <a:gd name="connsiteX16" fmla="*/ 9792 w 10000"/>
                <a:gd name="connsiteY16" fmla="*/ 7586 h 10000"/>
                <a:gd name="connsiteX17" fmla="*/ 9896 w 10000"/>
                <a:gd name="connsiteY17" fmla="*/ 7430 h 10000"/>
                <a:gd name="connsiteX18" fmla="*/ 10000 w 10000"/>
                <a:gd name="connsiteY18" fmla="*/ 7274 h 10000"/>
                <a:gd name="connsiteX19" fmla="*/ 10000 w 10000"/>
                <a:gd name="connsiteY19" fmla="*/ 7118 h 10000"/>
                <a:gd name="connsiteX20" fmla="*/ 10000 w 10000"/>
                <a:gd name="connsiteY20" fmla="*/ 6931 h 10000"/>
                <a:gd name="connsiteX21" fmla="*/ 9896 w 10000"/>
                <a:gd name="connsiteY21" fmla="*/ 6776 h 10000"/>
                <a:gd name="connsiteX22" fmla="*/ 9792 w 10000"/>
                <a:gd name="connsiteY22" fmla="*/ 6589 h 10000"/>
                <a:gd name="connsiteX23" fmla="*/ 9583 w 10000"/>
                <a:gd name="connsiteY23" fmla="*/ 6402 h 10000"/>
                <a:gd name="connsiteX24" fmla="*/ 9340 w 10000"/>
                <a:gd name="connsiteY24" fmla="*/ 6168 h 10000"/>
                <a:gd name="connsiteX25" fmla="*/ 9028 w 10000"/>
                <a:gd name="connsiteY25" fmla="*/ 5981 h 10000"/>
                <a:gd name="connsiteX26" fmla="*/ 9028 w 10000"/>
                <a:gd name="connsiteY26" fmla="*/ 5981 h 10000"/>
                <a:gd name="connsiteX0" fmla="*/ 9028 w 10000"/>
                <a:gd name="connsiteY0" fmla="*/ 3561 h 7580"/>
                <a:gd name="connsiteX1" fmla="*/ 9028 w 10000"/>
                <a:gd name="connsiteY1" fmla="*/ 3561 h 7580"/>
                <a:gd name="connsiteX2" fmla="*/ 7031 w 10000"/>
                <a:gd name="connsiteY2" fmla="*/ 2315 h 7580"/>
                <a:gd name="connsiteX3" fmla="*/ 5035 w 10000"/>
                <a:gd name="connsiteY3" fmla="*/ 991 h 7580"/>
                <a:gd name="connsiteX4" fmla="*/ 5035 w 10000"/>
                <a:gd name="connsiteY4" fmla="*/ 991 h 7580"/>
                <a:gd name="connsiteX5" fmla="*/ 3483 w 10000"/>
                <a:gd name="connsiteY5" fmla="*/ 0 h 7580"/>
                <a:gd name="connsiteX6" fmla="*/ 0 w 10000"/>
                <a:gd name="connsiteY6" fmla="*/ 7580 h 7580"/>
                <a:gd name="connsiteX7" fmla="*/ 0 w 10000"/>
                <a:gd name="connsiteY7" fmla="*/ 7580 h 7580"/>
                <a:gd name="connsiteX8" fmla="*/ 3993 w 10000"/>
                <a:gd name="connsiteY8" fmla="*/ 6770 h 7580"/>
                <a:gd name="connsiteX9" fmla="*/ 7882 w 10000"/>
                <a:gd name="connsiteY9" fmla="*/ 5944 h 7580"/>
                <a:gd name="connsiteX10" fmla="*/ 7882 w 10000"/>
                <a:gd name="connsiteY10" fmla="*/ 5944 h 7580"/>
                <a:gd name="connsiteX11" fmla="*/ 8576 w 10000"/>
                <a:gd name="connsiteY11" fmla="*/ 5758 h 7580"/>
                <a:gd name="connsiteX12" fmla="*/ 8889 w 10000"/>
                <a:gd name="connsiteY12" fmla="*/ 5633 h 7580"/>
                <a:gd name="connsiteX13" fmla="*/ 9167 w 10000"/>
                <a:gd name="connsiteY13" fmla="*/ 5540 h 7580"/>
                <a:gd name="connsiteX14" fmla="*/ 9410 w 10000"/>
                <a:gd name="connsiteY14" fmla="*/ 5415 h 7580"/>
                <a:gd name="connsiteX15" fmla="*/ 9618 w 10000"/>
                <a:gd name="connsiteY15" fmla="*/ 5290 h 7580"/>
                <a:gd name="connsiteX16" fmla="*/ 9792 w 10000"/>
                <a:gd name="connsiteY16" fmla="*/ 5166 h 7580"/>
                <a:gd name="connsiteX17" fmla="*/ 9896 w 10000"/>
                <a:gd name="connsiteY17" fmla="*/ 5010 h 7580"/>
                <a:gd name="connsiteX18" fmla="*/ 10000 w 10000"/>
                <a:gd name="connsiteY18" fmla="*/ 4854 h 7580"/>
                <a:gd name="connsiteX19" fmla="*/ 10000 w 10000"/>
                <a:gd name="connsiteY19" fmla="*/ 4698 h 7580"/>
                <a:gd name="connsiteX20" fmla="*/ 10000 w 10000"/>
                <a:gd name="connsiteY20" fmla="*/ 4511 h 7580"/>
                <a:gd name="connsiteX21" fmla="*/ 9896 w 10000"/>
                <a:gd name="connsiteY21" fmla="*/ 4356 h 7580"/>
                <a:gd name="connsiteX22" fmla="*/ 9792 w 10000"/>
                <a:gd name="connsiteY22" fmla="*/ 4169 h 7580"/>
                <a:gd name="connsiteX23" fmla="*/ 9583 w 10000"/>
                <a:gd name="connsiteY23" fmla="*/ 3982 h 7580"/>
                <a:gd name="connsiteX24" fmla="*/ 9340 w 10000"/>
                <a:gd name="connsiteY24" fmla="*/ 3748 h 7580"/>
                <a:gd name="connsiteX25" fmla="*/ 9028 w 10000"/>
                <a:gd name="connsiteY25" fmla="*/ 3561 h 7580"/>
                <a:gd name="connsiteX26" fmla="*/ 9028 w 10000"/>
                <a:gd name="connsiteY26" fmla="*/ 3561 h 7580"/>
                <a:gd name="connsiteX0" fmla="*/ 9028 w 10000"/>
                <a:gd name="connsiteY0" fmla="*/ 4698 h 10000"/>
                <a:gd name="connsiteX1" fmla="*/ 9028 w 10000"/>
                <a:gd name="connsiteY1" fmla="*/ 4698 h 10000"/>
                <a:gd name="connsiteX2" fmla="*/ 7031 w 10000"/>
                <a:gd name="connsiteY2" fmla="*/ 3054 h 10000"/>
                <a:gd name="connsiteX3" fmla="*/ 5035 w 10000"/>
                <a:gd name="connsiteY3" fmla="*/ 1307 h 10000"/>
                <a:gd name="connsiteX4" fmla="*/ 5035 w 10000"/>
                <a:gd name="connsiteY4" fmla="*/ 1307 h 10000"/>
                <a:gd name="connsiteX5" fmla="*/ 3483 w 10000"/>
                <a:gd name="connsiteY5" fmla="*/ 0 h 10000"/>
                <a:gd name="connsiteX6" fmla="*/ 0 w 10000"/>
                <a:gd name="connsiteY6" fmla="*/ 10000 h 10000"/>
                <a:gd name="connsiteX7" fmla="*/ 3408 w 10000"/>
                <a:gd name="connsiteY7" fmla="*/ 9069 h 10000"/>
                <a:gd name="connsiteX8" fmla="*/ 3993 w 10000"/>
                <a:gd name="connsiteY8" fmla="*/ 8931 h 10000"/>
                <a:gd name="connsiteX9" fmla="*/ 7882 w 10000"/>
                <a:gd name="connsiteY9" fmla="*/ 7842 h 10000"/>
                <a:gd name="connsiteX10" fmla="*/ 7882 w 10000"/>
                <a:gd name="connsiteY10" fmla="*/ 7842 h 10000"/>
                <a:gd name="connsiteX11" fmla="*/ 8576 w 10000"/>
                <a:gd name="connsiteY11" fmla="*/ 7596 h 10000"/>
                <a:gd name="connsiteX12" fmla="*/ 8889 w 10000"/>
                <a:gd name="connsiteY12" fmla="*/ 7431 h 10000"/>
                <a:gd name="connsiteX13" fmla="*/ 9167 w 10000"/>
                <a:gd name="connsiteY13" fmla="*/ 7309 h 10000"/>
                <a:gd name="connsiteX14" fmla="*/ 9410 w 10000"/>
                <a:gd name="connsiteY14" fmla="*/ 7144 h 10000"/>
                <a:gd name="connsiteX15" fmla="*/ 9618 w 10000"/>
                <a:gd name="connsiteY15" fmla="*/ 6979 h 10000"/>
                <a:gd name="connsiteX16" fmla="*/ 9792 w 10000"/>
                <a:gd name="connsiteY16" fmla="*/ 6815 h 10000"/>
                <a:gd name="connsiteX17" fmla="*/ 9896 w 10000"/>
                <a:gd name="connsiteY17" fmla="*/ 6609 h 10000"/>
                <a:gd name="connsiteX18" fmla="*/ 10000 w 10000"/>
                <a:gd name="connsiteY18" fmla="*/ 6404 h 10000"/>
                <a:gd name="connsiteX19" fmla="*/ 10000 w 10000"/>
                <a:gd name="connsiteY19" fmla="*/ 6198 h 10000"/>
                <a:gd name="connsiteX20" fmla="*/ 10000 w 10000"/>
                <a:gd name="connsiteY20" fmla="*/ 5951 h 10000"/>
                <a:gd name="connsiteX21" fmla="*/ 9896 w 10000"/>
                <a:gd name="connsiteY21" fmla="*/ 5747 h 10000"/>
                <a:gd name="connsiteX22" fmla="*/ 9792 w 10000"/>
                <a:gd name="connsiteY22" fmla="*/ 5500 h 10000"/>
                <a:gd name="connsiteX23" fmla="*/ 9583 w 10000"/>
                <a:gd name="connsiteY23" fmla="*/ 5253 h 10000"/>
                <a:gd name="connsiteX24" fmla="*/ 9340 w 10000"/>
                <a:gd name="connsiteY24" fmla="*/ 4945 h 10000"/>
                <a:gd name="connsiteX25" fmla="*/ 9028 w 10000"/>
                <a:gd name="connsiteY25" fmla="*/ 4698 h 10000"/>
                <a:gd name="connsiteX26" fmla="*/ 9028 w 10000"/>
                <a:gd name="connsiteY26" fmla="*/ 4698 h 10000"/>
                <a:gd name="connsiteX0" fmla="*/ 9028 w 10000"/>
                <a:gd name="connsiteY0" fmla="*/ 4698 h 10000"/>
                <a:gd name="connsiteX1" fmla="*/ 9028 w 10000"/>
                <a:gd name="connsiteY1" fmla="*/ 4698 h 10000"/>
                <a:gd name="connsiteX2" fmla="*/ 7031 w 10000"/>
                <a:gd name="connsiteY2" fmla="*/ 3054 h 10000"/>
                <a:gd name="connsiteX3" fmla="*/ 5035 w 10000"/>
                <a:gd name="connsiteY3" fmla="*/ 1307 h 10000"/>
                <a:gd name="connsiteX4" fmla="*/ 5035 w 10000"/>
                <a:gd name="connsiteY4" fmla="*/ 1307 h 10000"/>
                <a:gd name="connsiteX5" fmla="*/ 3483 w 10000"/>
                <a:gd name="connsiteY5" fmla="*/ 0 h 10000"/>
                <a:gd name="connsiteX6" fmla="*/ 0 w 10000"/>
                <a:gd name="connsiteY6" fmla="*/ 10000 h 10000"/>
                <a:gd name="connsiteX7" fmla="*/ 3993 w 10000"/>
                <a:gd name="connsiteY7" fmla="*/ 8931 h 10000"/>
                <a:gd name="connsiteX8" fmla="*/ 7882 w 10000"/>
                <a:gd name="connsiteY8" fmla="*/ 7842 h 10000"/>
                <a:gd name="connsiteX9" fmla="*/ 7882 w 10000"/>
                <a:gd name="connsiteY9" fmla="*/ 7842 h 10000"/>
                <a:gd name="connsiteX10" fmla="*/ 8576 w 10000"/>
                <a:gd name="connsiteY10" fmla="*/ 7596 h 10000"/>
                <a:gd name="connsiteX11" fmla="*/ 8889 w 10000"/>
                <a:gd name="connsiteY11" fmla="*/ 7431 h 10000"/>
                <a:gd name="connsiteX12" fmla="*/ 9167 w 10000"/>
                <a:gd name="connsiteY12" fmla="*/ 7309 h 10000"/>
                <a:gd name="connsiteX13" fmla="*/ 9410 w 10000"/>
                <a:gd name="connsiteY13" fmla="*/ 7144 h 10000"/>
                <a:gd name="connsiteX14" fmla="*/ 9618 w 10000"/>
                <a:gd name="connsiteY14" fmla="*/ 6979 h 10000"/>
                <a:gd name="connsiteX15" fmla="*/ 9792 w 10000"/>
                <a:gd name="connsiteY15" fmla="*/ 6815 h 10000"/>
                <a:gd name="connsiteX16" fmla="*/ 9896 w 10000"/>
                <a:gd name="connsiteY16" fmla="*/ 6609 h 10000"/>
                <a:gd name="connsiteX17" fmla="*/ 10000 w 10000"/>
                <a:gd name="connsiteY17" fmla="*/ 6404 h 10000"/>
                <a:gd name="connsiteX18" fmla="*/ 10000 w 10000"/>
                <a:gd name="connsiteY18" fmla="*/ 6198 h 10000"/>
                <a:gd name="connsiteX19" fmla="*/ 10000 w 10000"/>
                <a:gd name="connsiteY19" fmla="*/ 5951 h 10000"/>
                <a:gd name="connsiteX20" fmla="*/ 9896 w 10000"/>
                <a:gd name="connsiteY20" fmla="*/ 5747 h 10000"/>
                <a:gd name="connsiteX21" fmla="*/ 9792 w 10000"/>
                <a:gd name="connsiteY21" fmla="*/ 5500 h 10000"/>
                <a:gd name="connsiteX22" fmla="*/ 9583 w 10000"/>
                <a:gd name="connsiteY22" fmla="*/ 5253 h 10000"/>
                <a:gd name="connsiteX23" fmla="*/ 9340 w 10000"/>
                <a:gd name="connsiteY23" fmla="*/ 4945 h 10000"/>
                <a:gd name="connsiteX24" fmla="*/ 9028 w 10000"/>
                <a:gd name="connsiteY24" fmla="*/ 4698 h 10000"/>
                <a:gd name="connsiteX25" fmla="*/ 9028 w 10000"/>
                <a:gd name="connsiteY25" fmla="*/ 4698 h 10000"/>
                <a:gd name="connsiteX0" fmla="*/ 5620 w 6592"/>
                <a:gd name="connsiteY0" fmla="*/ 4698 h 9246"/>
                <a:gd name="connsiteX1" fmla="*/ 5620 w 6592"/>
                <a:gd name="connsiteY1" fmla="*/ 4698 h 9246"/>
                <a:gd name="connsiteX2" fmla="*/ 3623 w 6592"/>
                <a:gd name="connsiteY2" fmla="*/ 3054 h 9246"/>
                <a:gd name="connsiteX3" fmla="*/ 1627 w 6592"/>
                <a:gd name="connsiteY3" fmla="*/ 1307 h 9246"/>
                <a:gd name="connsiteX4" fmla="*/ 1627 w 6592"/>
                <a:gd name="connsiteY4" fmla="*/ 1307 h 9246"/>
                <a:gd name="connsiteX5" fmla="*/ 75 w 6592"/>
                <a:gd name="connsiteY5" fmla="*/ 0 h 9246"/>
                <a:gd name="connsiteX6" fmla="*/ 0 w 6592"/>
                <a:gd name="connsiteY6" fmla="*/ 9246 h 9246"/>
                <a:gd name="connsiteX7" fmla="*/ 585 w 6592"/>
                <a:gd name="connsiteY7" fmla="*/ 8931 h 9246"/>
                <a:gd name="connsiteX8" fmla="*/ 4474 w 6592"/>
                <a:gd name="connsiteY8" fmla="*/ 7842 h 9246"/>
                <a:gd name="connsiteX9" fmla="*/ 4474 w 6592"/>
                <a:gd name="connsiteY9" fmla="*/ 7842 h 9246"/>
                <a:gd name="connsiteX10" fmla="*/ 5168 w 6592"/>
                <a:gd name="connsiteY10" fmla="*/ 7596 h 9246"/>
                <a:gd name="connsiteX11" fmla="*/ 5481 w 6592"/>
                <a:gd name="connsiteY11" fmla="*/ 7431 h 9246"/>
                <a:gd name="connsiteX12" fmla="*/ 5759 w 6592"/>
                <a:gd name="connsiteY12" fmla="*/ 7309 h 9246"/>
                <a:gd name="connsiteX13" fmla="*/ 6002 w 6592"/>
                <a:gd name="connsiteY13" fmla="*/ 7144 h 9246"/>
                <a:gd name="connsiteX14" fmla="*/ 6210 w 6592"/>
                <a:gd name="connsiteY14" fmla="*/ 6979 h 9246"/>
                <a:gd name="connsiteX15" fmla="*/ 6384 w 6592"/>
                <a:gd name="connsiteY15" fmla="*/ 6815 h 9246"/>
                <a:gd name="connsiteX16" fmla="*/ 6488 w 6592"/>
                <a:gd name="connsiteY16" fmla="*/ 6609 h 9246"/>
                <a:gd name="connsiteX17" fmla="*/ 6592 w 6592"/>
                <a:gd name="connsiteY17" fmla="*/ 6404 h 9246"/>
                <a:gd name="connsiteX18" fmla="*/ 6592 w 6592"/>
                <a:gd name="connsiteY18" fmla="*/ 6198 h 9246"/>
                <a:gd name="connsiteX19" fmla="*/ 6592 w 6592"/>
                <a:gd name="connsiteY19" fmla="*/ 5951 h 9246"/>
                <a:gd name="connsiteX20" fmla="*/ 6488 w 6592"/>
                <a:gd name="connsiteY20" fmla="*/ 5747 h 9246"/>
                <a:gd name="connsiteX21" fmla="*/ 6384 w 6592"/>
                <a:gd name="connsiteY21" fmla="*/ 5500 h 9246"/>
                <a:gd name="connsiteX22" fmla="*/ 6175 w 6592"/>
                <a:gd name="connsiteY22" fmla="*/ 5253 h 9246"/>
                <a:gd name="connsiteX23" fmla="*/ 5932 w 6592"/>
                <a:gd name="connsiteY23" fmla="*/ 4945 h 9246"/>
                <a:gd name="connsiteX24" fmla="*/ 5620 w 6592"/>
                <a:gd name="connsiteY24" fmla="*/ 4698 h 9246"/>
                <a:gd name="connsiteX25" fmla="*/ 5620 w 6592"/>
                <a:gd name="connsiteY25" fmla="*/ 4698 h 9246"/>
                <a:gd name="connsiteX0" fmla="*/ 8525 w 10000"/>
                <a:gd name="connsiteY0" fmla="*/ 5081 h 9856"/>
                <a:gd name="connsiteX1" fmla="*/ 8525 w 10000"/>
                <a:gd name="connsiteY1" fmla="*/ 5081 h 9856"/>
                <a:gd name="connsiteX2" fmla="*/ 5496 w 10000"/>
                <a:gd name="connsiteY2" fmla="*/ 3303 h 9856"/>
                <a:gd name="connsiteX3" fmla="*/ 2468 w 10000"/>
                <a:gd name="connsiteY3" fmla="*/ 1414 h 9856"/>
                <a:gd name="connsiteX4" fmla="*/ 2468 w 10000"/>
                <a:gd name="connsiteY4" fmla="*/ 1414 h 9856"/>
                <a:gd name="connsiteX5" fmla="*/ 114 w 10000"/>
                <a:gd name="connsiteY5" fmla="*/ 0 h 9856"/>
                <a:gd name="connsiteX6" fmla="*/ 0 w 10000"/>
                <a:gd name="connsiteY6" fmla="*/ 9856 h 9856"/>
                <a:gd name="connsiteX7" fmla="*/ 887 w 10000"/>
                <a:gd name="connsiteY7" fmla="*/ 9659 h 9856"/>
                <a:gd name="connsiteX8" fmla="*/ 6787 w 10000"/>
                <a:gd name="connsiteY8" fmla="*/ 8482 h 9856"/>
                <a:gd name="connsiteX9" fmla="*/ 6787 w 10000"/>
                <a:gd name="connsiteY9" fmla="*/ 8482 h 9856"/>
                <a:gd name="connsiteX10" fmla="*/ 7840 w 10000"/>
                <a:gd name="connsiteY10" fmla="*/ 8215 h 9856"/>
                <a:gd name="connsiteX11" fmla="*/ 8315 w 10000"/>
                <a:gd name="connsiteY11" fmla="*/ 8037 h 9856"/>
                <a:gd name="connsiteX12" fmla="*/ 8736 w 10000"/>
                <a:gd name="connsiteY12" fmla="*/ 7905 h 9856"/>
                <a:gd name="connsiteX13" fmla="*/ 9105 w 10000"/>
                <a:gd name="connsiteY13" fmla="*/ 7727 h 9856"/>
                <a:gd name="connsiteX14" fmla="*/ 9421 w 10000"/>
                <a:gd name="connsiteY14" fmla="*/ 7548 h 9856"/>
                <a:gd name="connsiteX15" fmla="*/ 9684 w 10000"/>
                <a:gd name="connsiteY15" fmla="*/ 7371 h 9856"/>
                <a:gd name="connsiteX16" fmla="*/ 9842 w 10000"/>
                <a:gd name="connsiteY16" fmla="*/ 7148 h 9856"/>
                <a:gd name="connsiteX17" fmla="*/ 10000 w 10000"/>
                <a:gd name="connsiteY17" fmla="*/ 6926 h 9856"/>
                <a:gd name="connsiteX18" fmla="*/ 10000 w 10000"/>
                <a:gd name="connsiteY18" fmla="*/ 6703 h 9856"/>
                <a:gd name="connsiteX19" fmla="*/ 10000 w 10000"/>
                <a:gd name="connsiteY19" fmla="*/ 6436 h 9856"/>
                <a:gd name="connsiteX20" fmla="*/ 9842 w 10000"/>
                <a:gd name="connsiteY20" fmla="*/ 6216 h 9856"/>
                <a:gd name="connsiteX21" fmla="*/ 9684 w 10000"/>
                <a:gd name="connsiteY21" fmla="*/ 5949 h 9856"/>
                <a:gd name="connsiteX22" fmla="*/ 9367 w 10000"/>
                <a:gd name="connsiteY22" fmla="*/ 5681 h 9856"/>
                <a:gd name="connsiteX23" fmla="*/ 8999 w 10000"/>
                <a:gd name="connsiteY23" fmla="*/ 5348 h 9856"/>
                <a:gd name="connsiteX24" fmla="*/ 8525 w 10000"/>
                <a:gd name="connsiteY24" fmla="*/ 5081 h 9856"/>
                <a:gd name="connsiteX25" fmla="*/ 8525 w 10000"/>
                <a:gd name="connsiteY25" fmla="*/ 5081 h 9856"/>
                <a:gd name="connsiteX0" fmla="*/ 8468 w 9943"/>
                <a:gd name="connsiteY0" fmla="*/ 5155 h 9903"/>
                <a:gd name="connsiteX1" fmla="*/ 8468 w 9943"/>
                <a:gd name="connsiteY1" fmla="*/ 5155 h 9903"/>
                <a:gd name="connsiteX2" fmla="*/ 5439 w 9943"/>
                <a:gd name="connsiteY2" fmla="*/ 3351 h 9903"/>
                <a:gd name="connsiteX3" fmla="*/ 2411 w 9943"/>
                <a:gd name="connsiteY3" fmla="*/ 1435 h 9903"/>
                <a:gd name="connsiteX4" fmla="*/ 2411 w 9943"/>
                <a:gd name="connsiteY4" fmla="*/ 1435 h 9903"/>
                <a:gd name="connsiteX5" fmla="*/ 57 w 9943"/>
                <a:gd name="connsiteY5" fmla="*/ 0 h 9903"/>
                <a:gd name="connsiteX6" fmla="*/ 0 w 9943"/>
                <a:gd name="connsiteY6" fmla="*/ 9903 h 9903"/>
                <a:gd name="connsiteX7" fmla="*/ 830 w 9943"/>
                <a:gd name="connsiteY7" fmla="*/ 9800 h 9903"/>
                <a:gd name="connsiteX8" fmla="*/ 6730 w 9943"/>
                <a:gd name="connsiteY8" fmla="*/ 8606 h 9903"/>
                <a:gd name="connsiteX9" fmla="*/ 6730 w 9943"/>
                <a:gd name="connsiteY9" fmla="*/ 8606 h 9903"/>
                <a:gd name="connsiteX10" fmla="*/ 7783 w 9943"/>
                <a:gd name="connsiteY10" fmla="*/ 8335 h 9903"/>
                <a:gd name="connsiteX11" fmla="*/ 8258 w 9943"/>
                <a:gd name="connsiteY11" fmla="*/ 8154 h 9903"/>
                <a:gd name="connsiteX12" fmla="*/ 8679 w 9943"/>
                <a:gd name="connsiteY12" fmla="*/ 8020 h 9903"/>
                <a:gd name="connsiteX13" fmla="*/ 9048 w 9943"/>
                <a:gd name="connsiteY13" fmla="*/ 7840 h 9903"/>
                <a:gd name="connsiteX14" fmla="*/ 9364 w 9943"/>
                <a:gd name="connsiteY14" fmla="*/ 7658 h 9903"/>
                <a:gd name="connsiteX15" fmla="*/ 9627 w 9943"/>
                <a:gd name="connsiteY15" fmla="*/ 7479 h 9903"/>
                <a:gd name="connsiteX16" fmla="*/ 9785 w 9943"/>
                <a:gd name="connsiteY16" fmla="*/ 7252 h 9903"/>
                <a:gd name="connsiteX17" fmla="*/ 9943 w 9943"/>
                <a:gd name="connsiteY17" fmla="*/ 7027 h 9903"/>
                <a:gd name="connsiteX18" fmla="*/ 9943 w 9943"/>
                <a:gd name="connsiteY18" fmla="*/ 6801 h 9903"/>
                <a:gd name="connsiteX19" fmla="*/ 9943 w 9943"/>
                <a:gd name="connsiteY19" fmla="*/ 6530 h 9903"/>
                <a:gd name="connsiteX20" fmla="*/ 9785 w 9943"/>
                <a:gd name="connsiteY20" fmla="*/ 6307 h 9903"/>
                <a:gd name="connsiteX21" fmla="*/ 9627 w 9943"/>
                <a:gd name="connsiteY21" fmla="*/ 6036 h 9903"/>
                <a:gd name="connsiteX22" fmla="*/ 9310 w 9943"/>
                <a:gd name="connsiteY22" fmla="*/ 5764 h 9903"/>
                <a:gd name="connsiteX23" fmla="*/ 8942 w 9943"/>
                <a:gd name="connsiteY23" fmla="*/ 5426 h 9903"/>
                <a:gd name="connsiteX24" fmla="*/ 8468 w 9943"/>
                <a:gd name="connsiteY24" fmla="*/ 5155 h 9903"/>
                <a:gd name="connsiteX25" fmla="*/ 8468 w 9943"/>
                <a:gd name="connsiteY25" fmla="*/ 5155 h 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943" h="9903">
                  <a:moveTo>
                    <a:pt x="8468" y="5155"/>
                  </a:moveTo>
                  <a:lnTo>
                    <a:pt x="8468" y="5155"/>
                  </a:lnTo>
                  <a:lnTo>
                    <a:pt x="5439" y="3351"/>
                  </a:lnTo>
                  <a:lnTo>
                    <a:pt x="2411" y="1435"/>
                  </a:lnTo>
                  <a:lnTo>
                    <a:pt x="2411" y="1435"/>
                  </a:lnTo>
                  <a:lnTo>
                    <a:pt x="57" y="0"/>
                  </a:lnTo>
                  <a:lnTo>
                    <a:pt x="0" y="9903"/>
                  </a:lnTo>
                  <a:lnTo>
                    <a:pt x="830" y="9800"/>
                  </a:lnTo>
                  <a:lnTo>
                    <a:pt x="6730" y="8606"/>
                  </a:lnTo>
                  <a:lnTo>
                    <a:pt x="6730" y="8606"/>
                  </a:lnTo>
                  <a:lnTo>
                    <a:pt x="7783" y="8335"/>
                  </a:lnTo>
                  <a:lnTo>
                    <a:pt x="8258" y="8154"/>
                  </a:lnTo>
                  <a:lnTo>
                    <a:pt x="8679" y="8020"/>
                  </a:lnTo>
                  <a:lnTo>
                    <a:pt x="9048" y="7840"/>
                  </a:lnTo>
                  <a:lnTo>
                    <a:pt x="9364" y="7658"/>
                  </a:lnTo>
                  <a:lnTo>
                    <a:pt x="9627" y="7479"/>
                  </a:lnTo>
                  <a:cubicBezTo>
                    <a:pt x="9681" y="7404"/>
                    <a:pt x="9732" y="7329"/>
                    <a:pt x="9785" y="7252"/>
                  </a:cubicBezTo>
                  <a:lnTo>
                    <a:pt x="9943" y="7027"/>
                  </a:lnTo>
                  <a:lnTo>
                    <a:pt x="9943" y="6801"/>
                  </a:lnTo>
                  <a:lnTo>
                    <a:pt x="9943" y="6530"/>
                  </a:lnTo>
                  <a:cubicBezTo>
                    <a:pt x="9890" y="6456"/>
                    <a:pt x="9838" y="6381"/>
                    <a:pt x="9785" y="6307"/>
                  </a:cubicBezTo>
                  <a:cubicBezTo>
                    <a:pt x="9732" y="6217"/>
                    <a:pt x="9681" y="6125"/>
                    <a:pt x="9627" y="6036"/>
                  </a:cubicBezTo>
                  <a:lnTo>
                    <a:pt x="9310" y="5764"/>
                  </a:lnTo>
                  <a:lnTo>
                    <a:pt x="8942" y="5426"/>
                  </a:lnTo>
                  <a:lnTo>
                    <a:pt x="8468" y="5155"/>
                  </a:lnTo>
                  <a:lnTo>
                    <a:pt x="8468" y="5155"/>
                  </a:lnTo>
                  <a:close/>
                </a:path>
              </a:pathLst>
            </a:custGeom>
            <a:solidFill>
              <a:srgbClr val="EB3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r>
                <a:rPr lang="de-DE" dirty="0"/>
                <a:t> </a:t>
              </a:r>
            </a:p>
          </p:txBody>
        </p:sp>
        <p:sp>
          <p:nvSpPr>
            <p:cNvPr id="16" name="Freeform 30"/>
            <p:cNvSpPr>
              <a:spLocks/>
            </p:cNvSpPr>
            <p:nvPr/>
          </p:nvSpPr>
          <p:spPr bwMode="auto">
            <a:xfrm>
              <a:off x="0" y="6298776"/>
              <a:ext cx="1130221" cy="559224"/>
            </a:xfrm>
            <a:custGeom>
              <a:avLst/>
              <a:gdLst>
                <a:gd name="T0" fmla="*/ 750 w 768"/>
                <a:gd name="T1" fmla="*/ 380 h 380"/>
                <a:gd name="T2" fmla="*/ 750 w 768"/>
                <a:gd name="T3" fmla="*/ 380 h 380"/>
                <a:gd name="T4" fmla="*/ 760 w 768"/>
                <a:gd name="T5" fmla="*/ 358 h 380"/>
                <a:gd name="T6" fmla="*/ 766 w 768"/>
                <a:gd name="T7" fmla="*/ 334 h 380"/>
                <a:gd name="T8" fmla="*/ 768 w 768"/>
                <a:gd name="T9" fmla="*/ 306 h 380"/>
                <a:gd name="T10" fmla="*/ 766 w 768"/>
                <a:gd name="T11" fmla="*/ 275 h 380"/>
                <a:gd name="T12" fmla="*/ 766 w 768"/>
                <a:gd name="T13" fmla="*/ 275 h 380"/>
                <a:gd name="T14" fmla="*/ 762 w 768"/>
                <a:gd name="T15" fmla="*/ 247 h 380"/>
                <a:gd name="T16" fmla="*/ 756 w 768"/>
                <a:gd name="T17" fmla="*/ 219 h 380"/>
                <a:gd name="T18" fmla="*/ 746 w 768"/>
                <a:gd name="T19" fmla="*/ 193 h 380"/>
                <a:gd name="T20" fmla="*/ 734 w 768"/>
                <a:gd name="T21" fmla="*/ 165 h 380"/>
                <a:gd name="T22" fmla="*/ 720 w 768"/>
                <a:gd name="T23" fmla="*/ 138 h 380"/>
                <a:gd name="T24" fmla="*/ 704 w 768"/>
                <a:gd name="T25" fmla="*/ 114 h 380"/>
                <a:gd name="T26" fmla="*/ 687 w 768"/>
                <a:gd name="T27" fmla="*/ 90 h 380"/>
                <a:gd name="T28" fmla="*/ 667 w 768"/>
                <a:gd name="T29" fmla="*/ 68 h 380"/>
                <a:gd name="T30" fmla="*/ 643 w 768"/>
                <a:gd name="T31" fmla="*/ 50 h 380"/>
                <a:gd name="T32" fmla="*/ 617 w 768"/>
                <a:gd name="T33" fmla="*/ 32 h 380"/>
                <a:gd name="T34" fmla="*/ 591 w 768"/>
                <a:gd name="T35" fmla="*/ 20 h 380"/>
                <a:gd name="T36" fmla="*/ 562 w 768"/>
                <a:gd name="T37" fmla="*/ 10 h 380"/>
                <a:gd name="T38" fmla="*/ 530 w 768"/>
                <a:gd name="T39" fmla="*/ 2 h 380"/>
                <a:gd name="T40" fmla="*/ 496 w 768"/>
                <a:gd name="T41" fmla="*/ 0 h 380"/>
                <a:gd name="T42" fmla="*/ 460 w 768"/>
                <a:gd name="T43" fmla="*/ 2 h 380"/>
                <a:gd name="T44" fmla="*/ 421 w 768"/>
                <a:gd name="T45" fmla="*/ 8 h 380"/>
                <a:gd name="T46" fmla="*/ 421 w 768"/>
                <a:gd name="T47" fmla="*/ 8 h 380"/>
                <a:gd name="T48" fmla="*/ 238 w 768"/>
                <a:gd name="T49" fmla="*/ 50 h 380"/>
                <a:gd name="T50" fmla="*/ 121 w 768"/>
                <a:gd name="T51" fmla="*/ 76 h 380"/>
                <a:gd name="T52" fmla="*/ 0 w 768"/>
                <a:gd name="T53" fmla="*/ 106 h 380"/>
                <a:gd name="T54" fmla="*/ 0 w 768"/>
                <a:gd name="T55" fmla="*/ 380 h 380"/>
                <a:gd name="T56" fmla="*/ 750 w 768"/>
                <a:gd name="T5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8" h="380">
                  <a:moveTo>
                    <a:pt x="750" y="380"/>
                  </a:moveTo>
                  <a:lnTo>
                    <a:pt x="750" y="380"/>
                  </a:lnTo>
                  <a:lnTo>
                    <a:pt x="760" y="358"/>
                  </a:lnTo>
                  <a:lnTo>
                    <a:pt x="766" y="334"/>
                  </a:lnTo>
                  <a:lnTo>
                    <a:pt x="768" y="306"/>
                  </a:lnTo>
                  <a:lnTo>
                    <a:pt x="766" y="275"/>
                  </a:lnTo>
                  <a:lnTo>
                    <a:pt x="766" y="275"/>
                  </a:lnTo>
                  <a:lnTo>
                    <a:pt x="762" y="247"/>
                  </a:lnTo>
                  <a:lnTo>
                    <a:pt x="756" y="219"/>
                  </a:lnTo>
                  <a:lnTo>
                    <a:pt x="746" y="193"/>
                  </a:lnTo>
                  <a:lnTo>
                    <a:pt x="734" y="165"/>
                  </a:lnTo>
                  <a:lnTo>
                    <a:pt x="720" y="138"/>
                  </a:lnTo>
                  <a:lnTo>
                    <a:pt x="704" y="114"/>
                  </a:lnTo>
                  <a:lnTo>
                    <a:pt x="687" y="90"/>
                  </a:lnTo>
                  <a:lnTo>
                    <a:pt x="667" y="68"/>
                  </a:lnTo>
                  <a:lnTo>
                    <a:pt x="643" y="50"/>
                  </a:lnTo>
                  <a:lnTo>
                    <a:pt x="617" y="32"/>
                  </a:lnTo>
                  <a:lnTo>
                    <a:pt x="591" y="20"/>
                  </a:lnTo>
                  <a:lnTo>
                    <a:pt x="562" y="10"/>
                  </a:lnTo>
                  <a:lnTo>
                    <a:pt x="530" y="2"/>
                  </a:lnTo>
                  <a:lnTo>
                    <a:pt x="496" y="0"/>
                  </a:lnTo>
                  <a:lnTo>
                    <a:pt x="460" y="2"/>
                  </a:lnTo>
                  <a:lnTo>
                    <a:pt x="421" y="8"/>
                  </a:lnTo>
                  <a:lnTo>
                    <a:pt x="421" y="8"/>
                  </a:lnTo>
                  <a:lnTo>
                    <a:pt x="238" y="50"/>
                  </a:lnTo>
                  <a:lnTo>
                    <a:pt x="121" y="76"/>
                  </a:lnTo>
                  <a:lnTo>
                    <a:pt x="0" y="106"/>
                  </a:lnTo>
                  <a:lnTo>
                    <a:pt x="0" y="380"/>
                  </a:lnTo>
                  <a:lnTo>
                    <a:pt x="750" y="380"/>
                  </a:lnTo>
                  <a:close/>
                </a:path>
              </a:pathLst>
            </a:custGeom>
            <a:solidFill>
              <a:srgbClr val="EB3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13" name="Slide Number Placeholder 12"/>
          <p:cNvSpPr>
            <a:spLocks noGrp="1"/>
          </p:cNvSpPr>
          <p:nvPr userDrawn="1">
            <p:ph type="sldNum" sz="quarter" idx="16"/>
          </p:nvPr>
        </p:nvSpPr>
        <p:spPr bwMode="gray"/>
        <p:txBody>
          <a:bodyPr/>
          <a:lstStyle>
            <a:lvl1pPr>
              <a:defRPr>
                <a:solidFill>
                  <a:schemeClr val="bg1"/>
                </a:solidFill>
              </a:defRPr>
            </a:lvl1pPr>
          </a:lstStyle>
          <a:p>
            <a:fld id="{FD5E7EB4-4CDF-47BB-AF16-07782904B863}" type="slidenum">
              <a:rPr lang="en-US" smtClean="0"/>
              <a:pPr/>
              <a:t>‹#›</a:t>
            </a:fld>
            <a:endParaRPr lang="en-US" dirty="0"/>
          </a:p>
        </p:txBody>
      </p:sp>
      <p:sp>
        <p:nvSpPr>
          <p:cNvPr id="12" name="Footer Placeholder 2"/>
          <p:cNvSpPr>
            <a:spLocks noGrp="1"/>
          </p:cNvSpPr>
          <p:nvPr>
            <p:ph type="ftr" sz="quarter" idx="3"/>
          </p:nvPr>
        </p:nvSpPr>
        <p:spPr>
          <a:xfrm>
            <a:off x="964532" y="6520385"/>
            <a:ext cx="2960047" cy="216172"/>
          </a:xfrm>
          <a:prstGeom prst="rect">
            <a:avLst/>
          </a:prstGeom>
        </p:spPr>
        <p:txBody>
          <a:bodyPr/>
          <a:lstStyle/>
          <a:p>
            <a:r>
              <a:rPr lang="en-US" sz="1400" dirty="0">
                <a:solidFill>
                  <a:srgbClr val="503291"/>
                </a:solidFill>
                <a:latin typeface="Merck" panose="02060803030402040803" pitchFamily="18" charset="0"/>
              </a:rPr>
              <a:t>Pledge. </a:t>
            </a:r>
            <a:r>
              <a:rPr lang="en-US" sz="1400" dirty="0">
                <a:solidFill>
                  <a:schemeClr val="accent3"/>
                </a:solidFill>
                <a:latin typeface="Merck" panose="02060803030402040803" pitchFamily="18" charset="0"/>
              </a:rPr>
              <a:t>Precision</a:t>
            </a:r>
            <a:r>
              <a:rPr lang="en-US" sz="1400" dirty="0">
                <a:solidFill>
                  <a:srgbClr val="503291"/>
                </a:solidFill>
                <a:latin typeface="Merck" panose="02060803030402040803" pitchFamily="18" charset="0"/>
              </a:rPr>
              <a:t>. </a:t>
            </a:r>
            <a:r>
              <a:rPr lang="en-US" sz="1400" dirty="0" err="1">
                <a:solidFill>
                  <a:srgbClr val="FFC832"/>
                </a:solidFill>
                <a:latin typeface="Merck" panose="02060803030402040803" pitchFamily="18" charset="0"/>
              </a:rPr>
              <a:t>Personalised</a:t>
            </a:r>
            <a:r>
              <a:rPr lang="en-US" sz="1400" dirty="0">
                <a:solidFill>
                  <a:srgbClr val="503291"/>
                </a:solidFill>
                <a:latin typeface="Merck" panose="02060803030402040803" pitchFamily="18" charset="0"/>
              </a:rPr>
              <a:t>. </a:t>
            </a:r>
            <a:endParaRPr lang="en-US" sz="1400" noProof="0" dirty="0">
              <a:solidFill>
                <a:srgbClr val="503291"/>
              </a:solidFill>
              <a:latin typeface="Merck" panose="02060803030402040803" pitchFamily="18" charset="0"/>
            </a:endParaRPr>
          </a:p>
        </p:txBody>
      </p:sp>
    </p:spTree>
    <p:extLst>
      <p:ext uri="{BB962C8B-B14F-4D97-AF65-F5344CB8AC3E}">
        <p14:creationId xmlns:p14="http://schemas.microsoft.com/office/powerpoint/2010/main" val="1052413006"/>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2019/2/14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4" r:id="rId13"/>
    <p:sldLayoutId id="2147483665"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99.jpeg"/><Relationship Id="rId2" Type="http://schemas.openxmlformats.org/officeDocument/2006/relationships/image" Target="../media/image198.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1.jpeg"/><Relationship Id="rId1" Type="http://schemas.openxmlformats.org/officeDocument/2006/relationships/slideLayout" Target="../slideLayouts/slideLayout2.xml"/><Relationship Id="rId4" Type="http://schemas.openxmlformats.org/officeDocument/2006/relationships/image" Target="../media/image202.jpe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03.jpeg"/><Relationship Id="rId1" Type="http://schemas.openxmlformats.org/officeDocument/2006/relationships/slideLayout" Target="../slideLayouts/slideLayout1.xml"/><Relationship Id="rId4" Type="http://schemas.openxmlformats.org/officeDocument/2006/relationships/image" Target="../media/image205.jpe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8" Type="http://schemas.openxmlformats.org/officeDocument/2006/relationships/image" Target="../media/image212.jpeg"/><Relationship Id="rId3" Type="http://schemas.openxmlformats.org/officeDocument/2006/relationships/image" Target="../media/image207.jpeg"/><Relationship Id="rId7" Type="http://schemas.openxmlformats.org/officeDocument/2006/relationships/image" Target="../media/image211.jpeg"/><Relationship Id="rId2" Type="http://schemas.openxmlformats.org/officeDocument/2006/relationships/image" Target="../media/image206.jpeg"/><Relationship Id="rId1" Type="http://schemas.openxmlformats.org/officeDocument/2006/relationships/slideLayout" Target="../slideLayouts/slideLayout7.xml"/><Relationship Id="rId6" Type="http://schemas.openxmlformats.org/officeDocument/2006/relationships/image" Target="../media/image210.jpeg"/><Relationship Id="rId5" Type="http://schemas.openxmlformats.org/officeDocument/2006/relationships/image" Target="../media/image209.jpeg"/><Relationship Id="rId10" Type="http://schemas.openxmlformats.org/officeDocument/2006/relationships/image" Target="../media/image214.jpeg"/><Relationship Id="rId4" Type="http://schemas.openxmlformats.org/officeDocument/2006/relationships/image" Target="../media/image208.jpeg"/><Relationship Id="rId9" Type="http://schemas.openxmlformats.org/officeDocument/2006/relationships/image" Target="../media/image213.jpeg"/></Relationships>
</file>

<file path=ppt/slides/_rels/slide113.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image" Target="../media/image215.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8" Type="http://schemas.openxmlformats.org/officeDocument/2006/relationships/image" Target="../media/image222.png"/><Relationship Id="rId3" Type="http://schemas.openxmlformats.org/officeDocument/2006/relationships/image" Target="../media/image217.png"/><Relationship Id="rId7" Type="http://schemas.openxmlformats.org/officeDocument/2006/relationships/image" Target="../media/image22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20.jpeg"/><Relationship Id="rId5" Type="http://schemas.openxmlformats.org/officeDocument/2006/relationships/image" Target="../media/image219.png"/><Relationship Id="rId4" Type="http://schemas.openxmlformats.org/officeDocument/2006/relationships/image" Target="../media/image218.png"/><Relationship Id="rId9" Type="http://schemas.openxmlformats.org/officeDocument/2006/relationships/image" Target="../media/image223.png"/></Relationships>
</file>

<file path=ppt/slides/_rels/slide115.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15.png"/><Relationship Id="rId7"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32.jpeg"/><Relationship Id="rId4" Type="http://schemas.openxmlformats.org/officeDocument/2006/relationships/image" Target="../media/image16.png"/><Relationship Id="rId9"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hyperlink" Target="http://baike.baidu.com/view/106386.htm" TargetMode="Externa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 Id="rId9" Type="http://schemas.openxmlformats.org/officeDocument/2006/relationships/image" Target="../media/image49.jpe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hyperlink" Target="http://baike.baidu.com/view/106386.htm" TargetMode="Externa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60.jpeg"/><Relationship Id="rId5" Type="http://schemas.openxmlformats.org/officeDocument/2006/relationships/image" Target="../media/image59.jpeg"/><Relationship Id="rId10" Type="http://schemas.openxmlformats.org/officeDocument/2006/relationships/image" Target="../media/image64.emf"/><Relationship Id="rId4" Type="http://schemas.openxmlformats.org/officeDocument/2006/relationships/image" Target="../media/image58.jpeg"/><Relationship Id="rId9" Type="http://schemas.openxmlformats.org/officeDocument/2006/relationships/image" Target="../media/image63.jpeg"/></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png"/><Relationship Id="rId4" Type="http://schemas.openxmlformats.org/officeDocument/2006/relationships/image" Target="../media/image67.png"/></Relationships>
</file>

<file path=ppt/slides/_rels/slide29.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jpe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 Id="rId4" Type="http://schemas.openxmlformats.org/officeDocument/2006/relationships/image" Target="../media/image82.png"/></Relationships>
</file>

<file path=ppt/slides/_rels/slide3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34.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image" Target="../media/image86.jpeg"/><Relationship Id="rId1" Type="http://schemas.openxmlformats.org/officeDocument/2006/relationships/slideLayout" Target="../slideLayouts/slideLayout7.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3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5" Type="http://schemas.openxmlformats.org/officeDocument/2006/relationships/image" Target="../media/image95.png"/><Relationship Id="rId4" Type="http://schemas.openxmlformats.org/officeDocument/2006/relationships/image" Target="../media/image94.png"/></Relationships>
</file>

<file path=ppt/slides/_rels/slide36.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image" Target="../media/image99.png"/><Relationship Id="rId10" Type="http://schemas.openxmlformats.org/officeDocument/2006/relationships/image" Target="../media/image104.png"/><Relationship Id="rId4" Type="http://schemas.openxmlformats.org/officeDocument/2006/relationships/image" Target="../media/image98.png"/><Relationship Id="rId9" Type="http://schemas.openxmlformats.org/officeDocument/2006/relationships/image" Target="../media/image103.png"/></Relationships>
</file>

<file path=ppt/slides/_rels/slide37.x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image" Target="../media/image105.wmf"/><Relationship Id="rId1" Type="http://schemas.openxmlformats.org/officeDocument/2006/relationships/slideLayout" Target="../slideLayouts/slideLayout7.xml"/><Relationship Id="rId5" Type="http://schemas.openxmlformats.org/officeDocument/2006/relationships/image" Target="../media/image108.wmf"/><Relationship Id="rId4" Type="http://schemas.openxmlformats.org/officeDocument/2006/relationships/image" Target="../media/image107.wmf"/></Relationships>
</file>

<file path=ppt/slides/_rels/slide38.xml.rels><?xml version="1.0" encoding="UTF-8" standalone="yes"?>
<Relationships xmlns="http://schemas.openxmlformats.org/package/2006/relationships"><Relationship Id="rId3" Type="http://schemas.openxmlformats.org/officeDocument/2006/relationships/image" Target="../media/image110.wmf"/><Relationship Id="rId2" Type="http://schemas.openxmlformats.org/officeDocument/2006/relationships/image" Target="../media/image109.w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wmf"/><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4.jpeg"/><Relationship Id="rId4" Type="http://schemas.openxmlformats.org/officeDocument/2006/relationships/image" Target="../media/image113.png"/></Relationships>
</file>

<file path=ppt/slides/_rels/slide43.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7.xml"/><Relationship Id="rId4" Type="http://schemas.openxmlformats.org/officeDocument/2006/relationships/image" Target="../media/image118.png"/></Relationships>
</file>

<file path=ppt/slides/_rels/slide45.xml.rels><?xml version="1.0" encoding="UTF-8" standalone="yes"?>
<Relationships xmlns="http://schemas.openxmlformats.org/package/2006/relationships"><Relationship Id="rId3" Type="http://schemas.openxmlformats.org/officeDocument/2006/relationships/image" Target="../media/image119.jpeg"/><Relationship Id="rId7" Type="http://schemas.openxmlformats.org/officeDocument/2006/relationships/image" Target="../media/image121.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120.png"/></Relationships>
</file>

<file path=ppt/slides/_rels/slide4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7.xml"/><Relationship Id="rId5" Type="http://schemas.openxmlformats.org/officeDocument/2006/relationships/image" Target="../media/image125.png"/><Relationship Id="rId4" Type="http://schemas.openxmlformats.org/officeDocument/2006/relationships/image" Target="../media/image124.png"/></Relationships>
</file>

<file path=ppt/slides/_rels/slide47.xml.rels><?xml version="1.0" encoding="UTF-8" standalone="yes"?>
<Relationships xmlns="http://schemas.openxmlformats.org/package/2006/relationships"><Relationship Id="rId3" Type="http://schemas.openxmlformats.org/officeDocument/2006/relationships/image" Target="../media/image126.emf"/><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28.jpeg"/><Relationship Id="rId4" Type="http://schemas.openxmlformats.org/officeDocument/2006/relationships/image" Target="../media/image127.jpeg"/></Relationships>
</file>

<file path=ppt/slides/_rels/slide48.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33.jpeg"/><Relationship Id="rId4" Type="http://schemas.openxmlformats.org/officeDocument/2006/relationships/image" Target="../media/image132.jpeg"/></Relationships>
</file>

<file path=ppt/slides/_rels/slide5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34.jpeg"/><Relationship Id="rId7" Type="http://schemas.openxmlformats.org/officeDocument/2006/relationships/image" Target="../media/image137.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36.jpeg"/><Relationship Id="rId5" Type="http://schemas.microsoft.com/office/2007/relationships/hdphoto" Target="../media/hdphoto1.wdp"/><Relationship Id="rId4" Type="http://schemas.openxmlformats.org/officeDocument/2006/relationships/image" Target="../media/image135.jpeg"/><Relationship Id="rId9" Type="http://schemas.openxmlformats.org/officeDocument/2006/relationships/image" Target="../media/image138.png"/></Relationships>
</file>

<file path=ppt/slides/_rels/slide5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41.png"/><Relationship Id="rId4" Type="http://schemas.openxmlformats.org/officeDocument/2006/relationships/image" Target="../media/image14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46.wmf"/><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147.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8" Type="http://schemas.openxmlformats.org/officeDocument/2006/relationships/image" Target="../media/image153.jpeg"/><Relationship Id="rId3" Type="http://schemas.openxmlformats.org/officeDocument/2006/relationships/image" Target="../media/image148.jpeg"/><Relationship Id="rId7" Type="http://schemas.openxmlformats.org/officeDocument/2006/relationships/image" Target="../media/image152.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51.jpeg"/><Relationship Id="rId11" Type="http://schemas.openxmlformats.org/officeDocument/2006/relationships/image" Target="../media/image156.jpeg"/><Relationship Id="rId5" Type="http://schemas.openxmlformats.org/officeDocument/2006/relationships/image" Target="../media/image150.jpeg"/><Relationship Id="rId10" Type="http://schemas.openxmlformats.org/officeDocument/2006/relationships/image" Target="../media/image155.jpeg"/><Relationship Id="rId4" Type="http://schemas.openxmlformats.org/officeDocument/2006/relationships/image" Target="../media/image149.jpeg"/><Relationship Id="rId9" Type="http://schemas.openxmlformats.org/officeDocument/2006/relationships/image" Target="../media/image154.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jpeg"/><Relationship Id="rId1" Type="http://schemas.openxmlformats.org/officeDocument/2006/relationships/slideLayout" Target="../slideLayouts/slideLayout7.xml"/><Relationship Id="rId5" Type="http://schemas.openxmlformats.org/officeDocument/2006/relationships/image" Target="../media/image160.wmf"/><Relationship Id="rId4" Type="http://schemas.openxmlformats.org/officeDocument/2006/relationships/image" Target="../media/image159.wmf"/></Relationships>
</file>

<file path=ppt/slides/_rels/slide65.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jpe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70.emf"/><Relationship Id="rId2" Type="http://schemas.openxmlformats.org/officeDocument/2006/relationships/image" Target="../media/image169.emf"/><Relationship Id="rId1" Type="http://schemas.openxmlformats.org/officeDocument/2006/relationships/slideLayout" Target="../slideLayouts/slideLayout7.xml"/><Relationship Id="rId4" Type="http://schemas.openxmlformats.org/officeDocument/2006/relationships/image" Target="../media/image171.emf"/></Relationships>
</file>

<file path=ppt/slides/_rels/slide75.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7.xml"/><Relationship Id="rId4" Type="http://schemas.openxmlformats.org/officeDocument/2006/relationships/image" Target="../media/image174.png"/></Relationships>
</file>

<file path=ppt/slides/_rels/slide7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7.xml"/><Relationship Id="rId4" Type="http://schemas.openxmlformats.org/officeDocument/2006/relationships/image" Target="../media/image118.png"/></Relationships>
</file>

<file path=ppt/slides/_rels/slide78.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13.xml"/><Relationship Id="rId5" Type="http://schemas.openxmlformats.org/officeDocument/2006/relationships/image" Target="../media/image178.png"/><Relationship Id="rId4" Type="http://schemas.openxmlformats.org/officeDocument/2006/relationships/image" Target="../media/image177.png"/></Relationships>
</file>

<file path=ppt/slides/_rels/slide79.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81.jpg"/><Relationship Id="rId2" Type="http://schemas.openxmlformats.org/officeDocument/2006/relationships/image" Target="../media/image180.jpg"/><Relationship Id="rId1" Type="http://schemas.openxmlformats.org/officeDocument/2006/relationships/slideLayout" Target="../slideLayouts/slideLayout2.xml"/><Relationship Id="rId4" Type="http://schemas.openxmlformats.org/officeDocument/2006/relationships/image" Target="../media/image182.png"/></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image" Target="../media/image183.jpeg"/><Relationship Id="rId1" Type="http://schemas.openxmlformats.org/officeDocument/2006/relationships/slideLayout" Target="../slideLayouts/slideLayout2.xml"/><Relationship Id="rId6" Type="http://schemas.openxmlformats.org/officeDocument/2006/relationships/image" Target="../media/image187.jpg"/><Relationship Id="rId5" Type="http://schemas.openxmlformats.org/officeDocument/2006/relationships/image" Target="../media/image186.jpg"/><Relationship Id="rId4" Type="http://schemas.openxmlformats.org/officeDocument/2006/relationships/image" Target="../media/image185.jp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image" Target="../media/image18.png"/><Relationship Id="rId4" Type="http://schemas.openxmlformats.org/officeDocument/2006/relationships/image" Target="../media/image12.jpeg"/><Relationship Id="rId9" Type="http://schemas.openxmlformats.org/officeDocument/2006/relationships/image" Target="../media/image17.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image" Target="../media/image190.jpe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image" Target="../media/image194.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image" Target="../media/image19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0120201113248783.jpg"/>
          <p:cNvPicPr>
            <a:picLocks noChangeAspect="1" noChangeArrowheads="1"/>
          </p:cNvPicPr>
          <p:nvPr/>
        </p:nvPicPr>
        <p:blipFill>
          <a:blip r:embed="rId2">
            <a:extLst>
              <a:ext uri="{28A0092B-C50C-407E-A947-70E740481C1C}">
                <a14:useLocalDpi xmlns:a14="http://schemas.microsoft.com/office/drawing/2010/main" val="0"/>
              </a:ext>
            </a:extLst>
          </a:blip>
          <a:srcRect l="1175" r="1175" b="6540"/>
          <a:stretch>
            <a:fillRect/>
          </a:stretch>
        </p:blipFill>
        <p:spPr bwMode="auto">
          <a:xfrm>
            <a:off x="0" y="0"/>
            <a:ext cx="935828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ctrTitle" idx="4294967295"/>
          </p:nvPr>
        </p:nvSpPr>
        <p:spPr>
          <a:xfrm>
            <a:off x="-64" y="2770"/>
            <a:ext cx="9144000" cy="1470025"/>
          </a:xfrm>
        </p:spPr>
        <p:txBody>
          <a:bodyPr>
            <a:normAutofit/>
          </a:bodyPr>
          <a:lstStyle/>
          <a:p>
            <a:pPr marL="0" indent="0" eaLnBrk="1" hangingPunct="1"/>
            <a:r>
              <a:rPr lang="zh-CN" altLang="en-US" b="1" dirty="0" smtClean="0">
                <a:solidFill>
                  <a:srgbClr val="FF0000"/>
                </a:solidFill>
                <a:latin typeface="华文中宋" pitchFamily="2" charset="-122"/>
                <a:ea typeface="华文中宋" pitchFamily="2" charset="-122"/>
                <a:sym typeface="华文细黑" pitchFamily="2" charset="-122"/>
              </a:rPr>
              <a:t>分子病理诊断实验室建设的</a:t>
            </a:r>
            <a:r>
              <a:rPr lang="zh-CN" b="1" dirty="0" smtClean="0">
                <a:solidFill>
                  <a:srgbClr val="FF0000"/>
                </a:solidFill>
                <a:latin typeface="华文中宋" pitchFamily="2" charset="-122"/>
                <a:ea typeface="华文中宋" pitchFamily="2" charset="-122"/>
                <a:sym typeface="华文细黑" pitchFamily="2" charset="-122"/>
              </a:rPr>
              <a:t>规范</a:t>
            </a:r>
            <a:r>
              <a:rPr lang="zh-CN" altLang="en-US" b="1" dirty="0" smtClean="0">
                <a:solidFill>
                  <a:srgbClr val="FF0000"/>
                </a:solidFill>
                <a:latin typeface="华文中宋" pitchFamily="2" charset="-122"/>
                <a:ea typeface="华文中宋" pitchFamily="2" charset="-122"/>
                <a:sym typeface="华文细黑" pitchFamily="2" charset="-122"/>
              </a:rPr>
              <a:t>化</a:t>
            </a:r>
            <a:endParaRPr lang="zh-CN" b="1" dirty="0" smtClean="0">
              <a:solidFill>
                <a:srgbClr val="FF0000"/>
              </a:solidFill>
              <a:latin typeface="华文中宋" pitchFamily="2" charset="-122"/>
              <a:ea typeface="华文中宋" pitchFamily="2" charset="-122"/>
              <a:sym typeface="华文细黑" pitchFamily="2" charset="-122"/>
            </a:endParaRPr>
          </a:p>
        </p:txBody>
      </p:sp>
      <p:sp>
        <p:nvSpPr>
          <p:cNvPr id="2052" name="Rectangle 3"/>
          <p:cNvSpPr>
            <a:spLocks noGrp="1" noChangeArrowheads="1"/>
          </p:cNvSpPr>
          <p:nvPr>
            <p:ph type="subTitle" idx="4294967295"/>
          </p:nvPr>
        </p:nvSpPr>
        <p:spPr>
          <a:xfrm>
            <a:off x="29572" y="2708920"/>
            <a:ext cx="9358346" cy="2500330"/>
          </a:xfrm>
        </p:spPr>
        <p:txBody>
          <a:bodyPr>
            <a:noAutofit/>
          </a:bodyPr>
          <a:lstStyle/>
          <a:p>
            <a:pPr marL="0" indent="0" algn="ctr" eaLnBrk="1" hangingPunct="1">
              <a:buFont typeface="Arial" charset="0"/>
              <a:buNone/>
            </a:pPr>
            <a:r>
              <a:rPr lang="zh-CN" altLang="en-US" sz="4400" dirty="0" smtClean="0">
                <a:latin typeface="华文中宋" pitchFamily="2" charset="-122"/>
                <a:ea typeface="华文中宋" pitchFamily="2" charset="-122"/>
              </a:rPr>
              <a:t>中山大学肿瘤医院 </a:t>
            </a:r>
            <a:endParaRPr lang="en-US" altLang="zh-CN" sz="4400" dirty="0" smtClean="0">
              <a:latin typeface="华文中宋" pitchFamily="2" charset="-122"/>
              <a:ea typeface="华文中宋" pitchFamily="2" charset="-122"/>
            </a:endParaRPr>
          </a:p>
          <a:p>
            <a:pPr marL="0" indent="0" algn="ctr" eaLnBrk="1" hangingPunct="1">
              <a:buFont typeface="Arial" charset="0"/>
              <a:buNone/>
            </a:pPr>
            <a:endParaRPr lang="en-US" altLang="zh-CN" sz="4400" dirty="0" smtClean="0">
              <a:latin typeface="华文中宋" pitchFamily="2" charset="-122"/>
              <a:ea typeface="华文中宋" pitchFamily="2" charset="-122"/>
            </a:endParaRPr>
          </a:p>
          <a:p>
            <a:pPr marL="0" indent="0" algn="ctr" eaLnBrk="1" hangingPunct="1">
              <a:buFont typeface="Arial" charset="0"/>
              <a:buNone/>
            </a:pPr>
            <a:r>
              <a:rPr lang="en-US" altLang="zh-CN" sz="4400" dirty="0" smtClean="0">
                <a:latin typeface="华文中宋" pitchFamily="2" charset="-122"/>
                <a:ea typeface="华文中宋" pitchFamily="2" charset="-122"/>
              </a:rPr>
              <a:t>2019-02-24  </a:t>
            </a:r>
            <a:r>
              <a:rPr lang="zh-CN" altLang="en-US" sz="4400" dirty="0" smtClean="0">
                <a:latin typeface="华文中宋" pitchFamily="2" charset="-122"/>
                <a:ea typeface="华文中宋" pitchFamily="2" charset="-122"/>
              </a:rPr>
              <a:t>广州</a:t>
            </a:r>
            <a:endParaRPr lang="en-US" sz="4400" dirty="0" smtClean="0">
              <a:latin typeface="华文中宋" pitchFamily="2" charset="-122"/>
              <a:ea typeface="华文中宋" pitchFamily="2" charset="-122"/>
            </a:endParaRPr>
          </a:p>
        </p:txBody>
      </p:sp>
      <p:sp>
        <p:nvSpPr>
          <p:cNvPr id="5" name="TextBox 4"/>
          <p:cNvSpPr txBox="1"/>
          <p:nvPr/>
        </p:nvSpPr>
        <p:spPr>
          <a:xfrm>
            <a:off x="3633217" y="1615532"/>
            <a:ext cx="1877437" cy="769441"/>
          </a:xfrm>
          <a:prstGeom prst="rect">
            <a:avLst/>
          </a:prstGeom>
          <a:noFill/>
        </p:spPr>
        <p:txBody>
          <a:bodyPr wrap="none" rtlCol="0">
            <a:spAutoFit/>
          </a:bodyPr>
          <a:lstStyle/>
          <a:p>
            <a:r>
              <a:rPr lang="zh-CN" altLang="en-US" sz="4400" dirty="0" smtClean="0">
                <a:solidFill>
                  <a:srgbClr val="002060"/>
                </a:solidFill>
                <a:latin typeface="华文中宋" pitchFamily="2" charset="-122"/>
                <a:ea typeface="华文中宋" pitchFamily="2" charset="-122"/>
              </a:rPr>
              <a:t>邵建永</a:t>
            </a:r>
            <a:endParaRPr lang="zh-CN" altLang="en-US" sz="4400" dirty="0">
              <a:solidFill>
                <a:srgbClr val="002060"/>
              </a:solidFill>
              <a:latin typeface="华文中宋" pitchFamily="2" charset="-122"/>
              <a:ea typeface="华文中宋" pitchFamily="2" charset="-122"/>
            </a:endParaRPr>
          </a:p>
        </p:txBody>
      </p:sp>
    </p:spTree>
    <p:extLst>
      <p:ext uri="{BB962C8B-B14F-4D97-AF65-F5344CB8AC3E}">
        <p14:creationId xmlns:p14="http://schemas.microsoft.com/office/powerpoint/2010/main" val="28543381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4"/>
          <p:cNvGrpSpPr>
            <a:grpSpLocks/>
          </p:cNvGrpSpPr>
          <p:nvPr/>
        </p:nvGrpSpPr>
        <p:grpSpPr bwMode="auto">
          <a:xfrm>
            <a:off x="-101600" y="142875"/>
            <a:ext cx="9426575" cy="6715125"/>
            <a:chOff x="0" y="0"/>
            <a:chExt cx="9432478" cy="6219838"/>
          </a:xfrm>
        </p:grpSpPr>
        <p:sp>
          <p:nvSpPr>
            <p:cNvPr id="32771" name="Rectangle 2"/>
            <p:cNvSpPr>
              <a:spLocks noChangeArrowheads="1"/>
            </p:cNvSpPr>
            <p:nvPr/>
          </p:nvSpPr>
          <p:spPr bwMode="auto">
            <a:xfrm>
              <a:off x="7019925" y="4233310"/>
              <a:ext cx="2231586" cy="504825"/>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b="1">
                  <a:solidFill>
                    <a:schemeClr val="bg1"/>
                  </a:solidFill>
                  <a:latin typeface="Calibri" pitchFamily="34" charset="0"/>
                  <a:sym typeface="宋体" charset="-122"/>
                </a:rPr>
                <a:t>产物区</a:t>
              </a:r>
              <a:endParaRPr lang="zh-CN" altLang="en-US"/>
            </a:p>
          </p:txBody>
        </p:sp>
        <p:pic>
          <p:nvPicPr>
            <p:cNvPr id="32772" name="Picture 7" descr="IMG_20130608_084240"/>
            <p:cNvPicPr>
              <a:picLocks noChangeArrowheads="1"/>
            </p:cNvPicPr>
            <p:nvPr/>
          </p:nvPicPr>
          <p:blipFill>
            <a:blip r:embed="rId2">
              <a:extLst>
                <a:ext uri="{28A0092B-C50C-407E-A947-70E740481C1C}">
                  <a14:useLocalDpi xmlns:a14="http://schemas.microsoft.com/office/drawing/2010/main" val="0"/>
                </a:ext>
              </a:extLst>
            </a:blip>
            <a:srcRect l="2997" r="16945" b="19913"/>
            <a:stretch>
              <a:fillRect/>
            </a:stretch>
          </p:blipFill>
          <p:spPr bwMode="auto">
            <a:xfrm>
              <a:off x="6911536" y="4165620"/>
              <a:ext cx="2339975" cy="20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3"/>
            <p:cNvSpPr>
              <a:spLocks noChangeArrowheads="1"/>
            </p:cNvSpPr>
            <p:nvPr/>
          </p:nvSpPr>
          <p:spPr bwMode="auto">
            <a:xfrm>
              <a:off x="2416175" y="4252360"/>
              <a:ext cx="2339975" cy="504825"/>
            </a:xfrm>
            <a:prstGeom prst="rect">
              <a:avLst/>
            </a:prstGeom>
            <a:solidFill>
              <a:srgbClr val="3366FF">
                <a:alpha val="7607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b="1">
                  <a:solidFill>
                    <a:schemeClr val="bg1"/>
                  </a:solidFill>
                  <a:latin typeface="Calibri" pitchFamily="34" charset="0"/>
                  <a:sym typeface="宋体" charset="-122"/>
                </a:rPr>
                <a:t>提取区</a:t>
              </a:r>
              <a:endParaRPr lang="zh-CN" altLang="en-US"/>
            </a:p>
          </p:txBody>
        </p:sp>
        <p:sp>
          <p:nvSpPr>
            <p:cNvPr id="32774" name="Rectangle 4"/>
            <p:cNvSpPr>
              <a:spLocks noChangeArrowheads="1"/>
            </p:cNvSpPr>
            <p:nvPr/>
          </p:nvSpPr>
          <p:spPr bwMode="auto">
            <a:xfrm>
              <a:off x="4716463" y="4253948"/>
              <a:ext cx="2339975" cy="504825"/>
            </a:xfrm>
            <a:prstGeom prst="rect">
              <a:avLst/>
            </a:prstGeom>
            <a:solidFill>
              <a:srgbClr val="FF00FF">
                <a:alpha val="8705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b="1">
                  <a:solidFill>
                    <a:schemeClr val="bg1"/>
                  </a:solidFill>
                  <a:latin typeface="Calibri" pitchFamily="34" charset="0"/>
                  <a:sym typeface="宋体" charset="-122"/>
                </a:rPr>
                <a:t>扩增区</a:t>
              </a:r>
              <a:endParaRPr lang="zh-CN" altLang="en-US"/>
            </a:p>
          </p:txBody>
        </p:sp>
        <p:sp>
          <p:nvSpPr>
            <p:cNvPr id="32775" name="Rectangle 5"/>
            <p:cNvSpPr>
              <a:spLocks noChangeArrowheads="1"/>
            </p:cNvSpPr>
            <p:nvPr/>
          </p:nvSpPr>
          <p:spPr bwMode="auto">
            <a:xfrm>
              <a:off x="107950" y="4233310"/>
              <a:ext cx="2339975" cy="50482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zh-CN" altLang="en-US" sz="2000" b="1">
                  <a:solidFill>
                    <a:schemeClr val="bg1"/>
                  </a:solidFill>
                  <a:latin typeface="Calibri" pitchFamily="34" charset="0"/>
                  <a:sym typeface="宋体" charset="-122"/>
                </a:rPr>
                <a:t>准备区</a:t>
              </a:r>
              <a:endParaRPr lang="zh-CN" altLang="en-US"/>
            </a:p>
          </p:txBody>
        </p:sp>
        <p:pic>
          <p:nvPicPr>
            <p:cNvPr id="32776" name="Picture 6" descr="IMG_20130608_083251"/>
            <p:cNvPicPr>
              <a:picLocks noChangeAspect="1" noChangeArrowheads="1"/>
            </p:cNvPicPr>
            <p:nvPr/>
          </p:nvPicPr>
          <p:blipFill>
            <a:blip r:embed="rId3">
              <a:extLst>
                <a:ext uri="{28A0092B-C50C-407E-A947-70E740481C1C}">
                  <a14:useLocalDpi xmlns:a14="http://schemas.microsoft.com/office/drawing/2010/main" val="0"/>
                </a:ext>
              </a:extLst>
            </a:blip>
            <a:srcRect t="13884" r="18375" b="5054"/>
            <a:stretch>
              <a:fillRect/>
            </a:stretch>
          </p:blipFill>
          <p:spPr bwMode="auto">
            <a:xfrm>
              <a:off x="2434870" y="4406816"/>
              <a:ext cx="2324796" cy="1786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8" descr="IMG_20130608_083515"/>
            <p:cNvPicPr>
              <a:picLocks noChangeAspect="1" noChangeArrowheads="1"/>
            </p:cNvPicPr>
            <p:nvPr/>
          </p:nvPicPr>
          <p:blipFill>
            <a:blip r:embed="rId4">
              <a:extLst>
                <a:ext uri="{28A0092B-C50C-407E-A947-70E740481C1C}">
                  <a14:useLocalDpi xmlns:a14="http://schemas.microsoft.com/office/drawing/2010/main" val="0"/>
                </a:ext>
              </a:extLst>
            </a:blip>
            <a:srcRect t="9290" r="2756" b="2756"/>
            <a:stretch>
              <a:fillRect/>
            </a:stretch>
          </p:blipFill>
          <p:spPr bwMode="auto">
            <a:xfrm>
              <a:off x="4741683" y="4400293"/>
              <a:ext cx="2330439" cy="179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8" name="内容占位符 3" descr="24.jpg"/>
            <p:cNvPicPr>
              <a:picLocks noChangeAspect="1" noChangeArrowheads="1"/>
            </p:cNvPicPr>
            <p:nvPr/>
          </p:nvPicPr>
          <p:blipFill>
            <a:blip r:embed="rId5">
              <a:extLst>
                <a:ext uri="{28A0092B-C50C-407E-A947-70E740481C1C}">
                  <a14:useLocalDpi xmlns:a14="http://schemas.microsoft.com/office/drawing/2010/main" val="0"/>
                </a:ext>
              </a:extLst>
            </a:blip>
            <a:srcRect l="5901" t="37740" r="58661" b="16388"/>
            <a:stretch>
              <a:fillRect/>
            </a:stretch>
          </p:blipFill>
          <p:spPr bwMode="auto">
            <a:xfrm>
              <a:off x="123715" y="4405081"/>
              <a:ext cx="2317879" cy="178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9" name="TextBox 9"/>
            <p:cNvSpPr>
              <a:spLocks noChangeArrowheads="1"/>
            </p:cNvSpPr>
            <p:nvPr/>
          </p:nvSpPr>
          <p:spPr bwMode="auto">
            <a:xfrm>
              <a:off x="0" y="0"/>
              <a:ext cx="9432478" cy="793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pPr>
              <a:r>
                <a:rPr lang="zh-CN" altLang="en-US" sz="4400" b="1" dirty="0" smtClean="0">
                  <a:solidFill>
                    <a:srgbClr val="FF0000"/>
                  </a:solidFill>
                  <a:latin typeface="Arial" pitchFamily="34" charset="0"/>
                  <a:ea typeface="华文中宋" pitchFamily="2" charset="-122"/>
                  <a:cs typeface="Arial" pitchFamily="34" charset="0"/>
                  <a:sym typeface="华文新魏" pitchFamily="2" charset="-122"/>
                </a:rPr>
                <a:t>临床</a:t>
              </a:r>
              <a:r>
                <a:rPr lang="en-US" altLang="zh-CN" sz="4400" b="1" dirty="0">
                  <a:solidFill>
                    <a:srgbClr val="FF0000"/>
                  </a:solidFill>
                  <a:latin typeface="Arial" pitchFamily="34" charset="0"/>
                  <a:ea typeface="华文中宋" pitchFamily="2" charset="-122"/>
                  <a:cs typeface="Arial" pitchFamily="34" charset="0"/>
                  <a:sym typeface="华文新魏" pitchFamily="2" charset="-122"/>
                </a:rPr>
                <a:t>GMP</a:t>
              </a:r>
              <a:r>
                <a:rPr lang="zh-CN" altLang="en-US" sz="4400" b="1" dirty="0">
                  <a:solidFill>
                    <a:srgbClr val="FF0000"/>
                  </a:solidFill>
                  <a:latin typeface="Arial" pitchFamily="34" charset="0"/>
                  <a:ea typeface="华文中宋" pitchFamily="2" charset="-122"/>
                  <a:cs typeface="Arial" pitchFamily="34" charset="0"/>
                  <a:sym typeface="华文新魏" pitchFamily="2" charset="-122"/>
                </a:rPr>
                <a:t>核酸扩增实验室建设</a:t>
              </a:r>
              <a:endParaRPr lang="zh-CN" altLang="en-US" sz="4400" dirty="0">
                <a:latin typeface="Arial" pitchFamily="34" charset="0"/>
                <a:ea typeface="华文中宋" pitchFamily="2" charset="-122"/>
                <a:cs typeface="Arial" pitchFamily="34" charset="0"/>
              </a:endParaRPr>
            </a:p>
          </p:txBody>
        </p:sp>
        <p:pic>
          <p:nvPicPr>
            <p:cNvPr id="32780" name="Picture 4" descr="IMG_20130608_084133"/>
            <p:cNvPicPr>
              <a:picLocks noChangeArrowheads="1"/>
            </p:cNvPicPr>
            <p:nvPr/>
          </p:nvPicPr>
          <p:blipFill>
            <a:blip r:embed="rId6">
              <a:lum bright="20000" contrast="10000"/>
              <a:extLst>
                <a:ext uri="{28A0092B-C50C-407E-A947-70E740481C1C}">
                  <a14:useLocalDpi xmlns:a14="http://schemas.microsoft.com/office/drawing/2010/main" val="0"/>
                </a:ext>
              </a:extLst>
            </a:blip>
            <a:srcRect r="16628" b="29575"/>
            <a:stretch>
              <a:fillRect/>
            </a:stretch>
          </p:blipFill>
          <p:spPr bwMode="auto">
            <a:xfrm>
              <a:off x="536546" y="926362"/>
              <a:ext cx="3490573" cy="284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1" name="Picture 5" descr="IMG_20130608_0836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39751" y="909449"/>
              <a:ext cx="3752100" cy="2810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7540949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64218" y="398781"/>
            <a:ext cx="2238375" cy="4933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可能的原因</a:t>
            </a:r>
          </a:p>
        </p:txBody>
      </p:sp>
      <p:cxnSp>
        <p:nvCxnSpPr>
          <p:cNvPr id="5" name="直接连接符 4"/>
          <p:cNvCxnSpPr/>
          <p:nvPr/>
        </p:nvCxnSpPr>
        <p:spPr>
          <a:xfrm>
            <a:off x="4448175" y="892175"/>
            <a:ext cx="0" cy="39243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067402" y="1284605"/>
            <a:ext cx="50087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067401" y="1284605"/>
            <a:ext cx="0" cy="39243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448175" y="1284605"/>
            <a:ext cx="0" cy="39243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076123" y="1284605"/>
            <a:ext cx="0" cy="392430"/>
          </a:xfrm>
          <a:prstGeom prst="line">
            <a:avLst/>
          </a:prstGeom>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235392" y="1677036"/>
            <a:ext cx="1679258" cy="4933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试剂质量</a:t>
            </a:r>
          </a:p>
        </p:txBody>
      </p:sp>
      <p:sp>
        <p:nvSpPr>
          <p:cNvPr id="11" name="矩形 10"/>
          <p:cNvSpPr/>
          <p:nvPr/>
        </p:nvSpPr>
        <p:spPr>
          <a:xfrm>
            <a:off x="3608546" y="1677036"/>
            <a:ext cx="1679258" cy="4933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人员操作</a:t>
            </a:r>
          </a:p>
        </p:txBody>
      </p:sp>
      <p:sp>
        <p:nvSpPr>
          <p:cNvPr id="12" name="矩形 11"/>
          <p:cNvSpPr/>
          <p:nvPr/>
        </p:nvSpPr>
        <p:spPr>
          <a:xfrm>
            <a:off x="6236494" y="1677036"/>
            <a:ext cx="1679258" cy="4933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仪器故障</a:t>
            </a:r>
          </a:p>
        </p:txBody>
      </p:sp>
      <p:cxnSp>
        <p:nvCxnSpPr>
          <p:cNvPr id="13" name="直接连接符 12"/>
          <p:cNvCxnSpPr/>
          <p:nvPr/>
        </p:nvCxnSpPr>
        <p:spPr>
          <a:xfrm>
            <a:off x="2067401" y="2170430"/>
            <a:ext cx="0" cy="39243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268730" y="2562225"/>
            <a:ext cx="1616393" cy="12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268730" y="2562860"/>
            <a:ext cx="0" cy="39243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885122" y="2562225"/>
            <a:ext cx="0" cy="392430"/>
          </a:xfrm>
          <a:prstGeom prst="line">
            <a:avLst/>
          </a:prstGeom>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081564" y="2967355"/>
            <a:ext cx="379095" cy="1390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提</a:t>
            </a:r>
          </a:p>
          <a:p>
            <a:pPr algn="ctr"/>
            <a:r>
              <a:rPr lang="zh-CN" altLang="en-US" sz="2000"/>
              <a:t>取</a:t>
            </a:r>
          </a:p>
          <a:p>
            <a:pPr algn="ctr"/>
            <a:r>
              <a:rPr lang="zh-CN" altLang="en-US" sz="2000"/>
              <a:t>试</a:t>
            </a:r>
          </a:p>
          <a:p>
            <a:pPr algn="ctr"/>
            <a:r>
              <a:rPr lang="zh-CN" altLang="en-US" sz="2000"/>
              <a:t>剂</a:t>
            </a:r>
          </a:p>
        </p:txBody>
      </p:sp>
      <p:sp>
        <p:nvSpPr>
          <p:cNvPr id="19" name="矩形 18"/>
          <p:cNvSpPr/>
          <p:nvPr/>
        </p:nvSpPr>
        <p:spPr>
          <a:xfrm>
            <a:off x="2695575" y="2955290"/>
            <a:ext cx="379095" cy="1390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检测</a:t>
            </a:r>
          </a:p>
          <a:p>
            <a:pPr algn="ctr"/>
            <a:r>
              <a:rPr lang="zh-CN" altLang="en-US" sz="2000"/>
              <a:t>试</a:t>
            </a:r>
          </a:p>
          <a:p>
            <a:pPr algn="ctr"/>
            <a:r>
              <a:rPr lang="zh-CN" altLang="en-US" sz="2000"/>
              <a:t>剂</a:t>
            </a:r>
          </a:p>
        </p:txBody>
      </p:sp>
      <p:sp>
        <p:nvSpPr>
          <p:cNvPr id="20" name="文本框 19"/>
          <p:cNvSpPr txBox="1"/>
          <p:nvPr/>
        </p:nvSpPr>
        <p:spPr>
          <a:xfrm>
            <a:off x="4068604" y="3959226"/>
            <a:ext cx="4881086" cy="830997"/>
          </a:xfrm>
          <a:prstGeom prst="rect">
            <a:avLst/>
          </a:prstGeom>
          <a:noFill/>
        </p:spPr>
        <p:txBody>
          <a:bodyPr wrap="square" rtlCol="0">
            <a:spAutoFit/>
          </a:bodyPr>
          <a:lstStyle/>
          <a:p>
            <a:r>
              <a:rPr lang="en-US" altLang="zh-CN" sz="2400" dirty="0"/>
              <a:t>1. </a:t>
            </a:r>
            <a:r>
              <a:rPr lang="zh-CN" altLang="en-US" sz="2400" dirty="0"/>
              <a:t>失败孔位不固定，且其它检测项目多正常</a:t>
            </a:r>
          </a:p>
        </p:txBody>
      </p:sp>
      <p:sp>
        <p:nvSpPr>
          <p:cNvPr id="21" name="矩形 20"/>
          <p:cNvSpPr/>
          <p:nvPr/>
        </p:nvSpPr>
        <p:spPr>
          <a:xfrm>
            <a:off x="4929190" y="3286124"/>
            <a:ext cx="3143272" cy="57150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800" dirty="0"/>
              <a:t>原因分析及排查</a:t>
            </a:r>
          </a:p>
        </p:txBody>
      </p:sp>
      <p:sp>
        <p:nvSpPr>
          <p:cNvPr id="23" name="乘号 22"/>
          <p:cNvSpPr/>
          <p:nvPr/>
        </p:nvSpPr>
        <p:spPr>
          <a:xfrm>
            <a:off x="6839427" y="2246630"/>
            <a:ext cx="473869" cy="632460"/>
          </a:xfrm>
          <a:prstGeom prst="mathMultipl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24" name="文本框 23"/>
          <p:cNvSpPr txBox="1"/>
          <p:nvPr/>
        </p:nvSpPr>
        <p:spPr>
          <a:xfrm>
            <a:off x="4071934" y="4786322"/>
            <a:ext cx="4881086" cy="829945"/>
          </a:xfrm>
          <a:prstGeom prst="rect">
            <a:avLst/>
          </a:prstGeom>
          <a:noFill/>
        </p:spPr>
        <p:txBody>
          <a:bodyPr wrap="square" rtlCol="0">
            <a:spAutoFit/>
          </a:bodyPr>
          <a:lstStyle/>
          <a:p>
            <a:r>
              <a:rPr lang="en-US" altLang="zh-CN" sz="2400"/>
              <a:t>2. </a:t>
            </a:r>
            <a:r>
              <a:rPr lang="zh-CN" altLang="en-US" sz="2400"/>
              <a:t>超过</a:t>
            </a:r>
            <a:r>
              <a:rPr lang="en-US" altLang="zh-CN" sz="2400"/>
              <a:t>95%</a:t>
            </a:r>
            <a:r>
              <a:rPr lang="zh-CN" altLang="en-US" sz="2400"/>
              <a:t>的失败样本再次检测后可成功</a:t>
            </a:r>
            <a:r>
              <a:rPr lang="en-US" altLang="zh-CN" sz="2400"/>
              <a:t>;</a:t>
            </a:r>
            <a:r>
              <a:rPr lang="zh-CN" altLang="en-US" sz="2400"/>
              <a:t>失败率与批次无关</a:t>
            </a:r>
          </a:p>
        </p:txBody>
      </p:sp>
      <p:sp>
        <p:nvSpPr>
          <p:cNvPr id="25" name="乘号 24"/>
          <p:cNvSpPr/>
          <p:nvPr/>
        </p:nvSpPr>
        <p:spPr>
          <a:xfrm>
            <a:off x="2648427" y="4526280"/>
            <a:ext cx="473869" cy="632460"/>
          </a:xfrm>
          <a:prstGeom prst="mathMultipl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26" name="乘号 25"/>
          <p:cNvSpPr/>
          <p:nvPr/>
        </p:nvSpPr>
        <p:spPr>
          <a:xfrm>
            <a:off x="1034415" y="4526280"/>
            <a:ext cx="473869" cy="632460"/>
          </a:xfrm>
          <a:prstGeom prst="mathMultipl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27" name="文本框 26"/>
          <p:cNvSpPr txBox="1"/>
          <p:nvPr/>
        </p:nvSpPr>
        <p:spPr>
          <a:xfrm>
            <a:off x="4068604" y="5582286"/>
            <a:ext cx="4511040" cy="1200329"/>
          </a:xfrm>
          <a:prstGeom prst="rect">
            <a:avLst/>
          </a:prstGeom>
          <a:noFill/>
        </p:spPr>
        <p:txBody>
          <a:bodyPr wrap="square" rtlCol="0">
            <a:spAutoFit/>
          </a:bodyPr>
          <a:lstStyle/>
          <a:p>
            <a:r>
              <a:rPr lang="en-US" altLang="zh-CN" sz="2400" dirty="0"/>
              <a:t>3. </a:t>
            </a:r>
            <a:r>
              <a:rPr lang="zh-CN" altLang="en-US" sz="2400" dirty="0"/>
              <a:t>对技术员进行编号识别并长期观察，人员之间有差别。失败率</a:t>
            </a:r>
            <a:r>
              <a:rPr lang="en-US" altLang="zh-CN" sz="2400" dirty="0"/>
              <a:t>7%~13%</a:t>
            </a:r>
          </a:p>
        </p:txBody>
      </p:sp>
      <p:sp>
        <p:nvSpPr>
          <p:cNvPr id="28" name="十字星 27"/>
          <p:cNvSpPr/>
          <p:nvPr/>
        </p:nvSpPr>
        <p:spPr>
          <a:xfrm>
            <a:off x="4272439" y="2360296"/>
            <a:ext cx="350996" cy="404495"/>
          </a:xfrm>
          <a:prstGeom prst="star4">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681688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312421" y="482601"/>
            <a:ext cx="8637746" cy="953135"/>
          </a:xfrm>
          <a:prstGeom prst="rect">
            <a:avLst/>
          </a:prstGeom>
          <a:noFill/>
        </p:spPr>
        <p:txBody>
          <a:bodyPr wrap="square" rtlCol="0">
            <a:spAutoFit/>
          </a:bodyPr>
          <a:lstStyle/>
          <a:p>
            <a:r>
              <a:rPr lang="zh-CN" altLang="en-US" sz="2800" b="1"/>
              <a:t>真实原因：</a:t>
            </a:r>
            <a:r>
              <a:rPr lang="zh-CN" altLang="en-US" sz="2800"/>
              <a:t>过大的检测量没有配备足够的人手，让技术员难以实现最高标准的操作</a:t>
            </a:r>
          </a:p>
        </p:txBody>
      </p:sp>
      <p:sp>
        <p:nvSpPr>
          <p:cNvPr id="2" name="文本框 1"/>
          <p:cNvSpPr txBox="1"/>
          <p:nvPr/>
        </p:nvSpPr>
        <p:spPr>
          <a:xfrm>
            <a:off x="312421" y="1621155"/>
            <a:ext cx="8637746" cy="521970"/>
          </a:xfrm>
          <a:prstGeom prst="rect">
            <a:avLst/>
          </a:prstGeom>
          <a:noFill/>
        </p:spPr>
        <p:txBody>
          <a:bodyPr wrap="square" rtlCol="0">
            <a:spAutoFit/>
          </a:bodyPr>
          <a:lstStyle/>
          <a:p>
            <a:r>
              <a:rPr lang="zh-CN" altLang="en-US" sz="2800" b="1"/>
              <a:t>解决方案：</a:t>
            </a:r>
            <a:r>
              <a:rPr lang="zh-CN" altLang="en-US" sz="2800"/>
              <a:t>采用自动化提取设备</a:t>
            </a:r>
          </a:p>
        </p:txBody>
      </p:sp>
      <p:sp>
        <p:nvSpPr>
          <p:cNvPr id="3" name="文本框 2"/>
          <p:cNvSpPr txBox="1"/>
          <p:nvPr/>
        </p:nvSpPr>
        <p:spPr>
          <a:xfrm>
            <a:off x="312421" y="2392680"/>
            <a:ext cx="8637746" cy="521970"/>
          </a:xfrm>
          <a:prstGeom prst="rect">
            <a:avLst/>
          </a:prstGeom>
          <a:noFill/>
        </p:spPr>
        <p:txBody>
          <a:bodyPr wrap="square" rtlCol="0">
            <a:spAutoFit/>
          </a:bodyPr>
          <a:lstStyle/>
          <a:p>
            <a:r>
              <a:rPr lang="zh-CN" altLang="en-US" sz="2800" b="1"/>
              <a:t>改进效果：</a:t>
            </a:r>
            <a:r>
              <a:rPr lang="zh-CN" altLang="en-US" sz="2800"/>
              <a:t>失败率大幅下降</a:t>
            </a:r>
          </a:p>
        </p:txBody>
      </p:sp>
      <p:pic>
        <p:nvPicPr>
          <p:cNvPr id="5" name="图片 4" descr="改进后提取"/>
          <p:cNvPicPr>
            <a:picLocks noChangeAspect="1"/>
          </p:cNvPicPr>
          <p:nvPr/>
        </p:nvPicPr>
        <p:blipFill>
          <a:blip r:embed="rId2"/>
          <a:stretch>
            <a:fillRect/>
          </a:stretch>
        </p:blipFill>
        <p:spPr>
          <a:xfrm>
            <a:off x="4443889" y="2914650"/>
            <a:ext cx="4430554" cy="3691890"/>
          </a:xfrm>
          <a:prstGeom prst="rect">
            <a:avLst/>
          </a:prstGeom>
        </p:spPr>
      </p:pic>
      <p:pic>
        <p:nvPicPr>
          <p:cNvPr id="6" name="图片 5" descr="360截图20171108134725499"/>
          <p:cNvPicPr>
            <a:picLocks noChangeAspect="1"/>
          </p:cNvPicPr>
          <p:nvPr/>
        </p:nvPicPr>
        <p:blipFill>
          <a:blip r:embed="rId3"/>
          <a:stretch>
            <a:fillRect/>
          </a:stretch>
        </p:blipFill>
        <p:spPr>
          <a:xfrm>
            <a:off x="397669" y="2914650"/>
            <a:ext cx="3855720" cy="3790950"/>
          </a:xfrm>
          <a:prstGeom prst="rect">
            <a:avLst/>
          </a:prstGeom>
        </p:spPr>
      </p:pic>
    </p:spTree>
    <p:extLst>
      <p:ext uri="{BB962C8B-B14F-4D97-AF65-F5344CB8AC3E}">
        <p14:creationId xmlns:p14="http://schemas.microsoft.com/office/powerpoint/2010/main" val="116286542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a:solidFill>
                  <a:srgbClr val="FF0000"/>
                </a:solidFill>
                <a:latin typeface="微软雅黑" pitchFamily="34" charset="-122"/>
                <a:ea typeface="微软雅黑" pitchFamily="34" charset="-122"/>
                <a:sym typeface="+mn-ea"/>
              </a:rPr>
              <a:t>案例之二：</a:t>
            </a:r>
            <a:r>
              <a:rPr lang="en-US" altLang="zh-CN" sz="4000" b="1" dirty="0">
                <a:solidFill>
                  <a:srgbClr val="FF0000"/>
                </a:solidFill>
                <a:latin typeface="微软雅黑" pitchFamily="34" charset="-122"/>
                <a:ea typeface="微软雅黑" pitchFamily="34" charset="-122"/>
                <a:sym typeface="+mn-ea"/>
              </a:rPr>
              <a:t>HBV-DNA</a:t>
            </a:r>
            <a:r>
              <a:rPr lang="zh-CN" altLang="en-US" sz="4000" b="1" dirty="0">
                <a:solidFill>
                  <a:srgbClr val="FF0000"/>
                </a:solidFill>
                <a:latin typeface="微软雅黑" pitchFamily="34" charset="-122"/>
                <a:ea typeface="微软雅黑" pitchFamily="34" charset="-122"/>
                <a:sym typeface="+mn-ea"/>
              </a:rPr>
              <a:t>污染排查</a:t>
            </a:r>
            <a:endParaRPr lang="zh-CN" altLang="en-US" sz="4000" b="1" dirty="0">
              <a:solidFill>
                <a:srgbClr val="FF0000"/>
              </a:solidFill>
              <a:latin typeface="微软雅黑" pitchFamily="34" charset="-122"/>
              <a:ea typeface="微软雅黑" pitchFamily="34" charset="-122"/>
            </a:endParaRPr>
          </a:p>
        </p:txBody>
      </p:sp>
      <p:sp>
        <p:nvSpPr>
          <p:cNvPr id="3" name="内容占位符 2"/>
          <p:cNvSpPr>
            <a:spLocks noGrp="1"/>
          </p:cNvSpPr>
          <p:nvPr>
            <p:ph idx="1"/>
          </p:nvPr>
        </p:nvSpPr>
        <p:spPr/>
        <p:txBody>
          <a:bodyPr>
            <a:normAutofit/>
          </a:bodyPr>
          <a:lstStyle/>
          <a:p>
            <a:r>
              <a:rPr lang="zh-CN" altLang="en-US" sz="2800" dirty="0">
                <a:latin typeface="微软雅黑" pitchFamily="34" charset="-122"/>
                <a:ea typeface="微软雅黑" pitchFamily="34" charset="-122"/>
                <a:sym typeface="+mn-ea"/>
              </a:rPr>
              <a:t>事件：</a:t>
            </a:r>
            <a:r>
              <a:rPr lang="en-US" altLang="zh-CN" sz="2800" dirty="0">
                <a:latin typeface="微软雅黑" pitchFamily="34" charset="-122"/>
                <a:ea typeface="微软雅黑" pitchFamily="34" charset="-122"/>
                <a:sym typeface="+mn-ea"/>
              </a:rPr>
              <a:t>2017.10.13</a:t>
            </a:r>
            <a:r>
              <a:rPr lang="zh-CN" altLang="en-US" sz="2800" dirty="0">
                <a:latin typeface="微软雅黑" pitchFamily="34" charset="-122"/>
                <a:ea typeface="微软雅黑" pitchFamily="34" charset="-122"/>
                <a:sym typeface="+mn-ea"/>
              </a:rPr>
              <a:t>起（改用自动提取后），</a:t>
            </a:r>
            <a:r>
              <a:rPr lang="en-US" altLang="zh-CN" sz="2800" dirty="0">
                <a:latin typeface="微软雅黑" pitchFamily="34" charset="-122"/>
                <a:ea typeface="微软雅黑" pitchFamily="34" charset="-122"/>
                <a:sym typeface="+mn-ea"/>
              </a:rPr>
              <a:t>HBV-DNA</a:t>
            </a:r>
            <a:r>
              <a:rPr lang="zh-CN" altLang="en-US" sz="2800" dirty="0">
                <a:latin typeface="微软雅黑" pitchFamily="34" charset="-122"/>
                <a:ea typeface="微软雅黑" pitchFamily="34" charset="-122"/>
                <a:sym typeface="+mn-ea"/>
              </a:rPr>
              <a:t>检测阴性质控品出现低值阳性（</a:t>
            </a:r>
            <a:r>
              <a:rPr lang="en-US" altLang="zh-CN" sz="2800" dirty="0">
                <a:latin typeface="微软雅黑" pitchFamily="34" charset="-122"/>
                <a:ea typeface="微软雅黑" pitchFamily="34" charset="-122"/>
                <a:sym typeface="+mn-ea"/>
              </a:rPr>
              <a:t>2/3</a:t>
            </a:r>
            <a:r>
              <a:rPr lang="zh-CN" altLang="en-US" sz="2800" dirty="0">
                <a:latin typeface="微软雅黑" pitchFamily="34" charset="-122"/>
                <a:ea typeface="微软雅黑" pitchFamily="34" charset="-122"/>
                <a:sym typeface="+mn-ea"/>
              </a:rPr>
              <a:t>）。</a:t>
            </a:r>
            <a:endParaRPr lang="zh-CN" altLang="en-US" sz="2800" dirty="0">
              <a:latin typeface="微软雅黑" pitchFamily="34" charset="-122"/>
              <a:ea typeface="微软雅黑" pitchFamily="34" charset="-122"/>
            </a:endParaRPr>
          </a:p>
        </p:txBody>
      </p:sp>
      <p:pic>
        <p:nvPicPr>
          <p:cNvPr id="7" name="图片 6" descr="HBV-QC0"/>
          <p:cNvPicPr>
            <a:picLocks noChangeAspect="1"/>
          </p:cNvPicPr>
          <p:nvPr/>
        </p:nvPicPr>
        <p:blipFill>
          <a:blip r:embed="rId2"/>
          <a:stretch>
            <a:fillRect/>
          </a:stretch>
        </p:blipFill>
        <p:spPr>
          <a:xfrm>
            <a:off x="2077403" y="2887980"/>
            <a:ext cx="4989195" cy="3726180"/>
          </a:xfrm>
          <a:prstGeom prst="rect">
            <a:avLst/>
          </a:prstGeom>
        </p:spPr>
      </p:pic>
    </p:spTree>
    <p:extLst>
      <p:ext uri="{BB962C8B-B14F-4D97-AF65-F5344CB8AC3E}">
        <p14:creationId xmlns:p14="http://schemas.microsoft.com/office/powerpoint/2010/main" val="276268009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42546"/>
            <a:ext cx="7886700" cy="1325563"/>
          </a:xfrm>
        </p:spPr>
        <p:txBody>
          <a:bodyPr>
            <a:normAutofit/>
          </a:bodyPr>
          <a:lstStyle/>
          <a:p>
            <a:pPr algn="ctr"/>
            <a:r>
              <a:rPr lang="zh-CN" altLang="en-US" sz="4000" b="1" dirty="0">
                <a:solidFill>
                  <a:srgbClr val="FF0000"/>
                </a:solidFill>
                <a:latin typeface="微软雅黑" pitchFamily="34" charset="-122"/>
                <a:ea typeface="微软雅黑" pitchFamily="34" charset="-122"/>
                <a:sym typeface="+mn-ea"/>
              </a:rPr>
              <a:t>案例之二：</a:t>
            </a:r>
            <a:r>
              <a:rPr lang="en-US" altLang="zh-CN" sz="4000" b="1" dirty="0">
                <a:solidFill>
                  <a:srgbClr val="FF0000"/>
                </a:solidFill>
                <a:latin typeface="微软雅黑" pitchFamily="34" charset="-122"/>
                <a:ea typeface="微软雅黑" pitchFamily="34" charset="-122"/>
                <a:sym typeface="+mn-ea"/>
              </a:rPr>
              <a:t>HBV-DNA</a:t>
            </a:r>
            <a:r>
              <a:rPr lang="zh-CN" altLang="en-US" sz="4000" b="1" dirty="0">
                <a:solidFill>
                  <a:srgbClr val="FF0000"/>
                </a:solidFill>
                <a:latin typeface="微软雅黑" pitchFamily="34" charset="-122"/>
                <a:ea typeface="微软雅黑" pitchFamily="34" charset="-122"/>
                <a:sym typeface="+mn-ea"/>
              </a:rPr>
              <a:t>污染排查</a:t>
            </a:r>
          </a:p>
        </p:txBody>
      </p:sp>
      <p:sp>
        <p:nvSpPr>
          <p:cNvPr id="3" name="内容占位符 2"/>
          <p:cNvSpPr>
            <a:spLocks noGrp="1"/>
          </p:cNvSpPr>
          <p:nvPr>
            <p:ph idx="1"/>
          </p:nvPr>
        </p:nvSpPr>
        <p:spPr>
          <a:xfrm>
            <a:off x="294799" y="1591946"/>
            <a:ext cx="8220551" cy="706755"/>
          </a:xfrm>
        </p:spPr>
        <p:txBody>
          <a:bodyPr>
            <a:normAutofit/>
          </a:bodyPr>
          <a:lstStyle/>
          <a:p>
            <a:pPr marL="0" indent="0">
              <a:buNone/>
            </a:pPr>
            <a:r>
              <a:rPr lang="zh-CN" altLang="en-US" b="1" dirty="0"/>
              <a:t>排查过程：</a:t>
            </a:r>
          </a:p>
          <a:p>
            <a:pPr marL="0" indent="0">
              <a:buNone/>
            </a:pPr>
            <a:endParaRPr lang="zh-CN" altLang="en-US" b="1" dirty="0"/>
          </a:p>
        </p:txBody>
      </p:sp>
      <p:sp>
        <p:nvSpPr>
          <p:cNvPr id="4" name="矩形 3"/>
          <p:cNvSpPr/>
          <p:nvPr/>
        </p:nvSpPr>
        <p:spPr>
          <a:xfrm>
            <a:off x="854869" y="2298701"/>
            <a:ext cx="1794034" cy="4933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追加阴性质控观察</a:t>
            </a:r>
          </a:p>
        </p:txBody>
      </p:sp>
      <p:cxnSp>
        <p:nvCxnSpPr>
          <p:cNvPr id="6" name="直接箭头连接符 5"/>
          <p:cNvCxnSpPr/>
          <p:nvPr/>
        </p:nvCxnSpPr>
        <p:spPr>
          <a:xfrm flipH="1">
            <a:off x="667226" y="3481705"/>
            <a:ext cx="108394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857224" y="3143248"/>
            <a:ext cx="735785" cy="646331"/>
          </a:xfrm>
          <a:prstGeom prst="rect">
            <a:avLst/>
          </a:prstGeom>
          <a:noFill/>
        </p:spPr>
        <p:txBody>
          <a:bodyPr wrap="square" rtlCol="0">
            <a:spAutoFit/>
          </a:bodyPr>
          <a:lstStyle/>
          <a:p>
            <a:r>
              <a:rPr lang="zh-CN" altLang="en-US" dirty="0"/>
              <a:t>污染消失</a:t>
            </a:r>
          </a:p>
        </p:txBody>
      </p:sp>
      <p:sp>
        <p:nvSpPr>
          <p:cNvPr id="8" name="矩形 7"/>
          <p:cNvSpPr/>
          <p:nvPr/>
        </p:nvSpPr>
        <p:spPr>
          <a:xfrm>
            <a:off x="294799" y="2957195"/>
            <a:ext cx="372428" cy="1125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一</a:t>
            </a:r>
          </a:p>
          <a:p>
            <a:pPr algn="ctr"/>
            <a:r>
              <a:rPr lang="zh-CN" altLang="en-US" sz="2000"/>
              <a:t>过</a:t>
            </a:r>
          </a:p>
          <a:p>
            <a:pPr algn="ctr"/>
            <a:r>
              <a:rPr lang="zh-CN" altLang="en-US" sz="2000"/>
              <a:t>性</a:t>
            </a:r>
          </a:p>
        </p:txBody>
      </p:sp>
      <p:sp>
        <p:nvSpPr>
          <p:cNvPr id="9" name="文本框 8"/>
          <p:cNvSpPr txBox="1"/>
          <p:nvPr/>
        </p:nvSpPr>
        <p:spPr>
          <a:xfrm>
            <a:off x="1732121" y="3010535"/>
            <a:ext cx="300038" cy="1198880"/>
          </a:xfrm>
          <a:prstGeom prst="rect">
            <a:avLst/>
          </a:prstGeom>
          <a:noFill/>
        </p:spPr>
        <p:txBody>
          <a:bodyPr wrap="square" rtlCol="0">
            <a:spAutoFit/>
          </a:bodyPr>
          <a:lstStyle/>
          <a:p>
            <a:r>
              <a:rPr lang="zh-CN" altLang="en-US"/>
              <a:t>仍有污</a:t>
            </a:r>
          </a:p>
          <a:p>
            <a:r>
              <a:rPr lang="zh-CN" altLang="en-US"/>
              <a:t>染</a:t>
            </a:r>
          </a:p>
        </p:txBody>
      </p:sp>
      <p:cxnSp>
        <p:nvCxnSpPr>
          <p:cNvPr id="10" name="直接箭头连接符 9"/>
          <p:cNvCxnSpPr/>
          <p:nvPr/>
        </p:nvCxnSpPr>
        <p:spPr>
          <a:xfrm>
            <a:off x="1751172" y="2818130"/>
            <a:ext cx="1429" cy="19608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857224" y="4804411"/>
            <a:ext cx="1559745" cy="4933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持续性污染</a:t>
            </a:r>
          </a:p>
        </p:txBody>
      </p:sp>
      <p:sp>
        <p:nvSpPr>
          <p:cNvPr id="13" name="文本框 12"/>
          <p:cNvSpPr txBox="1"/>
          <p:nvPr/>
        </p:nvSpPr>
        <p:spPr>
          <a:xfrm>
            <a:off x="2772252" y="5045075"/>
            <a:ext cx="1344454" cy="646331"/>
          </a:xfrm>
          <a:prstGeom prst="rect">
            <a:avLst/>
          </a:prstGeom>
          <a:noFill/>
        </p:spPr>
        <p:txBody>
          <a:bodyPr wrap="square" rtlCol="0">
            <a:spAutoFit/>
          </a:bodyPr>
          <a:lstStyle/>
          <a:p>
            <a:r>
              <a:rPr lang="zh-CN" altLang="en-US"/>
              <a:t>各房间旷置纯水</a:t>
            </a:r>
          </a:p>
        </p:txBody>
      </p:sp>
      <p:cxnSp>
        <p:nvCxnSpPr>
          <p:cNvPr id="14" name="直接箭头连接符 13"/>
          <p:cNvCxnSpPr/>
          <p:nvPr/>
        </p:nvCxnSpPr>
        <p:spPr>
          <a:xfrm flipV="1">
            <a:off x="3326130" y="2972435"/>
            <a:ext cx="1905" cy="20713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2416969" y="5036821"/>
            <a:ext cx="2246471" cy="19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278982" y="3203576"/>
            <a:ext cx="311944" cy="1753235"/>
          </a:xfrm>
          <a:prstGeom prst="rect">
            <a:avLst/>
          </a:prstGeom>
          <a:noFill/>
        </p:spPr>
        <p:txBody>
          <a:bodyPr wrap="square" rtlCol="0">
            <a:spAutoFit/>
          </a:bodyPr>
          <a:lstStyle/>
          <a:p>
            <a:r>
              <a:rPr lang="zh-CN" altLang="en-US"/>
              <a:t>同</a:t>
            </a:r>
          </a:p>
          <a:p>
            <a:r>
              <a:rPr lang="zh-CN" altLang="en-US"/>
              <a:t>期</a:t>
            </a:r>
          </a:p>
          <a:p>
            <a:r>
              <a:rPr lang="zh-CN" altLang="en-US"/>
              <a:t>人</a:t>
            </a:r>
          </a:p>
          <a:p>
            <a:r>
              <a:rPr lang="zh-CN" altLang="en-US"/>
              <a:t>工</a:t>
            </a:r>
          </a:p>
          <a:p>
            <a:r>
              <a:rPr lang="zh-CN" altLang="en-US"/>
              <a:t>操</a:t>
            </a:r>
          </a:p>
          <a:p>
            <a:r>
              <a:rPr lang="zh-CN" altLang="en-US"/>
              <a:t>作</a:t>
            </a:r>
          </a:p>
        </p:txBody>
      </p:sp>
      <p:sp>
        <p:nvSpPr>
          <p:cNvPr id="17" name="矩形 16"/>
          <p:cNvSpPr/>
          <p:nvPr/>
        </p:nvSpPr>
        <p:spPr>
          <a:xfrm>
            <a:off x="2835592" y="2298701"/>
            <a:ext cx="1281113" cy="4933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阴性质控正常</a:t>
            </a:r>
          </a:p>
        </p:txBody>
      </p:sp>
      <p:sp>
        <p:nvSpPr>
          <p:cNvPr id="18" name="矩形 17"/>
          <p:cNvSpPr/>
          <p:nvPr/>
        </p:nvSpPr>
        <p:spPr>
          <a:xfrm>
            <a:off x="4714876" y="4714884"/>
            <a:ext cx="1908824" cy="723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t>仅提取</a:t>
            </a:r>
            <a:r>
              <a:rPr lang="zh-CN" altLang="en-US" sz="2000" dirty="0" smtClean="0"/>
              <a:t>仪空间</a:t>
            </a:r>
            <a:r>
              <a:rPr lang="zh-CN" altLang="en-US" dirty="0" smtClean="0"/>
              <a:t>纯水</a:t>
            </a:r>
            <a:r>
              <a:rPr lang="zh-CN" altLang="en-US" sz="2000" dirty="0"/>
              <a:t>出现阳性</a:t>
            </a:r>
          </a:p>
        </p:txBody>
      </p:sp>
      <p:cxnSp>
        <p:nvCxnSpPr>
          <p:cNvPr id="19" name="直接箭头连接符 18"/>
          <p:cNvCxnSpPr/>
          <p:nvPr/>
        </p:nvCxnSpPr>
        <p:spPr>
          <a:xfrm>
            <a:off x="4116705" y="2520951"/>
            <a:ext cx="788670" cy="190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5400000" flipH="1" flipV="1">
            <a:off x="4714877" y="3857629"/>
            <a:ext cx="1714511"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905375" y="2159000"/>
            <a:ext cx="1281113" cy="76327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a:t>自动提取仪污染可能性大</a:t>
            </a:r>
          </a:p>
        </p:txBody>
      </p:sp>
      <p:cxnSp>
        <p:nvCxnSpPr>
          <p:cNvPr id="22" name="直接箭头连接符 21"/>
          <p:cNvCxnSpPr/>
          <p:nvPr/>
        </p:nvCxnSpPr>
        <p:spPr>
          <a:xfrm>
            <a:off x="6186488" y="2582545"/>
            <a:ext cx="789146" cy="38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281262" y="2154555"/>
            <a:ext cx="531971" cy="646331"/>
          </a:xfrm>
          <a:prstGeom prst="rect">
            <a:avLst/>
          </a:prstGeom>
          <a:noFill/>
        </p:spPr>
        <p:txBody>
          <a:bodyPr wrap="square" rtlCol="0">
            <a:spAutoFit/>
          </a:bodyPr>
          <a:lstStyle/>
          <a:p>
            <a:r>
              <a:rPr lang="zh-CN" altLang="en-US"/>
              <a:t>处理</a:t>
            </a:r>
          </a:p>
        </p:txBody>
      </p:sp>
      <p:cxnSp>
        <p:nvCxnSpPr>
          <p:cNvPr id="24" name="直接连接符 23"/>
          <p:cNvCxnSpPr/>
          <p:nvPr/>
        </p:nvCxnSpPr>
        <p:spPr>
          <a:xfrm>
            <a:off x="6975634" y="1717040"/>
            <a:ext cx="0" cy="29578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6975634" y="1724026"/>
            <a:ext cx="633889" cy="57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609522" y="1480186"/>
            <a:ext cx="1281113" cy="5914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改为人工提取</a:t>
            </a:r>
          </a:p>
        </p:txBody>
      </p:sp>
      <p:cxnSp>
        <p:nvCxnSpPr>
          <p:cNvPr id="27" name="直接箭头连接符 26"/>
          <p:cNvCxnSpPr/>
          <p:nvPr/>
        </p:nvCxnSpPr>
        <p:spPr>
          <a:xfrm>
            <a:off x="6975634" y="2573656"/>
            <a:ext cx="633889" cy="57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7572396" y="2214554"/>
            <a:ext cx="1281113" cy="6635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加强通风净化</a:t>
            </a:r>
          </a:p>
        </p:txBody>
      </p:sp>
      <p:cxnSp>
        <p:nvCxnSpPr>
          <p:cNvPr id="29" name="直接箭头连接符 28"/>
          <p:cNvCxnSpPr/>
          <p:nvPr/>
        </p:nvCxnSpPr>
        <p:spPr>
          <a:xfrm>
            <a:off x="6975634" y="3488691"/>
            <a:ext cx="633889" cy="57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7609522" y="3165476"/>
            <a:ext cx="1281113" cy="835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谨慎处理强阳性质控品</a:t>
            </a:r>
          </a:p>
        </p:txBody>
      </p:sp>
      <p:cxnSp>
        <p:nvCxnSpPr>
          <p:cNvPr id="31" name="直接箭头连接符 30"/>
          <p:cNvCxnSpPr/>
          <p:nvPr/>
        </p:nvCxnSpPr>
        <p:spPr>
          <a:xfrm>
            <a:off x="6975634" y="4669156"/>
            <a:ext cx="633889" cy="57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7643834" y="4286256"/>
            <a:ext cx="1281113" cy="7642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清洁提取仪</a:t>
            </a:r>
          </a:p>
        </p:txBody>
      </p:sp>
      <p:sp>
        <p:nvSpPr>
          <p:cNvPr id="33" name="文本框 32"/>
          <p:cNvSpPr txBox="1"/>
          <p:nvPr/>
        </p:nvSpPr>
        <p:spPr>
          <a:xfrm>
            <a:off x="0" y="5786454"/>
            <a:ext cx="9144000" cy="923330"/>
          </a:xfrm>
          <a:prstGeom prst="rect">
            <a:avLst/>
          </a:prstGeom>
          <a:noFill/>
        </p:spPr>
        <p:txBody>
          <a:bodyPr wrap="square" rtlCol="0">
            <a:spAutoFit/>
          </a:bodyPr>
          <a:lstStyle/>
          <a:p>
            <a:pPr marL="457200" indent="-457200">
              <a:buFont typeface="Wingdings" panose="05000000000000000000" pitchFamily="2" charset="2"/>
              <a:buChar char="Ø"/>
            </a:pPr>
            <a:r>
              <a:rPr lang="zh-CN" altLang="en-US" dirty="0">
                <a:latin typeface="微软雅黑" pitchFamily="34" charset="-122"/>
                <a:ea typeface="微软雅黑" pitchFamily="34" charset="-122"/>
              </a:rPr>
              <a:t>经过定期监测，污染已于一周后消除；污染首次出现对应时间高值阳性样本较多，怀疑为污染来源</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marL="457200" indent="-457200">
              <a:buFont typeface="Wingdings" panose="05000000000000000000" pitchFamily="2" charset="2"/>
              <a:buChar char="Ø"/>
            </a:pPr>
            <a:r>
              <a:rPr lang="zh-CN" altLang="en-US" dirty="0" smtClean="0">
                <a:latin typeface="微软雅黑" pitchFamily="34" charset="-122"/>
                <a:ea typeface="微软雅黑" pitchFamily="34" charset="-122"/>
              </a:rPr>
              <a:t>提取</a:t>
            </a:r>
            <a:r>
              <a:rPr lang="zh-CN" altLang="en-US" dirty="0">
                <a:latin typeface="微软雅黑" pitchFamily="34" charset="-122"/>
                <a:ea typeface="微软雅黑" pitchFamily="34" charset="-122"/>
              </a:rPr>
              <a:t>仪测试房间净化能力弱，且提取仪内部无净化洁净设施为本次事件的根本</a:t>
            </a:r>
            <a:r>
              <a:rPr lang="zh-CN" altLang="en-US" dirty="0" smtClean="0">
                <a:latin typeface="微软雅黑" pitchFamily="34" charset="-122"/>
                <a:ea typeface="微软雅黑" pitchFamily="34" charset="-122"/>
              </a:rPr>
              <a:t>原因</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04202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4000" b="1" dirty="0">
                <a:solidFill>
                  <a:srgbClr val="FF0000"/>
                </a:solidFill>
                <a:latin typeface="微软雅黑" pitchFamily="34" charset="-122"/>
                <a:ea typeface="微软雅黑" pitchFamily="34" charset="-122"/>
              </a:rPr>
              <a:t>投诉受理与分析、处理</a:t>
            </a:r>
          </a:p>
        </p:txBody>
      </p:sp>
      <p:graphicFrame>
        <p:nvGraphicFramePr>
          <p:cNvPr id="4" name="图示 3"/>
          <p:cNvGraphicFramePr/>
          <p:nvPr>
            <p:extLst/>
          </p:nvPr>
        </p:nvGraphicFramePr>
        <p:xfrm>
          <a:off x="1038940" y="1984325"/>
          <a:ext cx="5032534" cy="13385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框 7"/>
          <p:cNvSpPr txBox="1"/>
          <p:nvPr/>
        </p:nvSpPr>
        <p:spPr>
          <a:xfrm>
            <a:off x="3566874" y="3220670"/>
            <a:ext cx="668655" cy="646331"/>
          </a:xfrm>
          <a:prstGeom prst="rect">
            <a:avLst/>
          </a:prstGeom>
          <a:noFill/>
        </p:spPr>
        <p:txBody>
          <a:bodyPr wrap="square" rtlCol="0">
            <a:spAutoFit/>
          </a:bodyPr>
          <a:lstStyle/>
          <a:p>
            <a:r>
              <a:rPr lang="zh-CN" altLang="en-US" dirty="0" smtClean="0">
                <a:latin typeface="黑体" pitchFamily="49" charset="-122"/>
                <a:ea typeface="黑体" pitchFamily="49" charset="-122"/>
              </a:rPr>
              <a:t>外部因素</a:t>
            </a:r>
            <a:endParaRPr lang="zh-CN" altLang="en-US" dirty="0">
              <a:latin typeface="黑体" pitchFamily="49" charset="-122"/>
              <a:ea typeface="黑体" pitchFamily="49" charset="-122"/>
            </a:endParaRPr>
          </a:p>
        </p:txBody>
      </p:sp>
      <p:sp>
        <p:nvSpPr>
          <p:cNvPr id="9" name="文本框 8"/>
          <p:cNvSpPr txBox="1"/>
          <p:nvPr/>
        </p:nvSpPr>
        <p:spPr>
          <a:xfrm>
            <a:off x="2221944" y="3461335"/>
            <a:ext cx="1333023" cy="369332"/>
          </a:xfrm>
          <a:prstGeom prst="rect">
            <a:avLst/>
          </a:prstGeom>
          <a:noFill/>
        </p:spPr>
        <p:txBody>
          <a:bodyPr wrap="square" rtlCol="0">
            <a:spAutoFit/>
          </a:bodyPr>
          <a:lstStyle/>
          <a:p>
            <a:r>
              <a:rPr lang="zh-CN" altLang="en-US" dirty="0">
                <a:latin typeface="黑体" pitchFamily="49" charset="-122"/>
                <a:ea typeface="黑体" pitchFamily="49" charset="-122"/>
              </a:rPr>
              <a:t>反馈确认</a:t>
            </a:r>
          </a:p>
        </p:txBody>
      </p:sp>
      <p:sp>
        <p:nvSpPr>
          <p:cNvPr id="12" name="矩形 11"/>
          <p:cNvSpPr/>
          <p:nvPr/>
        </p:nvSpPr>
        <p:spPr>
          <a:xfrm>
            <a:off x="4765595" y="3571825"/>
            <a:ext cx="1305878" cy="1023620"/>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latin typeface="黑体" pitchFamily="49" charset="-122"/>
                <a:ea typeface="黑体" pitchFamily="49" charset="-122"/>
              </a:rPr>
              <a:t>处理</a:t>
            </a:r>
          </a:p>
        </p:txBody>
      </p:sp>
      <p:sp>
        <p:nvSpPr>
          <p:cNvPr id="15" name="下箭头 14"/>
          <p:cNvSpPr/>
          <p:nvPr/>
        </p:nvSpPr>
        <p:spPr>
          <a:xfrm>
            <a:off x="5272802" y="3220671"/>
            <a:ext cx="367665" cy="309245"/>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cxnSp>
        <p:nvCxnSpPr>
          <p:cNvPr id="18" name="直接连接符 17"/>
          <p:cNvCxnSpPr/>
          <p:nvPr/>
        </p:nvCxnSpPr>
        <p:spPr>
          <a:xfrm flipH="1">
            <a:off x="1602819" y="4369385"/>
            <a:ext cx="3154680" cy="0"/>
          </a:xfrm>
          <a:prstGeom prst="line">
            <a:avLst/>
          </a:prstGeom>
          <a:ln w="57150"/>
        </p:spPr>
        <p:style>
          <a:lnRef idx="3">
            <a:schemeClr val="dk1"/>
          </a:lnRef>
          <a:fillRef idx="0">
            <a:schemeClr val="dk1"/>
          </a:fillRef>
          <a:effectRef idx="2">
            <a:schemeClr val="dk1"/>
          </a:effectRef>
          <a:fontRef idx="minor">
            <a:schemeClr val="tx1"/>
          </a:fontRef>
        </p:style>
      </p:cxnSp>
      <p:cxnSp>
        <p:nvCxnSpPr>
          <p:cNvPr id="19" name="直接箭头连接符 18"/>
          <p:cNvCxnSpPr/>
          <p:nvPr/>
        </p:nvCxnSpPr>
        <p:spPr>
          <a:xfrm flipV="1">
            <a:off x="1615202" y="3207336"/>
            <a:ext cx="0" cy="1148715"/>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554968" y="3156536"/>
            <a:ext cx="0" cy="70929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flipV="1">
            <a:off x="1615202" y="3839796"/>
            <a:ext cx="1939766" cy="26035"/>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212896" y="4001085"/>
            <a:ext cx="1353978" cy="369332"/>
          </a:xfrm>
          <a:prstGeom prst="rect">
            <a:avLst/>
          </a:prstGeom>
          <a:noFill/>
        </p:spPr>
        <p:txBody>
          <a:bodyPr wrap="square" rtlCol="0">
            <a:spAutoFit/>
          </a:bodyPr>
          <a:lstStyle/>
          <a:p>
            <a:r>
              <a:rPr lang="zh-CN" altLang="en-US" dirty="0">
                <a:latin typeface="黑体" pitchFamily="49" charset="-122"/>
                <a:ea typeface="黑体" pitchFamily="49" charset="-122"/>
              </a:rPr>
              <a:t>反馈</a:t>
            </a:r>
            <a:r>
              <a:rPr lang="zh-CN" altLang="en-US" dirty="0">
                <a:latin typeface="黑体" pitchFamily="49" charset="-122"/>
                <a:ea typeface="黑体" pitchFamily="49" charset="-122"/>
                <a:sym typeface="+mn-ea"/>
              </a:rPr>
              <a:t>确认</a:t>
            </a:r>
            <a:endParaRPr lang="en-US" altLang="zh-CN" dirty="0">
              <a:latin typeface="黑体" pitchFamily="49" charset="-122"/>
              <a:ea typeface="黑体" pitchFamily="49" charset="-122"/>
            </a:endParaRPr>
          </a:p>
        </p:txBody>
      </p:sp>
      <p:sp>
        <p:nvSpPr>
          <p:cNvPr id="23" name="右箭头 22"/>
          <p:cNvSpPr/>
          <p:nvPr/>
        </p:nvSpPr>
        <p:spPr>
          <a:xfrm>
            <a:off x="6163390" y="3839795"/>
            <a:ext cx="338614" cy="464820"/>
          </a:xfrm>
          <a:prstGeom prst="right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sp>
        <p:nvSpPr>
          <p:cNvPr id="24" name="矩形 23"/>
          <p:cNvSpPr/>
          <p:nvPr/>
        </p:nvSpPr>
        <p:spPr>
          <a:xfrm>
            <a:off x="6521052" y="3542615"/>
            <a:ext cx="1795363" cy="1023620"/>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黑体" pitchFamily="49" charset="-122"/>
                <a:ea typeface="黑体" pitchFamily="49" charset="-122"/>
              </a:rPr>
              <a:t>内部改进</a:t>
            </a:r>
          </a:p>
        </p:txBody>
      </p:sp>
      <p:sp>
        <p:nvSpPr>
          <p:cNvPr id="25" name="下箭头 24"/>
          <p:cNvSpPr/>
          <p:nvPr/>
        </p:nvSpPr>
        <p:spPr>
          <a:xfrm rot="10620000">
            <a:off x="6987302" y="3182571"/>
            <a:ext cx="367665" cy="309245"/>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itchFamily="49" charset="-122"/>
              <a:ea typeface="黑体" pitchFamily="49" charset="-122"/>
            </a:endParaRPr>
          </a:p>
        </p:txBody>
      </p:sp>
      <p:sp>
        <p:nvSpPr>
          <p:cNvPr id="26" name="矩形 25"/>
          <p:cNvSpPr/>
          <p:nvPr/>
        </p:nvSpPr>
        <p:spPr>
          <a:xfrm>
            <a:off x="6521052" y="2312005"/>
            <a:ext cx="1795363" cy="844530"/>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latin typeface="黑体" pitchFamily="49" charset="-122"/>
                <a:ea typeface="黑体" pitchFamily="49" charset="-122"/>
              </a:rPr>
              <a:t>跟踪验证</a:t>
            </a:r>
          </a:p>
        </p:txBody>
      </p:sp>
      <p:sp>
        <p:nvSpPr>
          <p:cNvPr id="27" name="文本框 7"/>
          <p:cNvSpPr txBox="1"/>
          <p:nvPr/>
        </p:nvSpPr>
        <p:spPr>
          <a:xfrm>
            <a:off x="4235529" y="1659166"/>
            <a:ext cx="668655" cy="646331"/>
          </a:xfrm>
          <a:prstGeom prst="rect">
            <a:avLst/>
          </a:prstGeom>
          <a:noFill/>
        </p:spPr>
        <p:txBody>
          <a:bodyPr wrap="square" rtlCol="0">
            <a:spAutoFit/>
          </a:bodyPr>
          <a:lstStyle/>
          <a:p>
            <a:r>
              <a:rPr lang="zh-CN" altLang="en-US" dirty="0" smtClean="0">
                <a:latin typeface="黑体" pitchFamily="49" charset="-122"/>
                <a:ea typeface="黑体" pitchFamily="49" charset="-122"/>
              </a:rPr>
              <a:t>外部因素</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217201638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1214422"/>
            <a:ext cx="8929148" cy="5454938"/>
          </a:xfrm>
        </p:spPr>
        <p:txBody>
          <a:bodyPr>
            <a:normAutofit lnSpcReduction="10000"/>
          </a:bodyPr>
          <a:lstStyle/>
          <a:p>
            <a:pPr marL="0" indent="0">
              <a:buNone/>
            </a:pPr>
            <a:r>
              <a:rPr lang="zh-CN" altLang="en-US" sz="1800" dirty="0" smtClean="0">
                <a:latin typeface="微软雅黑" pitchFamily="34" charset="-122"/>
                <a:ea typeface="微软雅黑" pitchFamily="34" charset="-122"/>
                <a:cs typeface="Arial" pitchFamily="34" charset="0"/>
              </a:rPr>
              <a:t>处理流程：</a:t>
            </a:r>
          </a:p>
          <a:p>
            <a:pPr>
              <a:buFont typeface="+mj-lt"/>
              <a:buAutoNum type="arabicPeriod"/>
            </a:pPr>
            <a:r>
              <a:rPr lang="zh-CN" altLang="en-US" sz="1800" dirty="0" smtClean="0">
                <a:latin typeface="微软雅黑" pitchFamily="34" charset="-122"/>
                <a:ea typeface="微软雅黑" pitchFamily="34" charset="-122"/>
                <a:cs typeface="Arial" pitchFamily="34" charset="0"/>
              </a:rPr>
              <a:t>调取原图，判读结果无误；</a:t>
            </a: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重复检测核酸，仍高值阳性；</a:t>
            </a: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重复提取原血样，再次检测结果为阴性；</a:t>
            </a: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医生再次采集样本，提取检测为阴性，投诉属实；</a:t>
            </a: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endParaRPr lang="en-US" altLang="zh-CN" sz="1800" dirty="0" smtClean="0">
              <a:latin typeface="微软雅黑" pitchFamily="34" charset="-122"/>
              <a:ea typeface="微软雅黑" pitchFamily="34" charset="-122"/>
              <a:cs typeface="Arial" pitchFamily="34" charset="0"/>
            </a:endParaRPr>
          </a:p>
          <a:p>
            <a:pPr marL="0" indent="0">
              <a:buNone/>
            </a:pP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对该批次数据进行复核，质控无异常，考虑到假阳性值过大，高度怀疑为样本错误，可能为重复吸取或样本颠倒</a:t>
            </a: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排查问题样本周围</a:t>
            </a:r>
            <a:r>
              <a:rPr lang="en-US" altLang="zh-CN" sz="1800" dirty="0" smtClean="0">
                <a:latin typeface="微软雅黑" pitchFamily="34" charset="-122"/>
                <a:ea typeface="微软雅黑" pitchFamily="34" charset="-122"/>
                <a:cs typeface="Arial" pitchFamily="34" charset="0"/>
              </a:rPr>
              <a:t>20</a:t>
            </a:r>
            <a:r>
              <a:rPr lang="zh-CN" altLang="en-US" sz="1800" dirty="0" smtClean="0">
                <a:latin typeface="微软雅黑" pitchFamily="34" charset="-122"/>
                <a:ea typeface="微软雅黑" pitchFamily="34" charset="-122"/>
                <a:cs typeface="Arial" pitchFamily="34" charset="0"/>
              </a:rPr>
              <a:t>例样本，比对临床数据，发现其相邻一例样本高度疑为假阴性；</a:t>
            </a: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按上述流程验证该样本，确定为假阴性；</a:t>
            </a: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通知两例样本的送检医生，告知其正确结果，并追回原报告，补发正确报告。</a:t>
            </a:r>
            <a:endParaRPr lang="en-US" altLang="zh-CN" sz="1800" dirty="0" smtClean="0">
              <a:latin typeface="微软雅黑" pitchFamily="34" charset="-122"/>
              <a:ea typeface="微软雅黑" pitchFamily="34" charset="-122"/>
              <a:cs typeface="Arial" pitchFamily="34" charset="0"/>
            </a:endParaRPr>
          </a:p>
          <a:p>
            <a:pPr marL="0" indent="0">
              <a:buNone/>
            </a:pPr>
            <a:endParaRPr lang="en-US" altLang="zh-CN" sz="1800" dirty="0" smtClean="0">
              <a:latin typeface="微软雅黑" pitchFamily="34" charset="-122"/>
              <a:ea typeface="微软雅黑" pitchFamily="34" charset="-122"/>
              <a:cs typeface="Arial" pitchFamily="34" charset="0"/>
            </a:endParaRPr>
          </a:p>
          <a:p>
            <a:pPr marL="0" indent="0">
              <a:buNone/>
            </a:pPr>
            <a:endParaRPr lang="zh-CN" altLang="en-US"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内部调查样本颠倒原因，查明为人为差错；</a:t>
            </a: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对该环节进行增补记录；</a:t>
            </a:r>
            <a:endParaRPr lang="en-US" altLang="zh-CN" sz="1800" dirty="0" smtClean="0">
              <a:latin typeface="微软雅黑" pitchFamily="34" charset="-122"/>
              <a:ea typeface="微软雅黑" pitchFamily="34" charset="-122"/>
              <a:cs typeface="Arial" pitchFamily="34" charset="0"/>
            </a:endParaRPr>
          </a:p>
          <a:p>
            <a:pPr>
              <a:buFont typeface="+mj-lt"/>
              <a:buAutoNum type="arabicPeriod"/>
            </a:pPr>
            <a:r>
              <a:rPr lang="zh-CN" altLang="en-US" sz="1800" dirty="0" smtClean="0">
                <a:latin typeface="微软雅黑" pitchFamily="34" charset="-122"/>
                <a:ea typeface="微软雅黑" pitchFamily="34" charset="-122"/>
                <a:cs typeface="Arial" pitchFamily="34" charset="0"/>
              </a:rPr>
              <a:t>跟踪验证，下半年暂未出现同类差错。</a:t>
            </a:r>
            <a:endParaRPr lang="zh-CN" altLang="en-US" sz="1800" dirty="0">
              <a:latin typeface="微软雅黑" pitchFamily="34" charset="-122"/>
              <a:ea typeface="微软雅黑" pitchFamily="34" charset="-122"/>
              <a:cs typeface="Arial" pitchFamily="34" charset="0"/>
            </a:endParaRPr>
          </a:p>
        </p:txBody>
      </p:sp>
      <p:sp>
        <p:nvSpPr>
          <p:cNvPr id="5" name="矩形 4"/>
          <p:cNvSpPr/>
          <p:nvPr/>
        </p:nvSpPr>
        <p:spPr>
          <a:xfrm>
            <a:off x="1357290" y="1142984"/>
            <a:ext cx="1368152" cy="45720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黑体" pitchFamily="49" charset="-122"/>
                <a:ea typeface="黑体" pitchFamily="49" charset="-122"/>
              </a:rPr>
              <a:t>如何核实</a:t>
            </a:r>
            <a:endParaRPr lang="zh-CN" altLang="en-US" dirty="0">
              <a:latin typeface="黑体" pitchFamily="49" charset="-122"/>
              <a:ea typeface="黑体" pitchFamily="49" charset="-122"/>
            </a:endParaRPr>
          </a:p>
        </p:txBody>
      </p:sp>
      <p:sp>
        <p:nvSpPr>
          <p:cNvPr id="6" name="矩形 5"/>
          <p:cNvSpPr/>
          <p:nvPr/>
        </p:nvSpPr>
        <p:spPr>
          <a:xfrm>
            <a:off x="0" y="3000372"/>
            <a:ext cx="2664296" cy="45720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黑体" pitchFamily="49" charset="-122"/>
                <a:ea typeface="黑体" pitchFamily="49" charset="-122"/>
              </a:rPr>
              <a:t>如何分析原因、定性</a:t>
            </a:r>
            <a:endParaRPr lang="zh-CN" altLang="en-US" dirty="0">
              <a:latin typeface="黑体" pitchFamily="49" charset="-122"/>
              <a:ea typeface="黑体" pitchFamily="49" charset="-122"/>
            </a:endParaRPr>
          </a:p>
        </p:txBody>
      </p:sp>
      <p:sp>
        <p:nvSpPr>
          <p:cNvPr id="7" name="矩形 6"/>
          <p:cNvSpPr/>
          <p:nvPr/>
        </p:nvSpPr>
        <p:spPr>
          <a:xfrm>
            <a:off x="142844" y="4857760"/>
            <a:ext cx="1656184" cy="45720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黑体" pitchFamily="49" charset="-122"/>
                <a:ea typeface="黑体" pitchFamily="49" charset="-122"/>
              </a:rPr>
              <a:t>后续改进</a:t>
            </a:r>
            <a:endParaRPr lang="zh-CN" altLang="en-US" dirty="0">
              <a:latin typeface="黑体" pitchFamily="49" charset="-122"/>
              <a:ea typeface="黑体" pitchFamily="49" charset="-122"/>
            </a:endParaRPr>
          </a:p>
        </p:txBody>
      </p:sp>
      <p:cxnSp>
        <p:nvCxnSpPr>
          <p:cNvPr id="9" name="直接箭头连接符 8"/>
          <p:cNvCxnSpPr/>
          <p:nvPr/>
        </p:nvCxnSpPr>
        <p:spPr>
          <a:xfrm>
            <a:off x="4788024" y="5785471"/>
            <a:ext cx="720080" cy="15391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4857752" y="5500702"/>
            <a:ext cx="4286248" cy="914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FF0000"/>
                </a:solidFill>
                <a:latin typeface="黑体" pitchFamily="49" charset="-122"/>
                <a:ea typeface="黑体" pitchFamily="49" charset="-122"/>
              </a:rPr>
              <a:t>如何造成的？</a:t>
            </a:r>
            <a:endParaRPr lang="en-US" altLang="zh-CN" sz="2400" dirty="0" smtClean="0">
              <a:solidFill>
                <a:srgbClr val="FF0000"/>
              </a:solidFill>
              <a:latin typeface="黑体" pitchFamily="49" charset="-122"/>
              <a:ea typeface="黑体" pitchFamily="49" charset="-122"/>
            </a:endParaRPr>
          </a:p>
          <a:p>
            <a:pPr algn="ctr"/>
            <a:r>
              <a:rPr lang="zh-CN" altLang="en-US" sz="2400" dirty="0" smtClean="0">
                <a:solidFill>
                  <a:srgbClr val="FF0000"/>
                </a:solidFill>
                <a:latin typeface="黑体" pitchFamily="49" charset="-122"/>
                <a:ea typeface="黑体" pitchFamily="49" charset="-122"/>
              </a:rPr>
              <a:t>如何保证不再出现类似问题？</a:t>
            </a:r>
            <a:endParaRPr lang="zh-CN" altLang="en-US" sz="2400" dirty="0">
              <a:solidFill>
                <a:srgbClr val="FF0000"/>
              </a:solidFill>
              <a:latin typeface="黑体" pitchFamily="49" charset="-122"/>
              <a:ea typeface="黑体" pitchFamily="49" charset="-122"/>
            </a:endParaRPr>
          </a:p>
        </p:txBody>
      </p:sp>
      <p:sp>
        <p:nvSpPr>
          <p:cNvPr id="8" name="矩形 7"/>
          <p:cNvSpPr/>
          <p:nvPr/>
        </p:nvSpPr>
        <p:spPr>
          <a:xfrm>
            <a:off x="0" y="0"/>
            <a:ext cx="9144000" cy="1077218"/>
          </a:xfrm>
          <a:prstGeom prst="rect">
            <a:avLst/>
          </a:prstGeom>
        </p:spPr>
        <p:txBody>
          <a:bodyPr wrap="square">
            <a:spAutoFit/>
          </a:bodyPr>
          <a:lstStyle/>
          <a:p>
            <a:pPr algn="ctr">
              <a:buNone/>
            </a:pPr>
            <a:r>
              <a:rPr lang="zh-CN" altLang="en-US" sz="3200" b="1" dirty="0" smtClean="0">
                <a:solidFill>
                  <a:srgbClr val="FF0000"/>
                </a:solidFill>
                <a:latin typeface="微软雅黑" pitchFamily="34" charset="-122"/>
                <a:ea typeface="微软雅黑" pitchFamily="34" charset="-122"/>
                <a:cs typeface="Arial" pitchFamily="34" charset="0"/>
                <a:sym typeface="+mn-ea"/>
              </a:rPr>
              <a:t>案例：</a:t>
            </a:r>
            <a:r>
              <a:rPr lang="en-US" altLang="zh-CN" sz="3200" b="1" dirty="0" smtClean="0">
                <a:solidFill>
                  <a:srgbClr val="FF0000"/>
                </a:solidFill>
                <a:latin typeface="微软雅黑" pitchFamily="34" charset="-122"/>
                <a:ea typeface="微软雅黑" pitchFamily="34" charset="-122"/>
                <a:cs typeface="Arial" pitchFamily="34" charset="0"/>
                <a:sym typeface="+mn-ea"/>
              </a:rPr>
              <a:t>2017</a:t>
            </a:r>
            <a:r>
              <a:rPr lang="zh-CN" altLang="en-US" sz="3200" b="1" dirty="0" smtClean="0">
                <a:solidFill>
                  <a:srgbClr val="FF0000"/>
                </a:solidFill>
                <a:latin typeface="微软雅黑" pitchFamily="34" charset="-122"/>
                <a:ea typeface="微软雅黑" pitchFamily="34" charset="-122"/>
                <a:cs typeface="Arial" pitchFamily="34" charset="0"/>
                <a:sym typeface="+mn-ea"/>
              </a:rPr>
              <a:t>上半年本院某医生电话投诉某例</a:t>
            </a:r>
            <a:r>
              <a:rPr lang="en-US" altLang="zh-CN" sz="3200" b="1" dirty="0" smtClean="0">
                <a:solidFill>
                  <a:srgbClr val="FF0000"/>
                </a:solidFill>
                <a:latin typeface="微软雅黑" pitchFamily="34" charset="-122"/>
                <a:ea typeface="微软雅黑" pitchFamily="34" charset="-122"/>
                <a:cs typeface="Arial" pitchFamily="34" charset="0"/>
                <a:sym typeface="+mn-ea"/>
              </a:rPr>
              <a:t>EBV-DNA</a:t>
            </a:r>
            <a:r>
              <a:rPr lang="zh-CN" altLang="en-US" sz="3200" b="1" dirty="0" smtClean="0">
                <a:solidFill>
                  <a:srgbClr val="FF0000"/>
                </a:solidFill>
                <a:latin typeface="微软雅黑" pitchFamily="34" charset="-122"/>
                <a:ea typeface="微软雅黑" pitchFamily="34" charset="-122"/>
                <a:cs typeface="Arial" pitchFamily="34" charset="0"/>
                <a:sym typeface="+mn-ea"/>
              </a:rPr>
              <a:t>定量检测与临床不符，怀疑假阳性</a:t>
            </a:r>
            <a:endParaRPr lang="en-US" altLang="zh-CN" sz="3200" b="1" dirty="0" smtClean="0">
              <a:solidFill>
                <a:srgbClr val="FF0000"/>
              </a:solidFill>
              <a:latin typeface="微软雅黑" pitchFamily="34" charset="-122"/>
              <a:ea typeface="微软雅黑" pitchFamily="34" charset="-122"/>
              <a:cs typeface="Arial" pitchFamily="34" charset="0"/>
              <a:sym typeface="+mn-ea"/>
            </a:endParaRPr>
          </a:p>
        </p:txBody>
      </p:sp>
    </p:spTree>
    <p:extLst>
      <p:ext uri="{BB962C8B-B14F-4D97-AF65-F5344CB8AC3E}">
        <p14:creationId xmlns:p14="http://schemas.microsoft.com/office/powerpoint/2010/main" val="211963833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8229600" cy="1143000"/>
          </a:xfrm>
        </p:spPr>
        <p:txBody>
          <a:bodyPr>
            <a:normAutofit/>
          </a:bodyPr>
          <a:lstStyle/>
          <a:p>
            <a:pPr algn="ctr"/>
            <a:r>
              <a:rPr lang="zh-CN" altLang="en-US" sz="4000" b="1" dirty="0">
                <a:solidFill>
                  <a:srgbClr val="FF0000"/>
                </a:solidFill>
                <a:latin typeface="微软雅黑" pitchFamily="34" charset="-122"/>
                <a:ea typeface="微软雅黑" pitchFamily="34" charset="-122"/>
              </a:rPr>
              <a:t>投诉记录及沟通</a:t>
            </a:r>
          </a:p>
        </p:txBody>
      </p:sp>
      <p:pic>
        <p:nvPicPr>
          <p:cNvPr id="4" name="内容占位符 3" descr="1"/>
          <p:cNvPicPr>
            <a:picLocks noGrp="1" noChangeAspect="1"/>
          </p:cNvPicPr>
          <p:nvPr>
            <p:ph idx="1"/>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a:off x="304109" y="1124744"/>
            <a:ext cx="4267892" cy="5659597"/>
          </a:xfrm>
          <a:prstGeom prst="rect">
            <a:avLst/>
          </a:prstGeom>
        </p:spPr>
      </p:pic>
      <p:pic>
        <p:nvPicPr>
          <p:cNvPr id="5" name="图片 4" descr="2"/>
          <p:cNvPicPr>
            <a:picLocks noChangeAspect="1"/>
          </p:cNvPicPr>
          <p:nvPr/>
        </p:nvPicPr>
        <p:blipFill>
          <a:blip r:embed="rId4"/>
          <a:stretch>
            <a:fillRect/>
          </a:stretch>
        </p:blipFill>
        <p:spPr>
          <a:xfrm>
            <a:off x="5076056" y="980728"/>
            <a:ext cx="3240360" cy="5867669"/>
          </a:xfrm>
          <a:prstGeom prst="rect">
            <a:avLst/>
          </a:prstGeom>
        </p:spPr>
      </p:pic>
    </p:spTree>
    <p:extLst>
      <p:ext uri="{BB962C8B-B14F-4D97-AF65-F5344CB8AC3E}">
        <p14:creationId xmlns:p14="http://schemas.microsoft.com/office/powerpoint/2010/main" val="85468880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500063" y="0"/>
            <a:ext cx="8229600" cy="1500188"/>
          </a:xfrm>
        </p:spPr>
        <p:txBody>
          <a:bodyPr lIns="92075" tIns="46038" rIns="92075" bIns="46038" anchor="b" anchorCtr="1"/>
          <a:lstStyle/>
          <a:p>
            <a:pPr eaLnBrk="1" hangingPunct="1"/>
            <a:r>
              <a:rPr lang="zh-CN" altLang="en-US" b="1" smtClean="0">
                <a:solidFill>
                  <a:srgbClr val="FF0000"/>
                </a:solidFill>
                <a:latin typeface="华文中宋" pitchFamily="2" charset="-122"/>
                <a:ea typeface="华文中宋" pitchFamily="2" charset="-122"/>
              </a:rPr>
              <a:t>规范化之</a:t>
            </a:r>
            <a:r>
              <a:rPr lang="en-US" altLang="zh-CN" b="1" smtClean="0">
                <a:solidFill>
                  <a:srgbClr val="FF0000"/>
                </a:solidFill>
                <a:latin typeface="华文中宋" pitchFamily="2" charset="-122"/>
                <a:ea typeface="华文中宋" pitchFamily="2" charset="-122"/>
              </a:rPr>
              <a:t>——</a:t>
            </a:r>
            <a:r>
              <a:rPr lang="zh-CN" altLang="en-US" b="1" smtClean="0">
                <a:solidFill>
                  <a:srgbClr val="FF0000"/>
                </a:solidFill>
                <a:latin typeface="华文中宋" pitchFamily="2" charset="-122"/>
                <a:ea typeface="华文中宋" pitchFamily="2" charset="-122"/>
              </a:rPr>
              <a:t>样本的质量决定检测的结果</a:t>
            </a:r>
          </a:p>
        </p:txBody>
      </p:sp>
      <p:sp>
        <p:nvSpPr>
          <p:cNvPr id="16387" name="Rectangle 3"/>
          <p:cNvSpPr>
            <a:spLocks noGrp="1" noChangeArrowheads="1"/>
          </p:cNvSpPr>
          <p:nvPr>
            <p:ph type="body" idx="4294967295"/>
          </p:nvPr>
        </p:nvSpPr>
        <p:spPr>
          <a:xfrm>
            <a:off x="500063" y="1989138"/>
            <a:ext cx="8001000" cy="4411662"/>
          </a:xfrm>
        </p:spPr>
        <p:txBody>
          <a:bodyPr lIns="0" tIns="0" rIns="0" bIns="0"/>
          <a:lstStyle/>
          <a:p>
            <a:pPr marL="169863" indent="-169863" eaLnBrk="1" hangingPunct="1">
              <a:lnSpc>
                <a:spcPct val="140000"/>
              </a:lnSpc>
            </a:pPr>
            <a:r>
              <a:rPr lang="zh-CN" altLang="en-US" sz="2800" smtClean="0">
                <a:latin typeface="华文中宋" pitchFamily="2" charset="-122"/>
                <a:ea typeface="华文中宋" pitchFamily="2" charset="-122"/>
              </a:rPr>
              <a:t>完成突变检测最少需要多少的肿瘤细胞数暂无定论</a:t>
            </a:r>
          </a:p>
          <a:p>
            <a:pPr marL="169863" indent="-169863" eaLnBrk="1" hangingPunct="1">
              <a:lnSpc>
                <a:spcPct val="140000"/>
              </a:lnSpc>
            </a:pPr>
            <a:r>
              <a:rPr lang="zh-CN" altLang="en-US" sz="2800" smtClean="0">
                <a:latin typeface="华文中宋" pitchFamily="2" charset="-122"/>
                <a:ea typeface="华文中宋" pitchFamily="2" charset="-122"/>
              </a:rPr>
              <a:t>一个检测样本中至少含有</a:t>
            </a:r>
            <a:r>
              <a:rPr lang="en-US" altLang="zh-CN" sz="2800" smtClean="0">
                <a:latin typeface="华文中宋" pitchFamily="2" charset="-122"/>
                <a:ea typeface="华文中宋" pitchFamily="2" charset="-122"/>
              </a:rPr>
              <a:t>200</a:t>
            </a:r>
            <a:r>
              <a:rPr lang="zh-CN" altLang="en-US" sz="2800" smtClean="0">
                <a:latin typeface="华文中宋" pitchFamily="2" charset="-122"/>
                <a:ea typeface="华文中宋" pitchFamily="2" charset="-122"/>
              </a:rPr>
              <a:t>～</a:t>
            </a:r>
            <a:r>
              <a:rPr lang="en-US" altLang="zh-CN" sz="2800" smtClean="0">
                <a:latin typeface="华文中宋" pitchFamily="2" charset="-122"/>
                <a:ea typeface="华文中宋" pitchFamily="2" charset="-122"/>
              </a:rPr>
              <a:t>400</a:t>
            </a:r>
            <a:r>
              <a:rPr lang="zh-CN" altLang="en-US" sz="2800" smtClean="0">
                <a:latin typeface="华文中宋" pitchFamily="2" charset="-122"/>
                <a:ea typeface="华文中宋" pitchFamily="2" charset="-122"/>
              </a:rPr>
              <a:t>个肿瘤细胞</a:t>
            </a:r>
          </a:p>
          <a:p>
            <a:pPr marL="169863" indent="-169863" eaLnBrk="1" hangingPunct="1">
              <a:lnSpc>
                <a:spcPct val="140000"/>
              </a:lnSpc>
            </a:pPr>
            <a:r>
              <a:rPr lang="zh-CN" altLang="en-US" sz="2800" smtClean="0">
                <a:latin typeface="华文中宋" pitchFamily="2" charset="-122"/>
                <a:ea typeface="华文中宋" pitchFamily="2" charset="-122"/>
              </a:rPr>
              <a:t>使用</a:t>
            </a:r>
            <a:r>
              <a:rPr lang="en-US" altLang="zh-CN" sz="2800" smtClean="0">
                <a:latin typeface="华文中宋" pitchFamily="2" charset="-122"/>
                <a:ea typeface="华文中宋" pitchFamily="2" charset="-122"/>
              </a:rPr>
              <a:t>DNA</a:t>
            </a:r>
            <a:r>
              <a:rPr lang="zh-CN" altLang="en-US" sz="2800" smtClean="0">
                <a:latin typeface="华文中宋" pitchFamily="2" charset="-122"/>
                <a:ea typeface="华文中宋" pitchFamily="2" charset="-122"/>
              </a:rPr>
              <a:t>测序法，所需要的肿瘤细胞含量不少于</a:t>
            </a:r>
            <a:r>
              <a:rPr lang="en-US" altLang="zh-CN" sz="2800" smtClean="0">
                <a:latin typeface="华文中宋" pitchFamily="2" charset="-122"/>
                <a:ea typeface="华文中宋" pitchFamily="2" charset="-122"/>
              </a:rPr>
              <a:t>50</a:t>
            </a:r>
            <a:r>
              <a:rPr lang="zh-CN" altLang="en-US" sz="2800" smtClean="0">
                <a:latin typeface="华文中宋" pitchFamily="2" charset="-122"/>
                <a:ea typeface="华文中宋" pitchFamily="2" charset="-122"/>
              </a:rPr>
              <a:t>％</a:t>
            </a:r>
            <a:endParaRPr lang="en-US" altLang="zh-CN" sz="2800" smtClean="0">
              <a:latin typeface="华文中宋" pitchFamily="2" charset="-122"/>
              <a:ea typeface="华文中宋" pitchFamily="2" charset="-122"/>
            </a:endParaRPr>
          </a:p>
          <a:p>
            <a:pPr marL="169863" indent="-169863" eaLnBrk="1" hangingPunct="1">
              <a:lnSpc>
                <a:spcPct val="140000"/>
              </a:lnSpc>
            </a:pPr>
            <a:r>
              <a:rPr lang="zh-CN" altLang="en-US" sz="2800" smtClean="0">
                <a:latin typeface="华文中宋" pitchFamily="2" charset="-122"/>
                <a:ea typeface="华文中宋" pitchFamily="2" charset="-122"/>
              </a:rPr>
              <a:t>高敏感性的方法也至少需要</a:t>
            </a:r>
            <a:r>
              <a:rPr lang="en-US" altLang="zh-CN" sz="2800" smtClean="0">
                <a:latin typeface="华文中宋" pitchFamily="2" charset="-122"/>
                <a:ea typeface="华文中宋" pitchFamily="2" charset="-122"/>
              </a:rPr>
              <a:t>10</a:t>
            </a:r>
            <a:r>
              <a:rPr lang="zh-CN" altLang="en-US" sz="2800" smtClean="0">
                <a:latin typeface="华文中宋" pitchFamily="2" charset="-122"/>
                <a:ea typeface="华文中宋" pitchFamily="2" charset="-122"/>
              </a:rPr>
              <a:t>％的肿瘤细胞的含量</a:t>
            </a:r>
          </a:p>
        </p:txBody>
      </p:sp>
      <p:sp>
        <p:nvSpPr>
          <p:cNvPr id="518148" name="Text Box 4"/>
          <p:cNvSpPr txBox="1">
            <a:spLocks noChangeArrowheads="1"/>
          </p:cNvSpPr>
          <p:nvPr/>
        </p:nvSpPr>
        <p:spPr bwMode="auto">
          <a:xfrm>
            <a:off x="3762375" y="6316663"/>
            <a:ext cx="4572000" cy="366712"/>
          </a:xfrm>
          <a:prstGeom prst="rect">
            <a:avLst/>
          </a:prstGeom>
          <a:noFill/>
          <a:ln>
            <a:noFill/>
          </a:ln>
          <a:effectLst>
            <a:prstShdw prst="shdw17" dist="17961" dir="2700000">
              <a:schemeClr val="accent1">
                <a:gamma/>
                <a:shade val="60000"/>
                <a:invGamma/>
              </a:schemeClr>
            </a:prstShdw>
          </a:effectLs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endParaRPr lang="en-US" altLang="zh-CN" smtClean="0"/>
          </a:p>
        </p:txBody>
      </p:sp>
      <p:sp>
        <p:nvSpPr>
          <p:cNvPr id="518149" name="Text Box 5"/>
          <p:cNvSpPr txBox="1">
            <a:spLocks noChangeArrowheads="1"/>
          </p:cNvSpPr>
          <p:nvPr/>
        </p:nvSpPr>
        <p:spPr bwMode="auto">
          <a:xfrm>
            <a:off x="4462463" y="6357938"/>
            <a:ext cx="4681537" cy="336550"/>
          </a:xfrm>
          <a:prstGeom prst="rect">
            <a:avLst/>
          </a:prstGeom>
          <a:noFill/>
          <a:ln>
            <a:noFill/>
          </a:ln>
          <a:effectLst>
            <a:prstShdw prst="shdw17" dist="17961" dir="2700000">
              <a:schemeClr val="accent1">
                <a:gamma/>
                <a:shade val="60000"/>
                <a:invGamma/>
              </a:schemeClr>
            </a:prstShdw>
          </a:effectLs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defRPr/>
            </a:pPr>
            <a:r>
              <a:rPr lang="en-US" altLang="zh-CN" sz="1600" b="1" dirty="0" smtClean="0">
                <a:latin typeface="Times New Roman" pitchFamily="18" charset="0"/>
              </a:rPr>
              <a:t>Robert P, et al. JTO 2010;5:1076~1085</a:t>
            </a:r>
          </a:p>
        </p:txBody>
      </p:sp>
    </p:spTree>
    <p:extLst>
      <p:ext uri="{BB962C8B-B14F-4D97-AF65-F5344CB8AC3E}">
        <p14:creationId xmlns:p14="http://schemas.microsoft.com/office/powerpoint/2010/main" val="1058490746"/>
      </p:ext>
    </p:extLst>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1643050"/>
            <a:ext cx="7772400" cy="1470025"/>
          </a:xfrm>
        </p:spPr>
        <p:txBody>
          <a:bodyPr/>
          <a:lstStyle/>
          <a:p>
            <a:r>
              <a:rPr lang="zh-CN" altLang="en-US" b="1" dirty="0" smtClean="0">
                <a:solidFill>
                  <a:srgbClr val="FF0000"/>
                </a:solidFill>
                <a:latin typeface="华文中宋" pitchFamily="2" charset="-122"/>
                <a:ea typeface="华文中宋" pitchFamily="2" charset="-122"/>
              </a:rPr>
              <a:t>第六部分</a:t>
            </a:r>
            <a:endParaRPr lang="zh-CN" altLang="en-US" b="1" dirty="0">
              <a:solidFill>
                <a:srgbClr val="FF0000"/>
              </a:solidFill>
              <a:latin typeface="华文中宋" pitchFamily="2" charset="-122"/>
              <a:ea typeface="华文中宋" pitchFamily="2" charset="-122"/>
            </a:endParaRPr>
          </a:p>
        </p:txBody>
      </p:sp>
      <p:sp>
        <p:nvSpPr>
          <p:cNvPr id="3" name="副标题 2"/>
          <p:cNvSpPr>
            <a:spLocks noGrp="1"/>
          </p:cNvSpPr>
          <p:nvPr>
            <p:ph type="subTitle" idx="1"/>
          </p:nvPr>
        </p:nvSpPr>
        <p:spPr>
          <a:xfrm>
            <a:off x="1285852" y="3286124"/>
            <a:ext cx="6400800" cy="1752600"/>
          </a:xfrm>
        </p:spPr>
        <p:txBody>
          <a:bodyPr>
            <a:normAutofit/>
          </a:bodyPr>
          <a:lstStyle/>
          <a:p>
            <a:r>
              <a:rPr lang="zh-CN" altLang="en-US" sz="4400" b="1" dirty="0" smtClean="0">
                <a:solidFill>
                  <a:srgbClr val="FF0000"/>
                </a:solidFill>
                <a:latin typeface="华文中宋" pitchFamily="2" charset="-122"/>
                <a:ea typeface="华文中宋" pitchFamily="2" charset="-122"/>
              </a:rPr>
              <a:t>实验室服务的规范化</a:t>
            </a:r>
            <a:endParaRPr lang="zh-CN" altLang="en-US" sz="4400" b="1" dirty="0">
              <a:solidFill>
                <a:srgbClr val="FF0000"/>
              </a:solidFill>
              <a:latin typeface="华文中宋" pitchFamily="2" charset="-122"/>
              <a:ea typeface="华文中宋" pitchFamily="2" charset="-122"/>
            </a:endParaRPr>
          </a:p>
        </p:txBody>
      </p:sp>
    </p:spTree>
    <p:extLst>
      <p:ext uri="{BB962C8B-B14F-4D97-AF65-F5344CB8AC3E}">
        <p14:creationId xmlns:p14="http://schemas.microsoft.com/office/powerpoint/2010/main" val="163915973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ss0.bdstatic.com/70cFvHSh_Q1YnxGkpoWK1HF6hhy/it/u=926396623,2882885477&amp;fm=11&amp;gp=0.jpg"/>
          <p:cNvPicPr>
            <a:picLocks noChangeAspect="1" noChangeArrowheads="1"/>
          </p:cNvPicPr>
          <p:nvPr/>
        </p:nvPicPr>
        <p:blipFill>
          <a:blip r:embed="rId2" cstate="print"/>
          <a:srcRect l="53922"/>
          <a:stretch>
            <a:fillRect/>
          </a:stretch>
        </p:blipFill>
        <p:spPr bwMode="auto">
          <a:xfrm>
            <a:off x="14435" y="778078"/>
            <a:ext cx="1000100" cy="2857500"/>
          </a:xfrm>
          <a:prstGeom prst="rect">
            <a:avLst/>
          </a:prstGeom>
          <a:noFill/>
        </p:spPr>
      </p:pic>
      <p:pic>
        <p:nvPicPr>
          <p:cNvPr id="6" name="Picture 2" descr="https://ss0.bdstatic.com/70cFvHSh_Q1YnxGkpoWK1HF6hhy/it/u=926396623,2882885477&amp;fm=11&amp;gp=0.jpg"/>
          <p:cNvPicPr>
            <a:picLocks noChangeAspect="1" noChangeArrowheads="1"/>
          </p:cNvPicPr>
          <p:nvPr/>
        </p:nvPicPr>
        <p:blipFill>
          <a:blip r:embed="rId2" cstate="print"/>
          <a:srcRect r="48856"/>
          <a:stretch>
            <a:fillRect/>
          </a:stretch>
        </p:blipFill>
        <p:spPr bwMode="auto">
          <a:xfrm>
            <a:off x="7917671" y="908720"/>
            <a:ext cx="1142976" cy="2857500"/>
          </a:xfrm>
          <a:prstGeom prst="rect">
            <a:avLst/>
          </a:prstGeom>
          <a:noFill/>
        </p:spPr>
      </p:pic>
      <p:sp>
        <p:nvSpPr>
          <p:cNvPr id="2054" name="文本框 1"/>
          <p:cNvSpPr txBox="1">
            <a:spLocks noChangeArrowheads="1"/>
          </p:cNvSpPr>
          <p:nvPr/>
        </p:nvSpPr>
        <p:spPr bwMode="auto">
          <a:xfrm>
            <a:off x="1000100" y="642918"/>
            <a:ext cx="6858048" cy="1508105"/>
          </a:xfrm>
          <a:prstGeom prst="rect">
            <a:avLst/>
          </a:prstGeom>
          <a:noFill/>
          <a:ln w="9525">
            <a:noFill/>
            <a:miter lim="800000"/>
            <a:headEnd/>
            <a:tailEnd/>
          </a:ln>
        </p:spPr>
        <p:txBody>
          <a:bodyPr wrap="square">
            <a:spAutoFit/>
          </a:bodyPr>
          <a:lstStyle/>
          <a:p>
            <a:pPr algn="ctr"/>
            <a:r>
              <a:rPr lang="zh-CN" altLang="en-US" sz="6000" b="1" dirty="0" smtClean="0">
                <a:latin typeface="微软雅黑" pitchFamily="34" charset="-122"/>
                <a:ea typeface="微软雅黑" pitchFamily="34" charset="-122"/>
              </a:rPr>
              <a:t>不忘初心 砥砺前行</a:t>
            </a:r>
            <a:endParaRPr lang="en-US" altLang="zh-CN" sz="3600" b="1" dirty="0" smtClean="0">
              <a:latin typeface="微软雅黑" pitchFamily="34" charset="-122"/>
              <a:ea typeface="微软雅黑" pitchFamily="34" charset="-122"/>
            </a:endParaRPr>
          </a:p>
          <a:p>
            <a:pPr algn="ctr"/>
            <a:r>
              <a:rPr lang="en-US" altLang="zh-CN" sz="3200" b="1" dirty="0" smtClean="0">
                <a:latin typeface="微软雅黑" pitchFamily="34" charset="-122"/>
                <a:ea typeface="微软雅黑" pitchFamily="34" charset="-122"/>
              </a:rPr>
              <a:t>——</a:t>
            </a:r>
            <a:r>
              <a:rPr lang="zh-CN" altLang="en-US" sz="3200" b="1" dirty="0" smtClean="0">
                <a:latin typeface="微软雅黑" pitchFamily="34" charset="-122"/>
                <a:ea typeface="微软雅黑" pitchFamily="34" charset="-122"/>
              </a:rPr>
              <a:t>分子诊断科学科建设成果汇报</a:t>
            </a:r>
            <a:endParaRPr lang="en-US" altLang="zh-CN" sz="3200" b="1" dirty="0" smtClean="0">
              <a:latin typeface="微软雅黑" pitchFamily="34" charset="-122"/>
              <a:ea typeface="微软雅黑" pitchFamily="34" charset="-122"/>
            </a:endParaRPr>
          </a:p>
        </p:txBody>
      </p:sp>
      <p:pic>
        <p:nvPicPr>
          <p:cNvPr id="7" name="Picture 4" descr="D:\项目文件夹D\02 签约执行\ZDZL中大肿瘤医院G2943\出品\VI  出品\PPT模板\20140619 PPT素材\底图\未标题-2.png"/>
          <p:cNvPicPr>
            <a:picLocks noChangeAspect="1" noChangeArrowheads="1"/>
          </p:cNvPicPr>
          <p:nvPr/>
        </p:nvPicPr>
        <p:blipFill>
          <a:blip r:embed="rId3" cstate="print"/>
          <a:srcRect/>
          <a:stretch>
            <a:fillRect/>
          </a:stretch>
        </p:blipFill>
        <p:spPr bwMode="auto">
          <a:xfrm>
            <a:off x="6786546" y="0"/>
            <a:ext cx="2357454" cy="835335"/>
          </a:xfrm>
          <a:prstGeom prst="rect">
            <a:avLst/>
          </a:prstGeom>
          <a:noFill/>
        </p:spPr>
      </p:pic>
      <p:sp>
        <p:nvSpPr>
          <p:cNvPr id="8" name="TextBox 7"/>
          <p:cNvSpPr txBox="1"/>
          <p:nvPr/>
        </p:nvSpPr>
        <p:spPr>
          <a:xfrm>
            <a:off x="2928926" y="2428868"/>
            <a:ext cx="2643206" cy="1200329"/>
          </a:xfrm>
          <a:prstGeom prst="rect">
            <a:avLst/>
          </a:prstGeom>
          <a:noFill/>
        </p:spPr>
        <p:txBody>
          <a:bodyPr wrap="square" rtlCol="0">
            <a:spAutoFit/>
          </a:bodyPr>
          <a:lstStyle/>
          <a:p>
            <a:pPr algn="ctr"/>
            <a:r>
              <a:rPr lang="zh-CN" altLang="en-US" sz="3600" b="1" dirty="0" smtClean="0">
                <a:latin typeface="微软雅黑" pitchFamily="34" charset="-122"/>
                <a:ea typeface="微软雅黑" pitchFamily="34" charset="-122"/>
              </a:rPr>
              <a:t>邵建永</a:t>
            </a:r>
            <a:endParaRPr lang="en-US" altLang="zh-CN" sz="3600" b="1" dirty="0" smtClean="0">
              <a:latin typeface="微软雅黑" pitchFamily="34" charset="-122"/>
              <a:ea typeface="微软雅黑" pitchFamily="34" charset="-122"/>
            </a:endParaRPr>
          </a:p>
          <a:p>
            <a:pPr algn="ctr"/>
            <a:r>
              <a:rPr lang="en-US" altLang="zh-CN" sz="3600" b="1" dirty="0" smtClean="0">
                <a:latin typeface="微软雅黑" pitchFamily="34" charset="-122"/>
                <a:ea typeface="微软雅黑" pitchFamily="34" charset="-122"/>
              </a:rPr>
              <a:t>2017-2-17</a:t>
            </a:r>
            <a:endParaRPr lang="zh-CN" altLang="en-US" sz="3600" b="1" dirty="0">
              <a:latin typeface="微软雅黑" pitchFamily="34" charset="-122"/>
              <a:ea typeface="微软雅黑" pitchFamily="34" charset="-122"/>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5918" y="3571876"/>
            <a:ext cx="5040560" cy="3071810"/>
          </a:xfrm>
          <a:prstGeom prst="rect">
            <a:avLst/>
          </a:prstGeom>
        </p:spPr>
      </p:pic>
    </p:spTree>
    <p:extLst>
      <p:ext uri="{BB962C8B-B14F-4D97-AF65-F5344CB8AC3E}">
        <p14:creationId xmlns:p14="http://schemas.microsoft.com/office/powerpoint/2010/main" val="30666037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b="40825"/>
          <a:stretch>
            <a:fillRect/>
          </a:stretch>
        </p:blipFill>
        <p:spPr bwMode="auto">
          <a:xfrm>
            <a:off x="23813" y="1162077"/>
            <a:ext cx="9096375" cy="3624245"/>
          </a:xfrm>
          <a:prstGeom prst="rect">
            <a:avLst/>
          </a:prstGeom>
          <a:noFill/>
          <a:ln w="9525">
            <a:noFill/>
            <a:miter lim="800000"/>
            <a:headEnd/>
            <a:tailEnd/>
          </a:ln>
          <a:effectLst/>
        </p:spPr>
      </p:pic>
      <p:sp>
        <p:nvSpPr>
          <p:cNvPr id="6" name="TextBox 5"/>
          <p:cNvSpPr txBox="1"/>
          <p:nvPr/>
        </p:nvSpPr>
        <p:spPr>
          <a:xfrm>
            <a:off x="2483768" y="260648"/>
            <a:ext cx="3886000" cy="707886"/>
          </a:xfrm>
          <a:prstGeom prst="rect">
            <a:avLst/>
          </a:prstGeom>
          <a:noFill/>
        </p:spPr>
        <p:txBody>
          <a:bodyPr wrap="none" rtlCol="0">
            <a:spAutoFit/>
          </a:bodyPr>
          <a:lstStyle/>
          <a:p>
            <a:r>
              <a:rPr lang="en-US" altLang="zh-CN" sz="4000" b="1" dirty="0" smtClean="0">
                <a:solidFill>
                  <a:srgbClr val="FF0000"/>
                </a:solidFill>
                <a:latin typeface="Arial" panose="020B0604020202020204" pitchFamily="34" charset="0"/>
                <a:ea typeface="微软雅黑" pitchFamily="34" charset="-122"/>
                <a:cs typeface="Arial" panose="020B0604020202020204" pitchFamily="34" charset="0"/>
              </a:rPr>
              <a:t>NGS</a:t>
            </a:r>
            <a:r>
              <a:rPr lang="zh-CN" altLang="en-US" sz="4000" b="1" dirty="0" smtClean="0">
                <a:solidFill>
                  <a:srgbClr val="FF0000"/>
                </a:solidFill>
                <a:latin typeface="Arial" panose="020B0604020202020204" pitchFamily="34" charset="0"/>
                <a:ea typeface="微软雅黑" pitchFamily="34" charset="-122"/>
                <a:cs typeface="Arial" panose="020B0604020202020204" pitchFamily="34" charset="0"/>
              </a:rPr>
              <a:t>测序实验室</a:t>
            </a:r>
            <a:endParaRPr lang="zh-CN" altLang="en-US" sz="4000" b="1" dirty="0">
              <a:solidFill>
                <a:srgbClr val="FF0000"/>
              </a:solidFill>
              <a:latin typeface="Arial" panose="020B0604020202020204" pitchFamily="34" charset="0"/>
              <a:ea typeface="微软雅黑" pitchFamily="34" charset="-122"/>
              <a:cs typeface="Arial" panose="020B0604020202020204" pitchFamily="34" charset="0"/>
            </a:endParaRPr>
          </a:p>
        </p:txBody>
      </p:sp>
      <p:pic>
        <p:nvPicPr>
          <p:cNvPr id="7" name="Picture 4" descr="D:\项目文件夹D\02 签约执行\ZDZL中大肿瘤医院G2943\出品\VI  出品\PPT模板\20140619 PPT素材\底图\未标题-2.png"/>
          <p:cNvPicPr>
            <a:picLocks noChangeAspect="1" noChangeArrowheads="1"/>
          </p:cNvPicPr>
          <p:nvPr/>
        </p:nvPicPr>
        <p:blipFill>
          <a:blip r:embed="rId3" cstate="print"/>
          <a:srcRect/>
          <a:stretch>
            <a:fillRect/>
          </a:stretch>
        </p:blipFill>
        <p:spPr bwMode="auto">
          <a:xfrm>
            <a:off x="7308304" y="-2822"/>
            <a:ext cx="1835696" cy="650457"/>
          </a:xfrm>
          <a:prstGeom prst="rect">
            <a:avLst/>
          </a:prstGeom>
          <a:noFill/>
        </p:spPr>
      </p:pic>
      <p:sp>
        <p:nvSpPr>
          <p:cNvPr id="8" name="椭圆 7"/>
          <p:cNvSpPr/>
          <p:nvPr/>
        </p:nvSpPr>
        <p:spPr>
          <a:xfrm>
            <a:off x="2786050" y="2928934"/>
            <a:ext cx="357190"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715272" y="3500438"/>
            <a:ext cx="357190"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752066" y="3537760"/>
            <a:ext cx="357190"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2"/>
          <p:cNvSpPr txBox="1">
            <a:spLocks/>
          </p:cNvSpPr>
          <p:nvPr/>
        </p:nvSpPr>
        <p:spPr>
          <a:xfrm>
            <a:off x="-32" y="4929198"/>
            <a:ext cx="8229600" cy="1857388"/>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多基因的平行检测：</a:t>
            </a:r>
            <a:r>
              <a:rPr kumimoji="0" lang="zh-CN" altLang="en-US"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基因全貌</a:t>
            </a: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及</a:t>
            </a:r>
            <a:r>
              <a:rPr kumimoji="0" lang="zh-CN" altLang="en-US"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靶向</a:t>
            </a: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用药选择</a:t>
            </a:r>
            <a:endParaRPr kumimoji="0" lang="en-US" altLang="zh-CN"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逐项检测</a:t>
            </a:r>
            <a:r>
              <a:rPr kumimoji="0" lang="en-US" altLang="zh-CN" sz="2000" b="0" i="1"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vs.</a:t>
            </a: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平行检测：节省</a:t>
            </a:r>
            <a:r>
              <a:rPr kumimoji="0" lang="zh-CN" altLang="en-US"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时间</a:t>
            </a: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、抓住</a:t>
            </a:r>
            <a:r>
              <a:rPr kumimoji="0" lang="zh-CN" altLang="en-US"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多阳性</a:t>
            </a:r>
            <a:endParaRPr kumimoji="0" lang="en-US" altLang="zh-CN"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节约检测</a:t>
            </a:r>
            <a:r>
              <a:rPr kumimoji="0" lang="zh-CN" altLang="en-US"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成本</a:t>
            </a: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与</a:t>
            </a:r>
            <a:r>
              <a:rPr kumimoji="0" lang="zh-CN" altLang="en-US"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样本</a:t>
            </a: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用量</a:t>
            </a:r>
            <a:endParaRPr kumimoji="0" lang="en-US" altLang="zh-CN"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覆盖基因的全外显子，</a:t>
            </a:r>
            <a:r>
              <a:rPr kumimoji="0" lang="zh-CN" altLang="en-US"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热点</a:t>
            </a:r>
            <a:r>
              <a:rPr kumimoji="0" lang="en-US" altLang="zh-CN"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a:t>
            </a:r>
            <a:r>
              <a:rPr kumimoji="0" lang="zh-CN" altLang="en-US"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罕见</a:t>
            </a:r>
            <a:r>
              <a:rPr kumimoji="0" lang="en-US" altLang="zh-CN"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a:t>
            </a:r>
            <a:r>
              <a:rPr kumimoji="0" lang="zh-CN" altLang="en-US" sz="2000" b="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n-cs"/>
              </a:rPr>
              <a:t>未知</a:t>
            </a:r>
            <a:r>
              <a:rPr kumimoji="0" lang="zh-CN" altLang="en-US" sz="2000" b="0" i="0" u="none" strike="noStrike" kern="1200" cap="none" spc="0" normalizeH="0" baseline="0" noProof="0" dirty="0" smtClean="0">
                <a:ln>
                  <a:noFill/>
                </a:ln>
                <a:solidFill>
                  <a:schemeClr val="tx1"/>
                </a:solidFill>
                <a:effectLst/>
                <a:uLnTx/>
                <a:uFillTx/>
                <a:latin typeface="黑体" pitchFamily="49" charset="-122"/>
                <a:ea typeface="黑体" pitchFamily="49" charset="-122"/>
                <a:cs typeface="+mn-cs"/>
              </a:rPr>
              <a:t>变异位点</a:t>
            </a:r>
            <a:endParaRPr kumimoji="0" lang="zh-CN" altLang="en-US" sz="2000" b="0" i="0" u="none" strike="noStrike" kern="1200" cap="none" spc="0" normalizeH="0" baseline="0" noProof="0" dirty="0">
              <a:ln>
                <a:noFill/>
              </a:ln>
              <a:solidFill>
                <a:schemeClr val="tx1"/>
              </a:solidFill>
              <a:effectLst/>
              <a:uLnTx/>
              <a:uFillTx/>
              <a:latin typeface="黑体" pitchFamily="49" charset="-122"/>
              <a:ea typeface="黑体" pitchFamily="49" charset="-122"/>
              <a:cs typeface="+mn-cs"/>
            </a:endParaRPr>
          </a:p>
        </p:txBody>
      </p:sp>
      <p:sp>
        <p:nvSpPr>
          <p:cNvPr id="13" name="矩形 12"/>
          <p:cNvSpPr/>
          <p:nvPr/>
        </p:nvSpPr>
        <p:spPr>
          <a:xfrm>
            <a:off x="0" y="1142984"/>
            <a:ext cx="2571736" cy="33575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13" descr="19细胞正向"/>
          <p:cNvPicPr>
            <a:picLocks noChangeAspect="1" noChangeArrowheads="1"/>
          </p:cNvPicPr>
          <p:nvPr/>
        </p:nvPicPr>
        <p:blipFill>
          <a:blip r:embed="rId4" cstate="print">
            <a:lum bright="-24000" contrast="94000"/>
          </a:blip>
          <a:srcRect t="9245" r="63350"/>
          <a:stretch>
            <a:fillRect/>
          </a:stretch>
        </p:blipFill>
        <p:spPr bwMode="auto">
          <a:xfrm>
            <a:off x="0" y="1714488"/>
            <a:ext cx="3571837" cy="2786083"/>
          </a:xfrm>
          <a:prstGeom prst="rect">
            <a:avLst/>
          </a:prstGeom>
          <a:noFill/>
          <a:ln w="9525">
            <a:noFill/>
            <a:miter lim="800000"/>
            <a:headEnd/>
            <a:tailEnd/>
          </a:ln>
        </p:spPr>
      </p:pic>
      <p:sp>
        <p:nvSpPr>
          <p:cNvPr id="16" name="矩形 15"/>
          <p:cNvSpPr/>
          <p:nvPr/>
        </p:nvSpPr>
        <p:spPr>
          <a:xfrm>
            <a:off x="4429124" y="3286124"/>
            <a:ext cx="2428892" cy="12858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RS1503268TIS_MET_exon14_inframe.png"/>
          <p:cNvPicPr>
            <a:picLocks noChangeAspect="1"/>
          </p:cNvPicPr>
          <p:nvPr/>
        </p:nvPicPr>
        <p:blipFill rotWithShape="1">
          <a:blip r:embed="rId5" cstate="print">
            <a:extLst>
              <a:ext uri="{28A0092B-C50C-407E-A947-70E740481C1C}">
                <a14:useLocalDpi xmlns:a14="http://schemas.microsoft.com/office/drawing/2010/main" val="0"/>
              </a:ext>
            </a:extLst>
          </a:blip>
          <a:srcRect l="11474" b="-194"/>
          <a:stretch/>
        </p:blipFill>
        <p:spPr>
          <a:xfrm>
            <a:off x="4643438" y="1449675"/>
            <a:ext cx="4214842" cy="2979457"/>
          </a:xfrm>
          <a:prstGeom prst="rect">
            <a:avLst/>
          </a:prstGeom>
        </p:spPr>
      </p:pic>
      <p:pic>
        <p:nvPicPr>
          <p:cNvPr id="3074" name="Picture 2" descr="https://timgsa.baidu.com/timg?image&amp;quality=80&amp;size=b9999_10000&amp;sec=1488813511&amp;di=12c1b53f1d2e93b25e51803b1c915ca5&amp;imgtype=jpg&amp;er=1&amp;src=http%3A%2F%2Fimg.familydoctor.com.cn%2Fcms%2F20151104%2F201511041142224023.jpg"/>
          <p:cNvPicPr>
            <a:picLocks noChangeAspect="1" noChangeArrowheads="1"/>
          </p:cNvPicPr>
          <p:nvPr/>
        </p:nvPicPr>
        <p:blipFill>
          <a:blip r:embed="rId6"/>
          <a:srcRect/>
          <a:stretch>
            <a:fillRect/>
          </a:stretch>
        </p:blipFill>
        <p:spPr bwMode="auto">
          <a:xfrm>
            <a:off x="0" y="1500174"/>
            <a:ext cx="4429156" cy="3092695"/>
          </a:xfrm>
          <a:prstGeom prst="rect">
            <a:avLst/>
          </a:prstGeom>
          <a:noFill/>
        </p:spPr>
      </p:pic>
      <p:sp>
        <p:nvSpPr>
          <p:cNvPr id="17" name="TextBox 16"/>
          <p:cNvSpPr txBox="1"/>
          <p:nvPr/>
        </p:nvSpPr>
        <p:spPr>
          <a:xfrm>
            <a:off x="5929322" y="4935443"/>
            <a:ext cx="3057247" cy="1754326"/>
          </a:xfrm>
          <a:prstGeom prst="rec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8900000" scaled="1"/>
            <a:tileRect/>
          </a:gradFill>
        </p:spPr>
        <p:txBody>
          <a:bodyPr wrap="none" rtlCol="0">
            <a:spAutoFit/>
          </a:bodyPr>
          <a:lstStyle/>
          <a:p>
            <a:r>
              <a:rPr lang="en-US" altLang="zh-CN" dirty="0" smtClean="0">
                <a:latin typeface="Arial" pitchFamily="34" charset="0"/>
                <a:ea typeface="黑体" pitchFamily="49" charset="-122"/>
                <a:cs typeface="Arial" pitchFamily="34" charset="0"/>
              </a:rPr>
              <a:t>NGS</a:t>
            </a:r>
          </a:p>
          <a:p>
            <a:r>
              <a:rPr lang="en-US" altLang="zh-CN" dirty="0" smtClean="0">
                <a:latin typeface="Arial" pitchFamily="34" charset="0"/>
                <a:ea typeface="黑体" pitchFamily="49" charset="-122"/>
                <a:cs typeface="Arial" pitchFamily="34" charset="0"/>
              </a:rPr>
              <a:t>Next generation sequencing</a:t>
            </a:r>
          </a:p>
          <a:p>
            <a:r>
              <a:rPr lang="zh-CN" altLang="en-US" dirty="0" smtClean="0">
                <a:latin typeface="Arial" pitchFamily="34" charset="0"/>
                <a:ea typeface="黑体" pitchFamily="49" charset="-122"/>
                <a:cs typeface="Arial" pitchFamily="34" charset="0"/>
              </a:rPr>
              <a:t>下一代测序</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二代测序</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高通量测序</a:t>
            </a:r>
            <a:endParaRPr lang="en-US" altLang="zh-CN" dirty="0" smtClean="0">
              <a:latin typeface="Arial" pitchFamily="34" charset="0"/>
              <a:ea typeface="黑体" pitchFamily="49" charset="-122"/>
              <a:cs typeface="Arial" pitchFamily="34" charset="0"/>
            </a:endParaRPr>
          </a:p>
          <a:p>
            <a:endParaRPr lang="zh-CN" altLang="en-US" dirty="0">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1133337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5"/>
          <p:cNvSpPr txBox="1">
            <a:spLocks noChangeArrowheads="1"/>
          </p:cNvSpPr>
          <p:nvPr/>
        </p:nvSpPr>
        <p:spPr bwMode="auto">
          <a:xfrm>
            <a:off x="0" y="1027113"/>
            <a:ext cx="9144000" cy="1924050"/>
          </a:xfrm>
          <a:prstGeom prst="rect">
            <a:avLst/>
          </a:prstGeom>
          <a:solidFill>
            <a:srgbClr val="CCFFCC"/>
          </a:solidFill>
          <a:ln w="9525">
            <a:noFill/>
            <a:miter lim="800000"/>
            <a:headEnd/>
            <a:tailEnd/>
          </a:ln>
        </p:spPr>
        <p:txBody>
          <a:bodyPr>
            <a:spAutoFit/>
          </a:bodyPr>
          <a:lstStyle/>
          <a:p>
            <a:pPr algn="ctr" eaLnBrk="1" hangingPunct="1">
              <a:spcBef>
                <a:spcPct val="50000"/>
              </a:spcBef>
            </a:pPr>
            <a:r>
              <a:rPr lang="zh-CN" altLang="en-US" sz="4800" b="1">
                <a:solidFill>
                  <a:srgbClr val="FF0000"/>
                </a:solidFill>
                <a:ea typeface="华文中宋" pitchFamily="2" charset="-122"/>
              </a:rPr>
              <a:t>建设</a:t>
            </a:r>
            <a:r>
              <a:rPr lang="zh-CN" altLang="en-US" sz="4800" b="1">
                <a:solidFill>
                  <a:srgbClr val="FF99CC"/>
                </a:solidFill>
                <a:ea typeface="华文中宋" pitchFamily="2" charset="-122"/>
              </a:rPr>
              <a:t>一流分子诊断平台</a:t>
            </a:r>
          </a:p>
          <a:p>
            <a:pPr algn="ctr" eaLnBrk="1" hangingPunct="1">
              <a:spcBef>
                <a:spcPct val="50000"/>
              </a:spcBef>
            </a:pPr>
            <a:r>
              <a:rPr lang="zh-CN" altLang="en-US" sz="4800" b="1">
                <a:solidFill>
                  <a:srgbClr val="FF99CC"/>
                </a:solidFill>
                <a:ea typeface="华文中宋" pitchFamily="2" charset="-122"/>
              </a:rPr>
              <a:t>全面个性化</a:t>
            </a:r>
            <a:r>
              <a:rPr lang="zh-CN" altLang="en-US" sz="4800" b="1">
                <a:solidFill>
                  <a:srgbClr val="FF0000"/>
                </a:solidFill>
                <a:ea typeface="华文中宋" pitchFamily="2" charset="-122"/>
              </a:rPr>
              <a:t>服务</a:t>
            </a:r>
            <a:r>
              <a:rPr lang="zh-CN" altLang="en-US" sz="4800" b="1">
                <a:solidFill>
                  <a:srgbClr val="FF99CC"/>
                </a:solidFill>
                <a:ea typeface="华文中宋" pitchFamily="2" charset="-122"/>
              </a:rPr>
              <a:t>临床</a:t>
            </a:r>
          </a:p>
        </p:txBody>
      </p:sp>
      <p:sp>
        <p:nvSpPr>
          <p:cNvPr id="5123" name="Text Box 31"/>
          <p:cNvSpPr txBox="1">
            <a:spLocks noChangeArrowheads="1"/>
          </p:cNvSpPr>
          <p:nvPr/>
        </p:nvSpPr>
        <p:spPr bwMode="auto">
          <a:xfrm>
            <a:off x="1981200" y="3657600"/>
            <a:ext cx="4953000" cy="2530475"/>
          </a:xfrm>
          <a:prstGeom prst="rect">
            <a:avLst/>
          </a:prstGeom>
          <a:noFill/>
          <a:ln w="9525">
            <a:noFill/>
            <a:miter lim="800000"/>
            <a:headEnd/>
            <a:tailEnd/>
          </a:ln>
        </p:spPr>
        <p:txBody>
          <a:bodyPr>
            <a:spAutoFit/>
          </a:bodyPr>
          <a:lstStyle/>
          <a:p>
            <a:pPr algn="ctr" eaLnBrk="1" hangingPunct="1">
              <a:spcBef>
                <a:spcPct val="50000"/>
              </a:spcBef>
            </a:pPr>
            <a:r>
              <a:rPr lang="zh-CN" altLang="en-US" sz="4000" b="1">
                <a:solidFill>
                  <a:srgbClr val="CCCCFF"/>
                </a:solidFill>
                <a:latin typeface="华文中宋" pitchFamily="2" charset="-122"/>
                <a:ea typeface="华文中宋" pitchFamily="2" charset="-122"/>
              </a:rPr>
              <a:t>分子诊断科</a:t>
            </a:r>
          </a:p>
          <a:p>
            <a:pPr algn="ctr" eaLnBrk="1" hangingPunct="1">
              <a:spcBef>
                <a:spcPct val="50000"/>
              </a:spcBef>
            </a:pPr>
            <a:r>
              <a:rPr lang="zh-CN" altLang="en-US" sz="4000" b="1">
                <a:solidFill>
                  <a:srgbClr val="CCCCFF"/>
                </a:solidFill>
                <a:latin typeface="华文中宋" pitchFamily="2" charset="-122"/>
                <a:ea typeface="华文中宋" pitchFamily="2" charset="-122"/>
              </a:rPr>
              <a:t>邵建永</a:t>
            </a:r>
            <a:endParaRPr lang="en-US" altLang="zh-CN" sz="4000" b="1">
              <a:solidFill>
                <a:srgbClr val="CCCCFF"/>
              </a:solidFill>
              <a:latin typeface="华文中宋" pitchFamily="2" charset="-122"/>
              <a:ea typeface="华文中宋" pitchFamily="2" charset="-122"/>
            </a:endParaRPr>
          </a:p>
          <a:p>
            <a:pPr algn="ctr" eaLnBrk="1" hangingPunct="1">
              <a:spcBef>
                <a:spcPct val="50000"/>
              </a:spcBef>
            </a:pPr>
            <a:r>
              <a:rPr lang="en-US" altLang="zh-CN" sz="4000" b="1">
                <a:solidFill>
                  <a:srgbClr val="CCCCFF"/>
                </a:solidFill>
                <a:latin typeface="华文中宋" pitchFamily="2" charset="-122"/>
                <a:ea typeface="华文中宋" pitchFamily="2" charset="-122"/>
              </a:rPr>
              <a:t>2013-3-16</a:t>
            </a:r>
          </a:p>
        </p:txBody>
      </p:sp>
      <p:sp>
        <p:nvSpPr>
          <p:cNvPr id="5124" name="AutoShape 8"/>
          <p:cNvSpPr>
            <a:spLocks noChangeArrowheads="1"/>
          </p:cNvSpPr>
          <p:nvPr/>
        </p:nvSpPr>
        <p:spPr bwMode="auto">
          <a:xfrm>
            <a:off x="1403350" y="1027113"/>
            <a:ext cx="1368425" cy="863600"/>
          </a:xfrm>
          <a:prstGeom prst="roundRect">
            <a:avLst>
              <a:gd name="adj" fmla="val 16667"/>
            </a:avLst>
          </a:prstGeom>
          <a:noFill/>
          <a:ln w="28575">
            <a:solidFill>
              <a:srgbClr val="FF0000"/>
            </a:solidFill>
            <a:round/>
            <a:headEnd/>
            <a:tailEnd/>
          </a:ln>
          <a:effectLst>
            <a:prstShdw prst="shdw17" dist="17961" dir="2700000">
              <a:srgbClr val="990000"/>
            </a:prstShdw>
          </a:effectLst>
        </p:spPr>
        <p:txBody>
          <a:bodyPr wrap="none" anchor="ctr"/>
          <a:lstStyle/>
          <a:p>
            <a:endParaRPr lang="zh-CN" altLang="en-US"/>
          </a:p>
        </p:txBody>
      </p:sp>
      <p:sp>
        <p:nvSpPr>
          <p:cNvPr id="5125" name="AutoShape 9"/>
          <p:cNvSpPr>
            <a:spLocks noChangeArrowheads="1"/>
          </p:cNvSpPr>
          <p:nvPr/>
        </p:nvSpPr>
        <p:spPr bwMode="auto">
          <a:xfrm>
            <a:off x="4787900" y="2105025"/>
            <a:ext cx="1368425" cy="863600"/>
          </a:xfrm>
          <a:prstGeom prst="roundRect">
            <a:avLst>
              <a:gd name="adj" fmla="val 16667"/>
            </a:avLst>
          </a:prstGeom>
          <a:noFill/>
          <a:ln w="28575">
            <a:solidFill>
              <a:srgbClr val="FF0000"/>
            </a:solidFill>
            <a:round/>
            <a:headEnd/>
            <a:tailEnd/>
          </a:ln>
          <a:effectLst>
            <a:prstShdw prst="shdw17" dist="17961" dir="2700000">
              <a:srgbClr val="990000"/>
            </a:prstShdw>
          </a:effectLst>
        </p:spPr>
        <p:txBody>
          <a:bodyPr wrap="none" anchor="ctr"/>
          <a:lstStyle/>
          <a:p>
            <a:endParaRPr lang="zh-CN" altLang="en-US"/>
          </a:p>
        </p:txBody>
      </p:sp>
    </p:spTree>
    <p:extLst>
      <p:ext uri="{BB962C8B-B14F-4D97-AF65-F5344CB8AC3E}">
        <p14:creationId xmlns:p14="http://schemas.microsoft.com/office/powerpoint/2010/main" val="1759528741"/>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r>
              <a:rPr lang="zh-CN" altLang="en-US" b="1" smtClean="0">
                <a:solidFill>
                  <a:srgbClr val="FF0000"/>
                </a:solidFill>
                <a:latin typeface="黑体" pitchFamily="49" charset="-122"/>
                <a:ea typeface="黑体" pitchFamily="49" charset="-122"/>
              </a:rPr>
              <a:t>牢记服务使命</a:t>
            </a:r>
          </a:p>
        </p:txBody>
      </p:sp>
      <p:sp>
        <p:nvSpPr>
          <p:cNvPr id="20483" name="内容占位符 2"/>
          <p:cNvSpPr>
            <a:spLocks noGrp="1"/>
          </p:cNvSpPr>
          <p:nvPr>
            <p:ph idx="1"/>
          </p:nvPr>
        </p:nvSpPr>
        <p:spPr>
          <a:xfrm>
            <a:off x="714375" y="1600200"/>
            <a:ext cx="7972425" cy="4525963"/>
          </a:xfrm>
        </p:spPr>
        <p:txBody>
          <a:bodyPr/>
          <a:lstStyle/>
          <a:p>
            <a:pPr>
              <a:lnSpc>
                <a:spcPts val="3800"/>
              </a:lnSpc>
              <a:spcBef>
                <a:spcPct val="40000"/>
              </a:spcBef>
              <a:buFont typeface="Wingdings" pitchFamily="2" charset="2"/>
              <a:buChar char="Ø"/>
            </a:pPr>
            <a:r>
              <a:rPr lang="zh-CN" altLang="en-US" sz="3000" smtClean="0">
                <a:latin typeface="华文中宋" pitchFamily="2" charset="-122"/>
                <a:ea typeface="华文中宋" pitchFamily="2" charset="-122"/>
              </a:rPr>
              <a:t>准确</a:t>
            </a:r>
            <a:r>
              <a:rPr lang="zh-CN" altLang="en-US" sz="3000" b="1" smtClean="0">
                <a:solidFill>
                  <a:srgbClr val="3366CC"/>
                </a:solidFill>
                <a:latin typeface="华文中宋" pitchFamily="2" charset="-122"/>
                <a:ea typeface="华文中宋" pitchFamily="2" charset="-122"/>
              </a:rPr>
              <a:t>定位</a:t>
            </a:r>
            <a:r>
              <a:rPr lang="en-US" altLang="zh-CN" sz="3000" smtClean="0">
                <a:latin typeface="华文中宋" pitchFamily="2" charset="-122"/>
                <a:ea typeface="华文中宋" pitchFamily="2" charset="-122"/>
              </a:rPr>
              <a:t>——</a:t>
            </a:r>
            <a:r>
              <a:rPr lang="zh-CN" altLang="en-US" sz="3000" smtClean="0">
                <a:latin typeface="华文中宋" pitchFamily="2" charset="-122"/>
                <a:ea typeface="华文中宋" pitchFamily="2" charset="-122"/>
              </a:rPr>
              <a:t>服务临床、服务科研</a:t>
            </a:r>
            <a:endParaRPr lang="en-US" altLang="zh-CN" sz="3000" smtClean="0">
              <a:latin typeface="华文中宋" pitchFamily="2" charset="-122"/>
              <a:ea typeface="华文中宋" pitchFamily="2" charset="-122"/>
            </a:endParaRPr>
          </a:p>
          <a:p>
            <a:pPr>
              <a:lnSpc>
                <a:spcPts val="3800"/>
              </a:lnSpc>
              <a:spcBef>
                <a:spcPct val="40000"/>
              </a:spcBef>
              <a:buFont typeface="Wingdings" pitchFamily="2" charset="2"/>
              <a:buChar char="Ø"/>
            </a:pPr>
            <a:r>
              <a:rPr lang="zh-CN" altLang="en-US" sz="3000" smtClean="0">
                <a:latin typeface="华文中宋" pitchFamily="2" charset="-122"/>
                <a:ea typeface="华文中宋" pitchFamily="2" charset="-122"/>
              </a:rPr>
              <a:t>满足临床对</a:t>
            </a:r>
            <a:r>
              <a:rPr lang="zh-CN" altLang="en-US" sz="3000" b="1" smtClean="0">
                <a:solidFill>
                  <a:srgbClr val="3366CC"/>
                </a:solidFill>
                <a:latin typeface="华文中宋" pitchFamily="2" charset="-122"/>
                <a:ea typeface="华文中宋" pitchFamily="2" charset="-122"/>
              </a:rPr>
              <a:t>新项目</a:t>
            </a:r>
            <a:r>
              <a:rPr lang="zh-CN" altLang="en-US" sz="3000" smtClean="0">
                <a:latin typeface="华文中宋" pitchFamily="2" charset="-122"/>
                <a:ea typeface="华文中宋" pitchFamily="2" charset="-122"/>
              </a:rPr>
              <a:t>的服务需求</a:t>
            </a:r>
            <a:endParaRPr lang="en-US" altLang="zh-CN" sz="3000" smtClean="0">
              <a:latin typeface="华文中宋" pitchFamily="2" charset="-122"/>
              <a:ea typeface="华文中宋" pitchFamily="2" charset="-122"/>
            </a:endParaRPr>
          </a:p>
          <a:p>
            <a:pPr>
              <a:lnSpc>
                <a:spcPts val="3800"/>
              </a:lnSpc>
              <a:spcBef>
                <a:spcPct val="40000"/>
              </a:spcBef>
              <a:buFont typeface="Wingdings" pitchFamily="2" charset="2"/>
              <a:buChar char="Ø"/>
            </a:pPr>
            <a:r>
              <a:rPr lang="zh-CN" altLang="en-US" sz="3000" smtClean="0">
                <a:latin typeface="华文中宋" pitchFamily="2" charset="-122"/>
                <a:ea typeface="华文中宋" pitchFamily="2" charset="-122"/>
              </a:rPr>
              <a:t>快速的</a:t>
            </a:r>
            <a:r>
              <a:rPr lang="zh-CN" altLang="en-US" sz="3000" b="1" smtClean="0">
                <a:solidFill>
                  <a:srgbClr val="3366CC"/>
                </a:solidFill>
                <a:latin typeface="华文中宋" pitchFamily="2" charset="-122"/>
                <a:ea typeface="华文中宋" pitchFamily="2" charset="-122"/>
              </a:rPr>
              <a:t>报告时间</a:t>
            </a:r>
            <a:r>
              <a:rPr lang="zh-CN" altLang="en-US" sz="3000" smtClean="0">
                <a:latin typeface="华文中宋" pitchFamily="2" charset="-122"/>
                <a:ea typeface="华文中宋" pitchFamily="2" charset="-122"/>
              </a:rPr>
              <a:t>，支撑床位周转率的提高</a:t>
            </a:r>
            <a:endParaRPr lang="en-US" altLang="zh-CN" sz="3000" smtClean="0">
              <a:latin typeface="华文中宋" pitchFamily="2" charset="-122"/>
              <a:ea typeface="华文中宋" pitchFamily="2" charset="-122"/>
            </a:endParaRPr>
          </a:p>
          <a:p>
            <a:pPr>
              <a:lnSpc>
                <a:spcPts val="3800"/>
              </a:lnSpc>
              <a:spcBef>
                <a:spcPct val="40000"/>
              </a:spcBef>
              <a:buFont typeface="Wingdings" pitchFamily="2" charset="2"/>
              <a:buChar char="Ø"/>
            </a:pPr>
            <a:r>
              <a:rPr lang="zh-CN" altLang="en-US" sz="3000" smtClean="0">
                <a:latin typeface="华文中宋" pitchFamily="2" charset="-122"/>
                <a:ea typeface="华文中宋" pitchFamily="2" charset="-122"/>
              </a:rPr>
              <a:t>密切与临床科室的</a:t>
            </a:r>
            <a:r>
              <a:rPr lang="zh-CN" altLang="en-US" sz="3000" b="1" smtClean="0">
                <a:solidFill>
                  <a:srgbClr val="3366CC"/>
                </a:solidFill>
                <a:latin typeface="华文中宋" pitchFamily="2" charset="-122"/>
                <a:ea typeface="华文中宋" pitchFamily="2" charset="-122"/>
              </a:rPr>
              <a:t>沟通</a:t>
            </a:r>
            <a:r>
              <a:rPr lang="zh-CN" altLang="en-US" sz="3000" smtClean="0">
                <a:latin typeface="华文中宋" pitchFamily="2" charset="-122"/>
                <a:ea typeface="华文中宋" pitchFamily="2" charset="-122"/>
              </a:rPr>
              <a:t>、加强多学科</a:t>
            </a:r>
            <a:r>
              <a:rPr lang="zh-CN" altLang="en-US" sz="3000" b="1" smtClean="0">
                <a:solidFill>
                  <a:srgbClr val="3366CC"/>
                </a:solidFill>
                <a:latin typeface="华文中宋" pitchFamily="2" charset="-122"/>
                <a:ea typeface="华文中宋" pitchFamily="2" charset="-122"/>
              </a:rPr>
              <a:t>协作</a:t>
            </a:r>
            <a:endParaRPr lang="en-US" altLang="zh-CN" sz="3000" smtClean="0">
              <a:latin typeface="华文中宋" pitchFamily="2" charset="-122"/>
              <a:ea typeface="华文中宋" pitchFamily="2" charset="-122"/>
            </a:endParaRPr>
          </a:p>
          <a:p>
            <a:pPr>
              <a:lnSpc>
                <a:spcPts val="3800"/>
              </a:lnSpc>
              <a:spcBef>
                <a:spcPct val="40000"/>
              </a:spcBef>
              <a:buFont typeface="Wingdings" pitchFamily="2" charset="2"/>
              <a:buChar char="Ø"/>
            </a:pPr>
            <a:r>
              <a:rPr lang="zh-CN" altLang="en-US" sz="3000" b="1" smtClean="0">
                <a:solidFill>
                  <a:srgbClr val="3366CC"/>
                </a:solidFill>
                <a:latin typeface="华文中宋" pitchFamily="2" charset="-122"/>
                <a:ea typeface="华文中宋" pitchFamily="2" charset="-122"/>
              </a:rPr>
              <a:t>分享</a:t>
            </a:r>
            <a:r>
              <a:rPr lang="en-US" altLang="zh-CN" sz="3000" smtClean="0">
                <a:latin typeface="华文中宋" pitchFamily="2" charset="-122"/>
                <a:ea typeface="华文中宋" pitchFamily="2" charset="-122"/>
              </a:rPr>
              <a:t>——</a:t>
            </a:r>
            <a:r>
              <a:rPr lang="zh-CN" altLang="en-US" sz="3000" smtClean="0">
                <a:latin typeface="华文中宋" pitchFamily="2" charset="-122"/>
                <a:ea typeface="华文中宋" pitchFamily="2" charset="-122"/>
              </a:rPr>
              <a:t>专业经验、职业快乐</a:t>
            </a:r>
          </a:p>
        </p:txBody>
      </p:sp>
    </p:spTree>
    <p:extLst>
      <p:ext uri="{BB962C8B-B14F-4D97-AF65-F5344CB8AC3E}">
        <p14:creationId xmlns:p14="http://schemas.microsoft.com/office/powerpoint/2010/main" val="230694591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4"/>
          <p:cNvSpPr>
            <a:spLocks noChangeArrowheads="1"/>
          </p:cNvSpPr>
          <p:nvPr/>
        </p:nvSpPr>
        <p:spPr bwMode="auto">
          <a:xfrm>
            <a:off x="304800" y="304800"/>
            <a:ext cx="86106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4400" b="1" dirty="0" smtClean="0">
                <a:solidFill>
                  <a:srgbClr val="FF0000"/>
                </a:solidFill>
                <a:latin typeface="华文中宋" pitchFamily="2" charset="-122"/>
                <a:ea typeface="华文中宋" pitchFamily="2" charset="-122"/>
                <a:sym typeface="华文新魏" pitchFamily="2" charset="-122"/>
              </a:rPr>
              <a:t>加强</a:t>
            </a:r>
            <a:r>
              <a:rPr lang="zh-CN" altLang="en-US" sz="4400" b="1" dirty="0">
                <a:solidFill>
                  <a:srgbClr val="FF0000"/>
                </a:solidFill>
                <a:latin typeface="华文中宋" pitchFamily="2" charset="-122"/>
                <a:ea typeface="华文中宋" pitchFamily="2" charset="-122"/>
                <a:sym typeface="华文新魏" pitchFamily="2" charset="-122"/>
              </a:rPr>
              <a:t>临床宣讲</a:t>
            </a:r>
          </a:p>
        </p:txBody>
      </p:sp>
      <p:pic>
        <p:nvPicPr>
          <p:cNvPr id="44035" name="Picture 5" descr="QQ截图2012111918455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4953000"/>
            <a:ext cx="2519363" cy="1800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4036" name="Picture 6" descr="QQ截图20121118233814"/>
          <p:cNvPicPr>
            <a:picLocks noChangeArrowheads="1"/>
          </p:cNvPicPr>
          <p:nvPr/>
        </p:nvPicPr>
        <p:blipFill>
          <a:blip r:embed="rId3">
            <a:extLst>
              <a:ext uri="{28A0092B-C50C-407E-A947-70E740481C1C}">
                <a14:useLocalDpi xmlns:a14="http://schemas.microsoft.com/office/drawing/2010/main" val="0"/>
              </a:ext>
            </a:extLst>
          </a:blip>
          <a:srcRect l="17368"/>
          <a:stretch>
            <a:fillRect/>
          </a:stretch>
        </p:blipFill>
        <p:spPr bwMode="auto">
          <a:xfrm>
            <a:off x="5695950" y="4953000"/>
            <a:ext cx="2519363" cy="1800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4037" name="Picture 7" descr="QQ截图2012111823410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0238" y="3048000"/>
            <a:ext cx="2519362" cy="1800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4038" name="Picture 8" descr="QQ截图2012111823483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0238" y="1143000"/>
            <a:ext cx="2519362" cy="1800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4039" name="Picture 10" descr="QQ截图2012111823555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0" y="1143000"/>
            <a:ext cx="2519363" cy="1800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4040" name="Picture 11" descr="QQ截图2012111900091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000" y="3048000"/>
            <a:ext cx="2519363" cy="1800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4041" name="Picture 12" descr="QQ截图2013012610021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6238" y="4953000"/>
            <a:ext cx="2519362" cy="1800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4042" name="Picture 13" descr="QQ截图2013012610055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8000" y="3048000"/>
            <a:ext cx="2519363" cy="1800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4043" name="Picture 12" descr="QQ截图2013030518173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5288" y="1143000"/>
            <a:ext cx="2519362" cy="1800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41064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9"/>
          <p:cNvSpPr>
            <a:spLocks noChangeArrowheads="1"/>
          </p:cNvSpPr>
          <p:nvPr/>
        </p:nvSpPr>
        <p:spPr bwMode="auto">
          <a:xfrm>
            <a:off x="0" y="-209550"/>
            <a:ext cx="9144000" cy="1263650"/>
          </a:xfrm>
          <a:prstGeom prst="rect">
            <a:avLst/>
          </a:prstGeom>
          <a:noFill/>
          <a:ln w="9525">
            <a:noFill/>
            <a:miter lim="800000"/>
            <a:headEnd/>
            <a:tailEnd/>
          </a:ln>
        </p:spPr>
        <p:txBody>
          <a:bodyPr anchor="ctr"/>
          <a:lstStyle/>
          <a:p>
            <a:pPr algn="ctr" eaLnBrk="1" hangingPunct="1"/>
            <a:r>
              <a:rPr lang="zh-CN" altLang="en-US" sz="4400" b="1">
                <a:solidFill>
                  <a:srgbClr val="FF0000"/>
                </a:solidFill>
                <a:latin typeface="黑体" pitchFamily="49" charset="-122"/>
                <a:ea typeface="黑体" pitchFamily="49" charset="-122"/>
              </a:rPr>
              <a:t>科室文化特色初成</a:t>
            </a:r>
          </a:p>
        </p:txBody>
      </p:sp>
      <p:sp>
        <p:nvSpPr>
          <p:cNvPr id="34819" name="Text Box 14"/>
          <p:cNvSpPr txBox="1">
            <a:spLocks noChangeArrowheads="1"/>
          </p:cNvSpPr>
          <p:nvPr/>
        </p:nvSpPr>
        <p:spPr bwMode="auto">
          <a:xfrm>
            <a:off x="5651500" y="4071938"/>
            <a:ext cx="3278188" cy="954087"/>
          </a:xfrm>
          <a:prstGeom prst="rect">
            <a:avLst/>
          </a:prstGeom>
          <a:noFill/>
          <a:ln w="19050">
            <a:solidFill>
              <a:schemeClr val="bg1"/>
            </a:solidFill>
            <a:miter lim="800000"/>
            <a:headEnd/>
            <a:tailEnd/>
          </a:ln>
        </p:spPr>
        <p:txBody>
          <a:bodyPr>
            <a:spAutoFit/>
          </a:bodyPr>
          <a:lstStyle/>
          <a:p>
            <a:pPr algn="ctr" eaLnBrk="1" hangingPunct="1"/>
            <a:r>
              <a:rPr lang="zh-CN" altLang="en-US" sz="2800" b="1">
                <a:ea typeface="黑体" pitchFamily="49" charset="-122"/>
              </a:rPr>
              <a:t>科室</a:t>
            </a:r>
            <a:r>
              <a:rPr lang="en-US" altLang="zh-CN" sz="2800" b="1">
                <a:ea typeface="黑体" pitchFamily="49" charset="-122"/>
              </a:rPr>
              <a:t>LOGO</a:t>
            </a:r>
            <a:r>
              <a:rPr lang="zh-CN" altLang="en-US" sz="2800" b="1">
                <a:ea typeface="黑体" pitchFamily="49" charset="-122"/>
              </a:rPr>
              <a:t>（</a:t>
            </a:r>
            <a:r>
              <a:rPr lang="en-US" altLang="zh-CN" sz="2800" b="1">
                <a:solidFill>
                  <a:srgbClr val="FF0000"/>
                </a:solidFill>
                <a:ea typeface="黑体" pitchFamily="49" charset="-122"/>
              </a:rPr>
              <a:t>M</a:t>
            </a:r>
            <a:r>
              <a:rPr lang="en-US" altLang="zh-CN" sz="2800" b="1">
                <a:ea typeface="黑体" pitchFamily="49" charset="-122"/>
              </a:rPr>
              <a:t>olecular </a:t>
            </a:r>
            <a:r>
              <a:rPr lang="en-US" altLang="zh-CN" sz="2800" b="1">
                <a:solidFill>
                  <a:srgbClr val="FF0000"/>
                </a:solidFill>
                <a:ea typeface="黑体" pitchFamily="49" charset="-122"/>
              </a:rPr>
              <a:t>T</a:t>
            </a:r>
            <a:r>
              <a:rPr lang="en-US" altLang="zh-CN" sz="2800" b="1">
                <a:ea typeface="黑体" pitchFamily="49" charset="-122"/>
              </a:rPr>
              <a:t>est</a:t>
            </a:r>
            <a:r>
              <a:rPr lang="zh-CN" altLang="en-US" sz="2800" b="1">
                <a:ea typeface="黑体" pitchFamily="49" charset="-122"/>
              </a:rPr>
              <a:t>）</a:t>
            </a:r>
          </a:p>
        </p:txBody>
      </p:sp>
      <p:sp>
        <p:nvSpPr>
          <p:cNvPr id="34820" name="Text Box 14"/>
          <p:cNvSpPr txBox="1">
            <a:spLocks noChangeArrowheads="1"/>
          </p:cNvSpPr>
          <p:nvPr/>
        </p:nvSpPr>
        <p:spPr bwMode="auto">
          <a:xfrm>
            <a:off x="174625" y="1035050"/>
            <a:ext cx="3870325" cy="522288"/>
          </a:xfrm>
          <a:prstGeom prst="rect">
            <a:avLst/>
          </a:prstGeom>
          <a:noFill/>
          <a:ln w="19050">
            <a:solidFill>
              <a:schemeClr val="bg1"/>
            </a:solidFill>
            <a:miter lim="800000"/>
            <a:headEnd/>
            <a:tailEnd/>
          </a:ln>
        </p:spPr>
        <p:txBody>
          <a:bodyPr>
            <a:spAutoFit/>
          </a:bodyPr>
          <a:lstStyle/>
          <a:p>
            <a:pPr eaLnBrk="1" hangingPunct="1"/>
            <a:r>
              <a:rPr lang="zh-CN" altLang="en-US" sz="2800" b="1">
                <a:solidFill>
                  <a:srgbClr val="3366CC"/>
                </a:solidFill>
                <a:latin typeface="华文中宋" pitchFamily="2" charset="-122"/>
                <a:ea typeface="华文中宋" pitchFamily="2" charset="-122"/>
              </a:rPr>
              <a:t>凝练精神</a:t>
            </a:r>
          </a:p>
        </p:txBody>
      </p:sp>
      <p:pic>
        <p:nvPicPr>
          <p:cNvPr id="34821" name="Picture 8" descr="分子诊断科Logo"/>
          <p:cNvPicPr>
            <a:picLocks noChangeAspect="1" noChangeArrowheads="1"/>
          </p:cNvPicPr>
          <p:nvPr/>
        </p:nvPicPr>
        <p:blipFill>
          <a:blip r:embed="rId2"/>
          <a:srcRect l="15532" t="9113" r="17238" b="12915"/>
          <a:stretch>
            <a:fillRect/>
          </a:stretch>
        </p:blipFill>
        <p:spPr bwMode="auto">
          <a:xfrm>
            <a:off x="6067425" y="5026025"/>
            <a:ext cx="2447925" cy="1581150"/>
          </a:xfrm>
          <a:prstGeom prst="rect">
            <a:avLst/>
          </a:prstGeom>
          <a:noFill/>
          <a:ln w="9525">
            <a:noFill/>
            <a:miter lim="800000"/>
            <a:headEnd/>
            <a:tailEnd/>
          </a:ln>
        </p:spPr>
      </p:pic>
      <p:pic>
        <p:nvPicPr>
          <p:cNvPr id="34822" name="Picture 9"/>
          <p:cNvPicPr>
            <a:picLocks noChangeAspect="1" noChangeArrowheads="1"/>
          </p:cNvPicPr>
          <p:nvPr/>
        </p:nvPicPr>
        <p:blipFill>
          <a:blip r:embed="rId3"/>
          <a:srcRect/>
          <a:stretch>
            <a:fillRect/>
          </a:stretch>
        </p:blipFill>
        <p:spPr bwMode="auto">
          <a:xfrm>
            <a:off x="3924300" y="1000125"/>
            <a:ext cx="5273675" cy="2716213"/>
          </a:xfrm>
          <a:prstGeom prst="rect">
            <a:avLst/>
          </a:prstGeom>
          <a:noFill/>
          <a:ln w="9525">
            <a:noFill/>
            <a:miter lim="800000"/>
            <a:headEnd/>
            <a:tailEnd/>
          </a:ln>
        </p:spPr>
      </p:pic>
      <p:sp>
        <p:nvSpPr>
          <p:cNvPr id="34823" name="TextBox 6"/>
          <p:cNvSpPr txBox="1">
            <a:spLocks noChangeArrowheads="1"/>
          </p:cNvSpPr>
          <p:nvPr/>
        </p:nvSpPr>
        <p:spPr bwMode="auto">
          <a:xfrm>
            <a:off x="280988" y="1573213"/>
            <a:ext cx="3503612" cy="1422400"/>
          </a:xfrm>
          <a:prstGeom prst="rect">
            <a:avLst/>
          </a:prstGeom>
          <a:noFill/>
          <a:ln w="9525">
            <a:noFill/>
            <a:miter lim="800000"/>
            <a:headEnd/>
            <a:tailEnd/>
          </a:ln>
        </p:spPr>
        <p:txBody>
          <a:bodyPr>
            <a:spAutoFit/>
          </a:bodyPr>
          <a:lstStyle/>
          <a:p>
            <a:pPr marL="285750" indent="-285750">
              <a:lnSpc>
                <a:spcPct val="120000"/>
              </a:lnSpc>
              <a:buFont typeface="Wingdings" pitchFamily="2" charset="2"/>
              <a:buChar char="Ø"/>
            </a:pPr>
            <a:r>
              <a:rPr lang="zh-CN" altLang="en-US" sz="2400">
                <a:latin typeface="宋体" pitchFamily="2" charset="-122"/>
              </a:rPr>
              <a:t>精益求精的专业精神</a:t>
            </a:r>
            <a:endParaRPr lang="en-US" altLang="zh-CN" sz="2400">
              <a:latin typeface="宋体" pitchFamily="2" charset="-122"/>
            </a:endParaRPr>
          </a:p>
          <a:p>
            <a:pPr marL="285750" indent="-285750">
              <a:lnSpc>
                <a:spcPct val="120000"/>
              </a:lnSpc>
              <a:buFont typeface="Wingdings" pitchFamily="2" charset="2"/>
              <a:buChar char="Ø"/>
            </a:pPr>
            <a:r>
              <a:rPr lang="zh-CN" altLang="en-US" sz="2400">
                <a:latin typeface="宋体" pitchFamily="2" charset="-122"/>
              </a:rPr>
              <a:t>团结互助的合作精神</a:t>
            </a:r>
            <a:endParaRPr lang="en-US" altLang="zh-CN" sz="2400">
              <a:latin typeface="宋体" pitchFamily="2" charset="-122"/>
            </a:endParaRPr>
          </a:p>
          <a:p>
            <a:pPr marL="285750" indent="-285750">
              <a:lnSpc>
                <a:spcPct val="120000"/>
              </a:lnSpc>
              <a:buFont typeface="Wingdings" pitchFamily="2" charset="2"/>
              <a:buChar char="Ø"/>
            </a:pPr>
            <a:r>
              <a:rPr lang="zh-CN" altLang="en-US" sz="2400">
                <a:latin typeface="宋体" pitchFamily="2" charset="-122"/>
              </a:rPr>
              <a:t>分享快乐的奉献精神</a:t>
            </a:r>
            <a:endParaRPr lang="en-US" altLang="zh-CN" sz="2400">
              <a:latin typeface="宋体" pitchFamily="2" charset="-122"/>
            </a:endParaRPr>
          </a:p>
        </p:txBody>
      </p:sp>
      <p:sp>
        <p:nvSpPr>
          <p:cNvPr id="34824" name="Text Box 14"/>
          <p:cNvSpPr txBox="1">
            <a:spLocks noChangeArrowheads="1"/>
          </p:cNvSpPr>
          <p:nvPr/>
        </p:nvSpPr>
        <p:spPr bwMode="auto">
          <a:xfrm>
            <a:off x="174625" y="3548063"/>
            <a:ext cx="4032250" cy="523875"/>
          </a:xfrm>
          <a:prstGeom prst="rect">
            <a:avLst/>
          </a:prstGeom>
          <a:noFill/>
          <a:ln w="19050">
            <a:solidFill>
              <a:schemeClr val="bg1"/>
            </a:solidFill>
            <a:miter lim="800000"/>
            <a:headEnd/>
            <a:tailEnd/>
          </a:ln>
        </p:spPr>
        <p:txBody>
          <a:bodyPr>
            <a:spAutoFit/>
          </a:bodyPr>
          <a:lstStyle/>
          <a:p>
            <a:pPr eaLnBrk="1" hangingPunct="1"/>
            <a:r>
              <a:rPr lang="zh-CN" altLang="en-US" sz="2800" b="1">
                <a:solidFill>
                  <a:srgbClr val="3366CC"/>
                </a:solidFill>
                <a:latin typeface="华文中宋" pitchFamily="2" charset="-122"/>
                <a:ea typeface="华文中宋" pitchFamily="2" charset="-122"/>
              </a:rPr>
              <a:t>服务文化</a:t>
            </a:r>
          </a:p>
        </p:txBody>
      </p:sp>
      <p:sp>
        <p:nvSpPr>
          <p:cNvPr id="34825" name="TextBox 8"/>
          <p:cNvSpPr txBox="1">
            <a:spLocks noChangeArrowheads="1"/>
          </p:cNvSpPr>
          <p:nvPr/>
        </p:nvSpPr>
        <p:spPr bwMode="auto">
          <a:xfrm>
            <a:off x="280988" y="4071938"/>
            <a:ext cx="5586412" cy="1406525"/>
          </a:xfrm>
          <a:prstGeom prst="rect">
            <a:avLst/>
          </a:prstGeom>
          <a:noFill/>
          <a:ln w="9525">
            <a:noFill/>
            <a:miter lim="800000"/>
            <a:headEnd/>
            <a:tailEnd/>
          </a:ln>
        </p:spPr>
        <p:txBody>
          <a:bodyPr>
            <a:spAutoFit/>
          </a:bodyPr>
          <a:lstStyle/>
          <a:p>
            <a:pPr marL="342900" indent="-342900">
              <a:lnSpc>
                <a:spcPct val="120000"/>
              </a:lnSpc>
              <a:buFont typeface="Wingdings" pitchFamily="2" charset="2"/>
              <a:buChar char="Ø"/>
            </a:pPr>
            <a:r>
              <a:rPr lang="zh-CN" altLang="en-US" sz="2400">
                <a:latin typeface="宋体" pitchFamily="2" charset="-122"/>
              </a:rPr>
              <a:t>全面服务</a:t>
            </a:r>
            <a:r>
              <a:rPr lang="en-US" altLang="zh-CN" sz="2400">
                <a:latin typeface="宋体" pitchFamily="2" charset="-122"/>
              </a:rPr>
              <a:t>——</a:t>
            </a:r>
            <a:r>
              <a:rPr lang="zh-CN" altLang="en-US" sz="2400">
                <a:latin typeface="宋体" pitchFamily="2" charset="-122"/>
              </a:rPr>
              <a:t>临床的需求</a:t>
            </a:r>
            <a:endParaRPr lang="en-US" altLang="zh-CN" sz="2400">
              <a:latin typeface="宋体" pitchFamily="2" charset="-122"/>
            </a:endParaRPr>
          </a:p>
          <a:p>
            <a:pPr marL="342900" indent="-342900">
              <a:lnSpc>
                <a:spcPct val="120000"/>
              </a:lnSpc>
              <a:buFont typeface="Wingdings" pitchFamily="2" charset="2"/>
              <a:buChar char="Ø"/>
            </a:pPr>
            <a:r>
              <a:rPr lang="zh-CN" altLang="en-US" sz="2400">
                <a:latin typeface="宋体" pitchFamily="2" charset="-122"/>
              </a:rPr>
              <a:t>个性服务</a:t>
            </a:r>
            <a:r>
              <a:rPr lang="en-US" altLang="zh-CN" sz="2400">
                <a:latin typeface="宋体" pitchFamily="2" charset="-122"/>
              </a:rPr>
              <a:t>——</a:t>
            </a:r>
            <a:r>
              <a:rPr lang="zh-CN" altLang="en-US" sz="2400">
                <a:latin typeface="宋体" pitchFamily="2" charset="-122"/>
              </a:rPr>
              <a:t>不同科室的个性化需求</a:t>
            </a:r>
            <a:endParaRPr lang="en-US" altLang="zh-CN" sz="2400">
              <a:latin typeface="宋体" pitchFamily="2" charset="-122"/>
            </a:endParaRPr>
          </a:p>
          <a:p>
            <a:pPr marL="342900" indent="-342900">
              <a:lnSpc>
                <a:spcPct val="120000"/>
              </a:lnSpc>
              <a:buFont typeface="Wingdings" pitchFamily="2" charset="2"/>
              <a:buChar char="Ø"/>
            </a:pPr>
            <a:r>
              <a:rPr lang="zh-CN" altLang="en-US" sz="2400">
                <a:latin typeface="宋体" pitchFamily="2" charset="-122"/>
              </a:rPr>
              <a:t>配角服务</a:t>
            </a:r>
            <a:r>
              <a:rPr lang="en-US" altLang="zh-CN" sz="2400">
                <a:latin typeface="宋体" pitchFamily="2" charset="-122"/>
              </a:rPr>
              <a:t>——</a:t>
            </a:r>
            <a:r>
              <a:rPr lang="zh-CN" altLang="en-US" sz="2400">
                <a:latin typeface="宋体" pitchFamily="2" charset="-122"/>
              </a:rPr>
              <a:t>正确认识科室定位</a:t>
            </a:r>
            <a:endParaRPr lang="en-US" altLang="zh-CN" sz="2400">
              <a:latin typeface="宋体" pitchFamily="2" charset="-122"/>
            </a:endParaRPr>
          </a:p>
        </p:txBody>
      </p:sp>
      <p:sp>
        <p:nvSpPr>
          <p:cNvPr id="11" name="圆角矩形 10"/>
          <p:cNvSpPr/>
          <p:nvPr/>
        </p:nvSpPr>
        <p:spPr bwMode="auto">
          <a:xfrm>
            <a:off x="174625" y="5688013"/>
            <a:ext cx="5892800" cy="836612"/>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lstStyle/>
          <a:p>
            <a:pPr algn="ctr" eaLnBrk="1" hangingPunct="1"/>
            <a:r>
              <a:rPr lang="zh-CN" altLang="en-US" sz="3200" b="1">
                <a:solidFill>
                  <a:srgbClr val="FF0000"/>
                </a:solidFill>
                <a:latin typeface="华文中宋" pitchFamily="2" charset="-122"/>
                <a:ea typeface="华文中宋" pitchFamily="2" charset="-122"/>
              </a:rPr>
              <a:t>服务临床第一！！</a:t>
            </a:r>
          </a:p>
        </p:txBody>
      </p:sp>
    </p:spTree>
    <p:extLst>
      <p:ext uri="{BB962C8B-B14F-4D97-AF65-F5344CB8AC3E}">
        <p14:creationId xmlns:p14="http://schemas.microsoft.com/office/powerpoint/2010/main" val="70133720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32" y="0"/>
            <a:ext cx="9144032" cy="1446550"/>
          </a:xfrm>
          <a:prstGeom prst="rect">
            <a:avLst/>
          </a:prstGeom>
          <a:noFill/>
          <a:ln w="9525">
            <a:noFill/>
            <a:miter lim="800000"/>
            <a:headEnd/>
            <a:tailEnd/>
          </a:ln>
        </p:spPr>
        <p:txBody>
          <a:bodyPr wrap="square">
            <a:spAutoFit/>
          </a:bodyPr>
          <a:lstStyle/>
          <a:p>
            <a:r>
              <a:rPr lang="zh-CN" altLang="en-US" sz="4400" b="1" dirty="0" smtClean="0">
                <a:solidFill>
                  <a:srgbClr val="FF0000"/>
                </a:solidFill>
                <a:latin typeface="微软雅黑" pitchFamily="34" charset="-122"/>
                <a:ea typeface="微软雅黑" pitchFamily="34" charset="-122"/>
                <a:cs typeface="Arial" charset="0"/>
              </a:rPr>
              <a:t>授人玫瑰，授人以渔</a:t>
            </a:r>
            <a:r>
              <a:rPr lang="en-US" altLang="zh-CN" sz="4400" b="1" dirty="0" smtClean="0">
                <a:solidFill>
                  <a:srgbClr val="FF0000"/>
                </a:solidFill>
                <a:latin typeface="微软雅黑" pitchFamily="34" charset="-122"/>
                <a:ea typeface="微软雅黑" pitchFamily="34" charset="-122"/>
                <a:cs typeface="Arial" charset="0"/>
              </a:rPr>
              <a:t>——</a:t>
            </a:r>
            <a:r>
              <a:rPr lang="zh-CN" altLang="en-US" sz="4400" b="1" dirty="0" smtClean="0">
                <a:solidFill>
                  <a:srgbClr val="FF0000"/>
                </a:solidFill>
                <a:latin typeface="微软雅黑" pitchFamily="34" charset="-122"/>
                <a:ea typeface="微软雅黑" pitchFamily="34" charset="-122"/>
                <a:cs typeface="Arial" charset="0"/>
              </a:rPr>
              <a:t>分子病理</a:t>
            </a:r>
            <a:endParaRPr lang="en-US" altLang="zh-CN" sz="4400" b="1" dirty="0" smtClean="0">
              <a:solidFill>
                <a:srgbClr val="FF0000"/>
              </a:solidFill>
              <a:latin typeface="微软雅黑" pitchFamily="34" charset="-122"/>
              <a:ea typeface="微软雅黑" pitchFamily="34" charset="-122"/>
              <a:cs typeface="Arial" charset="0"/>
            </a:endParaRPr>
          </a:p>
          <a:p>
            <a:pPr algn="ctr"/>
            <a:r>
              <a:rPr lang="zh-CN" altLang="en-US" sz="4400" b="1" dirty="0" smtClean="0">
                <a:solidFill>
                  <a:srgbClr val="FF0000"/>
                </a:solidFill>
                <a:latin typeface="微软雅黑" pitchFamily="34" charset="-122"/>
                <a:ea typeface="微软雅黑" pitchFamily="34" charset="-122"/>
                <a:cs typeface="Arial" charset="0"/>
              </a:rPr>
              <a:t>国家级继续教育精品课程</a:t>
            </a:r>
            <a:endParaRPr lang="zh-CN" altLang="en-US" sz="4400" b="1" dirty="0" smtClean="0">
              <a:solidFill>
                <a:srgbClr val="FF0000"/>
              </a:solidFill>
              <a:latin typeface="微软雅黑" pitchFamily="34" charset="-122"/>
              <a:ea typeface="微软雅黑" pitchFamily="34" charset="-122"/>
              <a:cs typeface="Arial" pitchFamily="34" charset="0"/>
            </a:endParaRPr>
          </a:p>
        </p:txBody>
      </p:sp>
      <p:pic>
        <p:nvPicPr>
          <p:cNvPr id="3075" name="Picture 3"/>
          <p:cNvPicPr preferRelativeResize="0">
            <a:picLocks noChangeArrowheads="1"/>
          </p:cNvPicPr>
          <p:nvPr/>
        </p:nvPicPr>
        <p:blipFill>
          <a:blip r:embed="rId3" cstate="print"/>
          <a:srcRect/>
          <a:stretch>
            <a:fillRect/>
          </a:stretch>
        </p:blipFill>
        <p:spPr bwMode="auto">
          <a:xfrm rot="340502">
            <a:off x="539553" y="1595840"/>
            <a:ext cx="2376264" cy="1517847"/>
          </a:xfrm>
          <a:prstGeom prst="rect">
            <a:avLst/>
          </a:prstGeom>
          <a:noFill/>
          <a:ln w="76200">
            <a:solidFill>
              <a:schemeClr val="bg1"/>
            </a:solidFill>
            <a:miter lim="800000"/>
            <a:headEnd/>
            <a:tailEnd/>
          </a:ln>
        </p:spPr>
      </p:pic>
      <p:pic>
        <p:nvPicPr>
          <p:cNvPr id="3076" name="Picture 4"/>
          <p:cNvPicPr preferRelativeResize="0">
            <a:picLocks noChangeArrowheads="1"/>
          </p:cNvPicPr>
          <p:nvPr/>
        </p:nvPicPr>
        <p:blipFill>
          <a:blip r:embed="rId4" cstate="print"/>
          <a:srcRect b="11976"/>
          <a:stretch>
            <a:fillRect/>
          </a:stretch>
        </p:blipFill>
        <p:spPr bwMode="auto">
          <a:xfrm rot="21424190">
            <a:off x="1729616" y="3058118"/>
            <a:ext cx="2357746" cy="1433514"/>
          </a:xfrm>
          <a:prstGeom prst="rect">
            <a:avLst/>
          </a:prstGeom>
          <a:noFill/>
          <a:ln w="9525">
            <a:solidFill>
              <a:srgbClr val="339966"/>
            </a:solidFill>
            <a:miter lim="800000"/>
            <a:headEnd/>
            <a:tailEnd/>
          </a:ln>
        </p:spPr>
      </p:pic>
      <p:pic>
        <p:nvPicPr>
          <p:cNvPr id="3081" name="Picture 3" descr="演讲者合照"/>
          <p:cNvPicPr>
            <a:picLocks noChangeAspect="1" noChangeArrowheads="1"/>
          </p:cNvPicPr>
          <p:nvPr/>
        </p:nvPicPr>
        <p:blipFill>
          <a:blip r:embed="rId5" cstate="print"/>
          <a:srcRect t="3649" r="5530" b="15265"/>
          <a:stretch>
            <a:fillRect/>
          </a:stretch>
        </p:blipFill>
        <p:spPr bwMode="auto">
          <a:xfrm rot="21361965">
            <a:off x="3701224" y="1516987"/>
            <a:ext cx="2601022" cy="1441690"/>
          </a:xfrm>
          <a:prstGeom prst="rect">
            <a:avLst/>
          </a:prstGeom>
          <a:noFill/>
          <a:ln w="9525">
            <a:noFill/>
            <a:miter lim="800000"/>
            <a:headEnd/>
            <a:tailEnd/>
          </a:ln>
        </p:spPr>
      </p:pic>
      <p:grpSp>
        <p:nvGrpSpPr>
          <p:cNvPr id="2" name="Group 9"/>
          <p:cNvGrpSpPr>
            <a:grpSpLocks/>
          </p:cNvGrpSpPr>
          <p:nvPr/>
        </p:nvGrpSpPr>
        <p:grpSpPr bwMode="auto">
          <a:xfrm rot="21336160">
            <a:off x="5896745" y="2809661"/>
            <a:ext cx="2521754" cy="1110506"/>
            <a:chOff x="1087" y="423"/>
            <a:chExt cx="4338" cy="1454"/>
          </a:xfrm>
        </p:grpSpPr>
        <p:pic>
          <p:nvPicPr>
            <p:cNvPr id="3082" name="Picture 10" descr="IMG_2369"/>
            <p:cNvPicPr>
              <a:picLocks noChangeAspect="1" noChangeArrowheads="1"/>
            </p:cNvPicPr>
            <p:nvPr/>
          </p:nvPicPr>
          <p:blipFill>
            <a:blip r:embed="rId6" cstate="print"/>
            <a:srcRect l="5847" t="33581" r="4930" b="19956"/>
            <a:stretch>
              <a:fillRect/>
            </a:stretch>
          </p:blipFill>
          <p:spPr bwMode="auto">
            <a:xfrm>
              <a:off x="1226" y="423"/>
              <a:ext cx="4190" cy="1454"/>
            </a:xfrm>
            <a:prstGeom prst="rect">
              <a:avLst/>
            </a:prstGeom>
            <a:noFill/>
            <a:ln w="9525">
              <a:noFill/>
              <a:miter lim="800000"/>
              <a:headEnd/>
              <a:tailEnd/>
            </a:ln>
          </p:spPr>
        </p:pic>
        <p:sp>
          <p:nvSpPr>
            <p:cNvPr id="3083" name="Text Box 11"/>
            <p:cNvSpPr txBox="1">
              <a:spLocks noChangeArrowheads="1"/>
            </p:cNvSpPr>
            <p:nvPr/>
          </p:nvSpPr>
          <p:spPr bwMode="auto">
            <a:xfrm>
              <a:off x="1087" y="452"/>
              <a:ext cx="4338" cy="236"/>
            </a:xfrm>
            <a:prstGeom prst="rect">
              <a:avLst/>
            </a:prstGeom>
            <a:solidFill>
              <a:schemeClr val="bg1"/>
            </a:solidFill>
            <a:ln w="9525">
              <a:noFill/>
              <a:miter lim="800000"/>
              <a:headEnd/>
              <a:tailEnd/>
            </a:ln>
          </p:spPr>
          <p:txBody>
            <a:bodyPr wrap="square" lIns="90170" tIns="46990" rIns="90170" bIns="46990">
              <a:spAutoFit/>
            </a:bodyPr>
            <a:lstStyle/>
            <a:p>
              <a:r>
                <a:rPr lang="zh-CN" altLang="en-US" sz="900" dirty="0" smtClean="0">
                  <a:solidFill>
                    <a:srgbClr val="CC0000"/>
                  </a:solidFill>
                  <a:latin typeface="华文新魏" pitchFamily="2" charset="-122"/>
                  <a:ea typeface="华文新魏" pitchFamily="2" charset="-122"/>
                  <a:sym typeface="华文新魏" pitchFamily="2" charset="-122"/>
                </a:rPr>
                <a:t>《分子病理在现代肿瘤诊治中的应用》</a:t>
              </a:r>
              <a:r>
                <a:rPr lang="zh-CN" altLang="en-US" sz="900" dirty="0">
                  <a:solidFill>
                    <a:srgbClr val="CC0000"/>
                  </a:solidFill>
                  <a:latin typeface="华文新魏" pitchFamily="2" charset="-122"/>
                  <a:ea typeface="华文新魏" pitchFamily="2" charset="-122"/>
                  <a:sym typeface="华文新魏" pitchFamily="2" charset="-122"/>
                </a:rPr>
                <a:t>第7期</a:t>
              </a:r>
            </a:p>
          </p:txBody>
        </p:sp>
      </p:grpSp>
      <p:grpSp>
        <p:nvGrpSpPr>
          <p:cNvPr id="3" name="Group 6"/>
          <p:cNvGrpSpPr>
            <a:grpSpLocks/>
          </p:cNvGrpSpPr>
          <p:nvPr/>
        </p:nvGrpSpPr>
        <p:grpSpPr bwMode="auto">
          <a:xfrm rot="261376">
            <a:off x="4256159" y="4064253"/>
            <a:ext cx="3606116" cy="1225887"/>
            <a:chOff x="0" y="2"/>
            <a:chExt cx="5241" cy="1339"/>
          </a:xfrm>
        </p:grpSpPr>
        <p:pic>
          <p:nvPicPr>
            <p:cNvPr id="3084" name="Picture 6" descr="DSC_3538"/>
            <p:cNvPicPr>
              <a:picLocks noChangeAspect="1" noChangeArrowheads="1"/>
            </p:cNvPicPr>
            <p:nvPr/>
          </p:nvPicPr>
          <p:blipFill>
            <a:blip r:embed="rId7" cstate="print"/>
            <a:srcRect l="388" t="37279" b="16190"/>
            <a:stretch>
              <a:fillRect/>
            </a:stretch>
          </p:blipFill>
          <p:spPr bwMode="auto">
            <a:xfrm>
              <a:off x="0" y="2"/>
              <a:ext cx="5241" cy="1339"/>
            </a:xfrm>
            <a:prstGeom prst="rect">
              <a:avLst/>
            </a:prstGeom>
            <a:noFill/>
            <a:ln w="190500" cap="sq">
              <a:noFill/>
              <a:miter lim="800000"/>
              <a:headEnd/>
              <a:tailEnd/>
            </a:ln>
          </p:spPr>
        </p:pic>
        <p:sp>
          <p:nvSpPr>
            <p:cNvPr id="3085" name="Text Box 7"/>
            <p:cNvSpPr>
              <a:spLocks noChangeArrowheads="1"/>
            </p:cNvSpPr>
            <p:nvPr/>
          </p:nvSpPr>
          <p:spPr bwMode="auto">
            <a:xfrm>
              <a:off x="235" y="89"/>
              <a:ext cx="4990" cy="532"/>
            </a:xfrm>
            <a:prstGeom prst="rect">
              <a:avLst/>
            </a:prstGeom>
            <a:noFill/>
            <a:ln w="9525">
              <a:noFill/>
              <a:miter lim="800000"/>
              <a:headEnd/>
              <a:tailEnd/>
            </a:ln>
          </p:spPr>
          <p:txBody>
            <a:bodyPr lIns="90170" tIns="46990" rIns="90170" bIns="46990">
              <a:spAutoFit/>
            </a:bodyPr>
            <a:lstStyle/>
            <a:p>
              <a:pPr algn="ctr" eaLnBrk="0" hangingPunct="0"/>
              <a:r>
                <a:rPr lang="zh-CN" altLang="en-US" sz="800" dirty="0">
                  <a:solidFill>
                    <a:schemeClr val="bg1"/>
                  </a:solidFill>
                  <a:latin typeface="华文新魏" pitchFamily="2" charset="-122"/>
                  <a:ea typeface="华文新魏" pitchFamily="2" charset="-122"/>
                  <a:sym typeface="华文新魏" pitchFamily="2" charset="-122"/>
                </a:rPr>
                <a:t>《华南地区分子病理/分子诊断主任论坛》暨</a:t>
              </a:r>
            </a:p>
            <a:p>
              <a:pPr algn="ctr" eaLnBrk="0" hangingPunct="0"/>
              <a:r>
                <a:rPr lang="zh-CN" altLang="en-US" sz="800" dirty="0">
                  <a:solidFill>
                    <a:schemeClr val="bg1"/>
                  </a:solidFill>
                  <a:latin typeface="华文新魏" pitchFamily="2" charset="-122"/>
                  <a:ea typeface="华文新魏" pitchFamily="2" charset="-122"/>
                  <a:sym typeface="华文新魏" pitchFamily="2" charset="-122"/>
                </a:rPr>
                <a:t>国家级继续教育《分子病理技术在现代肿瘤诊治中的应用》</a:t>
              </a:r>
              <a:endParaRPr lang="zh-CN" altLang="en-US" sz="800" dirty="0">
                <a:solidFill>
                  <a:schemeClr val="bg1"/>
                </a:solidFill>
                <a:latin typeface="Calibri" pitchFamily="34" charset="0"/>
              </a:endParaRPr>
            </a:p>
          </p:txBody>
        </p:sp>
      </p:grpSp>
      <p:sp>
        <p:nvSpPr>
          <p:cNvPr id="14" name="图文框 13"/>
          <p:cNvSpPr/>
          <p:nvPr/>
        </p:nvSpPr>
        <p:spPr>
          <a:xfrm rot="350197">
            <a:off x="539552" y="1523832"/>
            <a:ext cx="2448000" cy="1584176"/>
          </a:xfrm>
          <a:prstGeom prst="frame">
            <a:avLst>
              <a:gd name="adj1" fmla="val 4067"/>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图文框 15"/>
          <p:cNvSpPr/>
          <p:nvPr/>
        </p:nvSpPr>
        <p:spPr>
          <a:xfrm rot="21305525">
            <a:off x="3699479" y="1465883"/>
            <a:ext cx="2601265" cy="1467478"/>
          </a:xfrm>
          <a:prstGeom prst="frame">
            <a:avLst>
              <a:gd name="adj1" fmla="val 4593"/>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图文框 16"/>
          <p:cNvSpPr/>
          <p:nvPr/>
        </p:nvSpPr>
        <p:spPr>
          <a:xfrm rot="21395601">
            <a:off x="1712138" y="3036000"/>
            <a:ext cx="2448000" cy="1521953"/>
          </a:xfrm>
          <a:prstGeom prst="frame">
            <a:avLst>
              <a:gd name="adj1" fmla="val 5303"/>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2" name="组合 21"/>
          <p:cNvGrpSpPr/>
          <p:nvPr/>
        </p:nvGrpSpPr>
        <p:grpSpPr>
          <a:xfrm>
            <a:off x="6500826" y="1428736"/>
            <a:ext cx="2312839" cy="1224484"/>
            <a:chOff x="5973194" y="2885104"/>
            <a:chExt cx="2312839" cy="1224484"/>
          </a:xfrm>
        </p:grpSpPr>
        <p:pic>
          <p:nvPicPr>
            <p:cNvPr id="3080" name="Picture 12"/>
            <p:cNvPicPr preferRelativeResize="0">
              <a:picLocks noChangeArrowheads="1"/>
            </p:cNvPicPr>
            <p:nvPr/>
          </p:nvPicPr>
          <p:blipFill>
            <a:blip r:embed="rId8" cstate="print"/>
            <a:srcRect l="7079" t="4816" r="2755" b="17202"/>
            <a:stretch>
              <a:fillRect/>
            </a:stretch>
          </p:blipFill>
          <p:spPr bwMode="auto">
            <a:xfrm rot="170938">
              <a:off x="6045360" y="2886966"/>
              <a:ext cx="2236646" cy="1222622"/>
            </a:xfrm>
            <a:prstGeom prst="rect">
              <a:avLst/>
            </a:prstGeom>
            <a:noFill/>
            <a:ln w="9525">
              <a:solidFill>
                <a:srgbClr val="339966"/>
              </a:solidFill>
              <a:miter lim="800000"/>
              <a:headEnd/>
              <a:tailEnd/>
            </a:ln>
          </p:spPr>
        </p:pic>
        <p:sp>
          <p:nvSpPr>
            <p:cNvPr id="18" name="图文框 17"/>
            <p:cNvSpPr/>
            <p:nvPr/>
          </p:nvSpPr>
          <p:spPr>
            <a:xfrm rot="196687">
              <a:off x="5973194" y="2885104"/>
              <a:ext cx="2312839" cy="1221860"/>
            </a:xfrm>
            <a:prstGeom prst="frame">
              <a:avLst>
                <a:gd name="adj1" fmla="val 5801"/>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3077" name="Picture 5"/>
          <p:cNvPicPr preferRelativeResize="0">
            <a:picLocks noChangeArrowheads="1"/>
          </p:cNvPicPr>
          <p:nvPr/>
        </p:nvPicPr>
        <p:blipFill>
          <a:blip r:embed="rId9" cstate="print"/>
          <a:srcRect l="2241" b="7382"/>
          <a:stretch>
            <a:fillRect/>
          </a:stretch>
        </p:blipFill>
        <p:spPr bwMode="auto">
          <a:xfrm rot="202680">
            <a:off x="470165" y="4360532"/>
            <a:ext cx="2563575" cy="1440656"/>
          </a:xfrm>
          <a:prstGeom prst="rect">
            <a:avLst/>
          </a:prstGeom>
          <a:noFill/>
          <a:ln w="9525">
            <a:solidFill>
              <a:srgbClr val="339966"/>
            </a:solidFill>
            <a:miter lim="800000"/>
            <a:headEnd/>
            <a:tailEnd/>
          </a:ln>
        </p:spPr>
      </p:pic>
      <p:sp>
        <p:nvSpPr>
          <p:cNvPr id="19" name="图文框 18"/>
          <p:cNvSpPr/>
          <p:nvPr/>
        </p:nvSpPr>
        <p:spPr>
          <a:xfrm rot="249375">
            <a:off x="478811" y="4307048"/>
            <a:ext cx="2598783" cy="1479990"/>
          </a:xfrm>
          <a:prstGeom prst="frame">
            <a:avLst>
              <a:gd name="adj1" fmla="val 5392"/>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图文框 19"/>
          <p:cNvSpPr/>
          <p:nvPr/>
        </p:nvSpPr>
        <p:spPr>
          <a:xfrm rot="21385330">
            <a:off x="5891777" y="2791259"/>
            <a:ext cx="2492577" cy="1164092"/>
          </a:xfrm>
          <a:prstGeom prst="frame">
            <a:avLst>
              <a:gd name="adj1" fmla="val 5916"/>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图文框 20"/>
          <p:cNvSpPr/>
          <p:nvPr/>
        </p:nvSpPr>
        <p:spPr>
          <a:xfrm rot="212108">
            <a:off x="4246779" y="4061622"/>
            <a:ext cx="3678739" cy="1298566"/>
          </a:xfrm>
          <a:prstGeom prst="frame">
            <a:avLst>
              <a:gd name="adj1" fmla="val 5662"/>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428860" y="5500702"/>
            <a:ext cx="6715140"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US" altLang="zh-CN" sz="2400" b="1" dirty="0" smtClean="0">
                <a:solidFill>
                  <a:schemeClr val="bg1"/>
                </a:solidFill>
                <a:latin typeface="微软雅黑" pitchFamily="34" charset="-122"/>
                <a:ea typeface="微软雅黑" pitchFamily="34" charset="-122"/>
                <a:cs typeface="Arial" charset="0"/>
              </a:rPr>
              <a:t>《</a:t>
            </a:r>
            <a:r>
              <a:rPr lang="zh-CN" altLang="en-US" sz="2400" b="1" dirty="0" smtClean="0">
                <a:solidFill>
                  <a:schemeClr val="bg1"/>
                </a:solidFill>
                <a:latin typeface="微软雅黑" pitchFamily="34" charset="-122"/>
                <a:ea typeface="微软雅黑" pitchFamily="34" charset="-122"/>
                <a:cs typeface="Arial" charset="0"/>
              </a:rPr>
              <a:t>分子病理技术在现代肿瘤诊疗中的应用</a:t>
            </a:r>
            <a:r>
              <a:rPr lang="en-US" altLang="zh-CN" sz="2400" b="1" dirty="0" smtClean="0">
                <a:solidFill>
                  <a:schemeClr val="bg1"/>
                </a:solidFill>
                <a:latin typeface="微软雅黑" pitchFamily="34" charset="-122"/>
                <a:ea typeface="微软雅黑" pitchFamily="34" charset="-122"/>
                <a:cs typeface="Arial" charset="0"/>
              </a:rPr>
              <a:t>》</a:t>
            </a:r>
          </a:p>
          <a:p>
            <a:pPr algn="ctr"/>
            <a:r>
              <a:rPr lang="en-US" altLang="zh-CN" sz="2400" b="1" dirty="0" smtClean="0">
                <a:solidFill>
                  <a:schemeClr val="bg1"/>
                </a:solidFill>
                <a:latin typeface="微软雅黑" pitchFamily="34" charset="-122"/>
                <a:ea typeface="微软雅黑" pitchFamily="34" charset="-122"/>
                <a:cs typeface="Arial" charset="0"/>
              </a:rPr>
              <a:t>----</a:t>
            </a:r>
            <a:r>
              <a:rPr lang="zh-CN" altLang="en-US" sz="2400" b="1" dirty="0" smtClean="0">
                <a:solidFill>
                  <a:schemeClr val="bg1"/>
                </a:solidFill>
                <a:latin typeface="微软雅黑" pitchFamily="34" charset="-122"/>
                <a:ea typeface="微软雅黑" pitchFamily="34" charset="-122"/>
                <a:cs typeface="Arial" charset="0"/>
              </a:rPr>
              <a:t>华南地区分子诊断的摇篮</a:t>
            </a:r>
            <a:endParaRPr lang="en-US" altLang="zh-CN" sz="2400" b="1" dirty="0" smtClean="0">
              <a:solidFill>
                <a:schemeClr val="bg1"/>
              </a:solidFill>
              <a:latin typeface="微软雅黑" pitchFamily="34" charset="-122"/>
              <a:ea typeface="微软雅黑" pitchFamily="34" charset="-122"/>
              <a:cs typeface="Arial" charset="0"/>
            </a:endParaRPr>
          </a:p>
          <a:p>
            <a:pPr algn="ctr"/>
            <a:r>
              <a:rPr lang="zh-CN" altLang="en-US" sz="2400" b="1" dirty="0" smtClean="0">
                <a:solidFill>
                  <a:schemeClr val="bg1"/>
                </a:solidFill>
                <a:latin typeface="微软雅黑" pitchFamily="34" charset="-122"/>
                <a:ea typeface="微软雅黑" pitchFamily="34" charset="-122"/>
                <a:cs typeface="Arial" charset="0"/>
              </a:rPr>
              <a:t>连续</a:t>
            </a:r>
            <a:r>
              <a:rPr lang="en-US" altLang="zh-CN" sz="2400" b="1" dirty="0" smtClean="0">
                <a:solidFill>
                  <a:schemeClr val="bg1"/>
                </a:solidFill>
                <a:latin typeface="微软雅黑" pitchFamily="34" charset="-122"/>
                <a:ea typeface="微软雅黑" pitchFamily="34" charset="-122"/>
                <a:cs typeface="Arial" charset="0"/>
              </a:rPr>
              <a:t>7</a:t>
            </a:r>
            <a:r>
              <a:rPr lang="zh-CN" altLang="en-US" sz="2400" b="1" dirty="0" smtClean="0">
                <a:solidFill>
                  <a:schemeClr val="bg1"/>
                </a:solidFill>
                <a:latin typeface="微软雅黑" pitchFamily="34" charset="-122"/>
                <a:ea typeface="微软雅黑" pitchFamily="34" charset="-122"/>
                <a:cs typeface="Arial" charset="0"/>
              </a:rPr>
              <a:t>年，</a:t>
            </a:r>
            <a:r>
              <a:rPr lang="en-US" altLang="zh-CN" sz="2400" b="1" dirty="0" smtClean="0">
                <a:solidFill>
                  <a:schemeClr val="bg1"/>
                </a:solidFill>
                <a:latin typeface="微软雅黑" pitchFamily="34" charset="-122"/>
                <a:ea typeface="微软雅黑" pitchFamily="34" charset="-122"/>
                <a:cs typeface="Arial" charset="0"/>
              </a:rPr>
              <a:t>10</a:t>
            </a:r>
            <a:r>
              <a:rPr lang="zh-CN" altLang="en-US" sz="2400" b="1" dirty="0" smtClean="0">
                <a:solidFill>
                  <a:schemeClr val="bg1"/>
                </a:solidFill>
                <a:latin typeface="微软雅黑" pitchFamily="34" charset="-122"/>
                <a:ea typeface="微软雅黑" pitchFamily="34" charset="-122"/>
                <a:cs typeface="Arial" charset="0"/>
              </a:rPr>
              <a:t>场，专家库</a:t>
            </a:r>
            <a:r>
              <a:rPr lang="en-US" altLang="zh-CN" sz="2400" b="1" dirty="0" smtClean="0">
                <a:solidFill>
                  <a:schemeClr val="bg1"/>
                </a:solidFill>
                <a:latin typeface="微软雅黑" pitchFamily="34" charset="-122"/>
                <a:ea typeface="微软雅黑" pitchFamily="34" charset="-122"/>
                <a:cs typeface="Arial" charset="0"/>
              </a:rPr>
              <a:t>40</a:t>
            </a:r>
            <a:r>
              <a:rPr lang="zh-CN" altLang="en-US" sz="2400" b="1" dirty="0" smtClean="0">
                <a:solidFill>
                  <a:schemeClr val="bg1"/>
                </a:solidFill>
                <a:latin typeface="微软雅黑" pitchFamily="34" charset="-122"/>
                <a:ea typeface="微软雅黑" pitchFamily="34" charset="-122"/>
                <a:cs typeface="Arial" charset="0"/>
              </a:rPr>
              <a:t>人，学员逾</a:t>
            </a:r>
            <a:r>
              <a:rPr lang="en-US" altLang="zh-CN" sz="2400" b="1" dirty="0" smtClean="0">
                <a:solidFill>
                  <a:schemeClr val="bg1"/>
                </a:solidFill>
                <a:latin typeface="微软雅黑" pitchFamily="34" charset="-122"/>
                <a:ea typeface="微软雅黑" pitchFamily="34" charset="-122"/>
                <a:cs typeface="Arial" charset="0"/>
              </a:rPr>
              <a:t>2000</a:t>
            </a:r>
            <a:r>
              <a:rPr lang="zh-CN" altLang="en-US" sz="2400" b="1" dirty="0" smtClean="0">
                <a:solidFill>
                  <a:schemeClr val="bg1"/>
                </a:solidFill>
                <a:latin typeface="微软雅黑" pitchFamily="34" charset="-122"/>
                <a:ea typeface="微软雅黑" pitchFamily="34" charset="-122"/>
                <a:cs typeface="Arial" charset="0"/>
              </a:rPr>
              <a:t>人！</a:t>
            </a:r>
            <a:endParaRPr lang="en-US" altLang="zh-CN" sz="2400" b="1" dirty="0" smtClean="0">
              <a:solidFill>
                <a:schemeClr val="bg1"/>
              </a:solidFill>
              <a:latin typeface="微软雅黑" pitchFamily="34" charset="-122"/>
              <a:ea typeface="微软雅黑" pitchFamily="34" charset="-122"/>
              <a:cs typeface="Arial" charset="0"/>
            </a:endParaRPr>
          </a:p>
        </p:txBody>
      </p:sp>
    </p:spTree>
    <p:extLst>
      <p:ext uri="{BB962C8B-B14F-4D97-AF65-F5344CB8AC3E}">
        <p14:creationId xmlns:p14="http://schemas.microsoft.com/office/powerpoint/2010/main" val="2758448259"/>
      </p:ext>
    </p:extLst>
  </p:cSld>
  <p:clrMapOvr>
    <a:masterClrMapping/>
  </p:clrMapOvr>
  <p:timing>
    <p:tnLst>
      <p:par>
        <p:cTn id="1" dur="indefinite" restart="never" nodeType="tmRoot"/>
      </p:par>
    </p:tnLst>
    <p:bldLst>
      <p:bldP spid="23554" grpId="0" bldLvl="0"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8886093" cy="1046440"/>
          </a:xfrm>
          <a:prstGeom prst="rect">
            <a:avLst/>
          </a:prstGeom>
          <a:noFill/>
        </p:spPr>
        <p:txBody>
          <a:bodyPr wrap="square" rtlCol="0">
            <a:spAutoFit/>
          </a:bodyPr>
          <a:lstStyle/>
          <a:p>
            <a:pPr algn="ctr"/>
            <a:r>
              <a:rPr lang="zh-CN" altLang="en-US" sz="3600" b="1" dirty="0" smtClean="0">
                <a:solidFill>
                  <a:srgbClr val="FF0000"/>
                </a:solidFill>
                <a:latin typeface="微软雅黑" pitchFamily="34" charset="-122"/>
                <a:ea typeface="微软雅黑" pitchFamily="34" charset="-122"/>
              </a:rPr>
              <a:t>硕果累累</a:t>
            </a:r>
            <a:r>
              <a:rPr lang="en-US" altLang="zh-CN" sz="2800" b="1" dirty="0" smtClean="0">
                <a:solidFill>
                  <a:srgbClr val="FF0000"/>
                </a:solidFill>
                <a:latin typeface="微软雅黑" pitchFamily="34" charset="-122"/>
                <a:ea typeface="微软雅黑" pitchFamily="34" charset="-122"/>
              </a:rPr>
              <a:t>——</a:t>
            </a:r>
            <a:r>
              <a:rPr lang="en-US" altLang="zh-CN" sz="2600" b="1" dirty="0" smtClean="0">
                <a:solidFill>
                  <a:srgbClr val="FF0000"/>
                </a:solidFill>
                <a:latin typeface="微软雅黑" pitchFamily="34" charset="-122"/>
                <a:ea typeface="微软雅黑" pitchFamily="34" charset="-122"/>
              </a:rPr>
              <a:t>2</a:t>
            </a:r>
            <a:r>
              <a:rPr lang="zh-CN" altLang="en-US" sz="2600" b="1" dirty="0" smtClean="0">
                <a:solidFill>
                  <a:srgbClr val="FF0000"/>
                </a:solidFill>
                <a:latin typeface="微软雅黑" pitchFamily="34" charset="-122"/>
                <a:ea typeface="微软雅黑" pitchFamily="34" charset="-122"/>
              </a:rPr>
              <a:t>个国家级示范中心、</a:t>
            </a:r>
            <a:r>
              <a:rPr lang="en-US" altLang="zh-CN" sz="2600" b="1" dirty="0" smtClean="0">
                <a:solidFill>
                  <a:srgbClr val="FF0000"/>
                </a:solidFill>
                <a:latin typeface="微软雅黑" pitchFamily="34" charset="-122"/>
                <a:ea typeface="微软雅黑" pitchFamily="34" charset="-122"/>
              </a:rPr>
              <a:t>1</a:t>
            </a:r>
            <a:r>
              <a:rPr lang="zh-CN" altLang="en-US" sz="2600" b="1" dirty="0" smtClean="0">
                <a:solidFill>
                  <a:srgbClr val="FF0000"/>
                </a:solidFill>
                <a:latin typeface="微软雅黑" pitchFamily="34" charset="-122"/>
                <a:ea typeface="微软雅黑" pitchFamily="34" charset="-122"/>
              </a:rPr>
              <a:t>个国家试点单位、</a:t>
            </a:r>
            <a:endParaRPr lang="en-US" altLang="zh-CN" sz="2600" b="1" dirty="0" smtClean="0">
              <a:solidFill>
                <a:srgbClr val="FF0000"/>
              </a:solidFill>
              <a:latin typeface="微软雅黑" pitchFamily="34" charset="-122"/>
              <a:ea typeface="微软雅黑" pitchFamily="34" charset="-122"/>
            </a:endParaRPr>
          </a:p>
          <a:p>
            <a:pPr algn="ctr"/>
            <a:r>
              <a:rPr lang="en-US" altLang="zh-CN" sz="2600" b="1" dirty="0" smtClean="0">
                <a:solidFill>
                  <a:srgbClr val="FF0000"/>
                </a:solidFill>
                <a:latin typeface="微软雅黑" pitchFamily="34" charset="-122"/>
                <a:ea typeface="微软雅黑" pitchFamily="34" charset="-122"/>
              </a:rPr>
              <a:t>1</a:t>
            </a:r>
            <a:r>
              <a:rPr lang="zh-CN" altLang="en-US" sz="2600" b="1" dirty="0" smtClean="0">
                <a:solidFill>
                  <a:srgbClr val="FF0000"/>
                </a:solidFill>
                <a:latin typeface="微软雅黑" pitchFamily="34" charset="-122"/>
                <a:ea typeface="微软雅黑" pitchFamily="34" charset="-122"/>
              </a:rPr>
              <a:t>个省示范实验室、</a:t>
            </a:r>
            <a:r>
              <a:rPr lang="en-US" altLang="zh-CN" sz="2600" b="1" dirty="0" smtClean="0">
                <a:solidFill>
                  <a:srgbClr val="FF0000"/>
                </a:solidFill>
                <a:latin typeface="微软雅黑" pitchFamily="34" charset="-122"/>
                <a:ea typeface="微软雅黑" pitchFamily="34" charset="-122"/>
              </a:rPr>
              <a:t>1</a:t>
            </a:r>
            <a:r>
              <a:rPr lang="zh-CN" altLang="en-US" sz="2600" b="1" dirty="0" smtClean="0">
                <a:solidFill>
                  <a:srgbClr val="FF0000"/>
                </a:solidFill>
                <a:latin typeface="微软雅黑" pitchFamily="34" charset="-122"/>
                <a:ea typeface="微软雅黑" pitchFamily="34" charset="-122"/>
              </a:rPr>
              <a:t>个省级工程中心、</a:t>
            </a:r>
            <a:r>
              <a:rPr lang="en-US" altLang="zh-CN" sz="2600" b="1" dirty="0" smtClean="0">
                <a:solidFill>
                  <a:srgbClr val="FF0000"/>
                </a:solidFill>
                <a:latin typeface="微软雅黑" pitchFamily="34" charset="-122"/>
                <a:ea typeface="微软雅黑" pitchFamily="34" charset="-122"/>
              </a:rPr>
              <a:t>1</a:t>
            </a:r>
            <a:r>
              <a:rPr lang="zh-CN" altLang="en-US" sz="2600" b="1" dirty="0" smtClean="0">
                <a:solidFill>
                  <a:srgbClr val="FF0000"/>
                </a:solidFill>
                <a:latin typeface="微软雅黑" pitchFamily="34" charset="-122"/>
                <a:ea typeface="微软雅黑" pitchFamily="34" charset="-122"/>
              </a:rPr>
              <a:t>个一个联合实验室</a:t>
            </a:r>
            <a:endParaRPr lang="zh-CN" altLang="en-US" sz="2600" b="1" dirty="0">
              <a:solidFill>
                <a:srgbClr val="FF0000"/>
              </a:solidFill>
              <a:latin typeface="微软雅黑" pitchFamily="34" charset="-122"/>
              <a:ea typeface="微软雅黑" pitchFamily="34" charset="-122"/>
            </a:endParaRPr>
          </a:p>
        </p:txBody>
      </p:sp>
      <p:pic>
        <p:nvPicPr>
          <p:cNvPr id="1026" name="Picture 2" descr="C:\Users\user\Desktop\533912222297331598.jpg"/>
          <p:cNvPicPr>
            <a:picLocks noChangeAspect="1" noChangeArrowheads="1"/>
          </p:cNvPicPr>
          <p:nvPr/>
        </p:nvPicPr>
        <p:blipFill>
          <a:blip r:embed="rId2" cstate="print">
            <a:lum bright="10000" contrast="20000"/>
          </a:blip>
          <a:srcRect l="7087" t="1785" r="10881" b="5580"/>
          <a:stretch>
            <a:fillRect/>
          </a:stretch>
        </p:blipFill>
        <p:spPr bwMode="auto">
          <a:xfrm>
            <a:off x="142844" y="1214422"/>
            <a:ext cx="8786842" cy="54846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273800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solidFill>
                  <a:srgbClr val="FF0000"/>
                </a:solidFill>
                <a:latin typeface="微软雅黑" pitchFamily="34" charset="-122"/>
                <a:ea typeface="微软雅黑" pitchFamily="34" charset="-122"/>
              </a:rPr>
              <a:t>小   结</a:t>
            </a:r>
            <a:endParaRPr lang="zh-CN" altLang="en-US" b="1" dirty="0">
              <a:solidFill>
                <a:srgbClr val="FF0000"/>
              </a:solidFill>
              <a:latin typeface="微软雅黑" pitchFamily="34" charset="-122"/>
              <a:ea typeface="微软雅黑" pitchFamily="34" charset="-122"/>
            </a:endParaRPr>
          </a:p>
        </p:txBody>
      </p:sp>
      <p:sp>
        <p:nvSpPr>
          <p:cNvPr id="3" name="内容占位符 2"/>
          <p:cNvSpPr>
            <a:spLocks noGrp="1"/>
          </p:cNvSpPr>
          <p:nvPr>
            <p:ph idx="1"/>
          </p:nvPr>
        </p:nvSpPr>
        <p:spPr>
          <a:xfrm>
            <a:off x="285720" y="1600200"/>
            <a:ext cx="8401080" cy="4525963"/>
          </a:xfrm>
        </p:spPr>
        <p:txBody>
          <a:bodyPr>
            <a:noAutofit/>
          </a:bodyPr>
          <a:lstStyle/>
          <a:p>
            <a:pPr marL="514350" indent="-514350">
              <a:buFont typeface="Wingdings" pitchFamily="2" charset="2"/>
              <a:buChar char="Ø"/>
            </a:pPr>
            <a:r>
              <a:rPr lang="zh-CN" altLang="en-US" b="1" dirty="0" smtClean="0">
                <a:latin typeface="微软雅黑" pitchFamily="34" charset="-122"/>
                <a:ea typeface="微软雅黑" pitchFamily="34" charset="-122"/>
              </a:rPr>
              <a:t>实验室布局：</a:t>
            </a:r>
            <a:r>
              <a:rPr lang="zh-CN" altLang="en-US" dirty="0" smtClean="0">
                <a:solidFill>
                  <a:srgbClr val="3333CC"/>
                </a:solidFill>
                <a:latin typeface="微软雅黑" pitchFamily="34" charset="-122"/>
                <a:ea typeface="微软雅黑" pitchFamily="34" charset="-122"/>
              </a:rPr>
              <a:t>前瞻规划、因地制宜、全盘思考。。。</a:t>
            </a:r>
            <a:endParaRPr lang="en-US" altLang="zh-CN" dirty="0" smtClean="0">
              <a:solidFill>
                <a:srgbClr val="3333CC"/>
              </a:solidFill>
              <a:latin typeface="微软雅黑" pitchFamily="34" charset="-122"/>
              <a:ea typeface="微软雅黑" pitchFamily="34" charset="-122"/>
            </a:endParaRPr>
          </a:p>
          <a:p>
            <a:pPr marL="514350" indent="-514350">
              <a:buFont typeface="Wingdings" pitchFamily="2" charset="2"/>
              <a:buChar char="Ø"/>
            </a:pPr>
            <a:r>
              <a:rPr lang="zh-CN" altLang="en-US" b="1" dirty="0" smtClean="0">
                <a:latin typeface="微软雅黑" pitchFamily="34" charset="-122"/>
                <a:ea typeface="微软雅黑" pitchFamily="34" charset="-122"/>
              </a:rPr>
              <a:t>流程更新：</a:t>
            </a:r>
            <a:r>
              <a:rPr lang="zh-CN" altLang="en-US" dirty="0" smtClean="0">
                <a:solidFill>
                  <a:srgbClr val="0033CC"/>
                </a:solidFill>
                <a:latin typeface="微软雅黑" pitchFamily="34" charset="-122"/>
                <a:ea typeface="微软雅黑" pitchFamily="34" charset="-122"/>
              </a:rPr>
              <a:t>一切为了方便临床、一切为了服务临床。。。</a:t>
            </a:r>
            <a:endParaRPr lang="en-US" altLang="zh-CN" dirty="0" smtClean="0">
              <a:solidFill>
                <a:srgbClr val="0033CC"/>
              </a:solidFill>
              <a:latin typeface="微软雅黑" pitchFamily="34" charset="-122"/>
              <a:ea typeface="微软雅黑" pitchFamily="34" charset="-122"/>
            </a:endParaRPr>
          </a:p>
          <a:p>
            <a:pPr marL="514350" indent="-514350">
              <a:buFont typeface="Wingdings" pitchFamily="2" charset="2"/>
              <a:buChar char="Ø"/>
            </a:pPr>
            <a:r>
              <a:rPr lang="zh-CN" altLang="en-US" b="1" dirty="0" smtClean="0">
                <a:latin typeface="微软雅黑" pitchFamily="34" charset="-122"/>
                <a:ea typeface="微软雅黑" pitchFamily="34" charset="-122"/>
              </a:rPr>
              <a:t>管理文件修改：</a:t>
            </a:r>
            <a:r>
              <a:rPr lang="zh-CN" altLang="en-US" dirty="0" smtClean="0">
                <a:solidFill>
                  <a:srgbClr val="3333CC"/>
                </a:solidFill>
                <a:latin typeface="微软雅黑" pitchFamily="34" charset="-122"/>
                <a:ea typeface="微软雅黑" pitchFamily="34" charset="-122"/>
              </a:rPr>
              <a:t>与时俱进、</a:t>
            </a:r>
            <a:r>
              <a:rPr lang="zh-CN" altLang="en-US" dirty="0" smtClean="0">
                <a:solidFill>
                  <a:srgbClr val="0033CC"/>
                </a:solidFill>
                <a:latin typeface="微软雅黑" pitchFamily="34" charset="-122"/>
                <a:ea typeface="微软雅黑" pitchFamily="34" charset="-122"/>
              </a:rPr>
              <a:t>持续修改、重在执行、强化监督。。。</a:t>
            </a:r>
            <a:endParaRPr lang="en-US" altLang="zh-CN" dirty="0" smtClean="0">
              <a:solidFill>
                <a:srgbClr val="0033CC"/>
              </a:solidFill>
              <a:latin typeface="微软雅黑" pitchFamily="34" charset="-122"/>
              <a:ea typeface="微软雅黑" pitchFamily="34" charset="-122"/>
            </a:endParaRPr>
          </a:p>
          <a:p>
            <a:pPr marL="514350" indent="-514350">
              <a:buFont typeface="Wingdings" pitchFamily="2" charset="2"/>
              <a:buChar char="Ø"/>
            </a:pPr>
            <a:r>
              <a:rPr lang="zh-CN" altLang="en-US" b="1" dirty="0" smtClean="0">
                <a:latin typeface="微软雅黑" pitchFamily="34" charset="-122"/>
                <a:ea typeface="微软雅黑" pitchFamily="34" charset="-122"/>
              </a:rPr>
              <a:t>质量控制：</a:t>
            </a:r>
            <a:r>
              <a:rPr lang="zh-CN" altLang="en-US" dirty="0" smtClean="0">
                <a:solidFill>
                  <a:srgbClr val="3333CC"/>
                </a:solidFill>
                <a:latin typeface="微软雅黑" pitchFamily="34" charset="-122"/>
                <a:ea typeface="微软雅黑" pitchFamily="34" charset="-122"/>
              </a:rPr>
              <a:t>室间质评考能力、室内质监考制度、考执行力。。。</a:t>
            </a:r>
            <a:endParaRPr lang="zh-CN" altLang="en-US" dirty="0">
              <a:solidFill>
                <a:srgbClr val="3333CC"/>
              </a:solidFill>
              <a:latin typeface="微软雅黑" pitchFamily="34" charset="-122"/>
              <a:ea typeface="微软雅黑" pitchFamily="34" charset="-122"/>
            </a:endParaRPr>
          </a:p>
        </p:txBody>
      </p:sp>
    </p:spTree>
    <p:extLst>
      <p:ext uri="{BB962C8B-B14F-4D97-AF65-F5344CB8AC3E}">
        <p14:creationId xmlns:p14="http://schemas.microsoft.com/office/powerpoint/2010/main" val="110519445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857250"/>
            <a:ext cx="6750866" cy="5040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文本框 1"/>
          <p:cNvSpPr txBox="1"/>
          <p:nvPr/>
        </p:nvSpPr>
        <p:spPr bwMode="gray">
          <a:xfrm>
            <a:off x="-1" y="5301208"/>
            <a:ext cx="9053869" cy="677108"/>
          </a:xfrm>
          <a:prstGeom prst="rect">
            <a:avLst/>
          </a:prstGeom>
          <a:solidFill>
            <a:schemeClr val="bg1"/>
          </a:solidFill>
        </p:spPr>
        <p:txBody>
          <a:bodyPr wrap="square" lIns="0" tIns="0" rIns="0" bIns="0" rtlCol="0">
            <a:spAutoFit/>
          </a:bodyPr>
          <a:lstStyle/>
          <a:p>
            <a:pPr algn="ctr" defTabSz="685800">
              <a:spcBef>
                <a:spcPts val="225"/>
              </a:spcBef>
              <a:spcAft>
                <a:spcPts val="225"/>
              </a:spcAft>
              <a:buClr>
                <a:srgbClr val="52328F"/>
              </a:buClr>
            </a:pPr>
            <a:r>
              <a:rPr lang="zh-CN" altLang="en-US" sz="4400" b="1" dirty="0">
                <a:solidFill>
                  <a:srgbClr val="3333CC"/>
                </a:solidFill>
                <a:latin typeface="微软雅黑" pitchFamily="34" charset="-122"/>
                <a:ea typeface="微软雅黑" pitchFamily="34" charset="-122"/>
                <a:cs typeface="Arial" panose="020B0604020202020204" pitchFamily="34" charset="0"/>
              </a:rPr>
              <a:t>谢谢聆听</a:t>
            </a:r>
            <a:r>
              <a:rPr lang="en-US" altLang="zh-CN" sz="4400" b="1" dirty="0">
                <a:solidFill>
                  <a:srgbClr val="3333CC"/>
                </a:solidFill>
                <a:latin typeface="微软雅黑" pitchFamily="34" charset="-122"/>
                <a:ea typeface="微软雅黑" pitchFamily="34" charset="-122"/>
                <a:cs typeface="Arial" panose="020B0604020202020204" pitchFamily="34" charset="0"/>
              </a:rPr>
              <a:t>!</a:t>
            </a:r>
            <a:endParaRPr lang="zh-CN" altLang="en-US" sz="4400" b="1" dirty="0">
              <a:solidFill>
                <a:srgbClr val="3333CC"/>
              </a:solidFill>
              <a:latin typeface="微软雅黑" pitchFamily="34" charset="-122"/>
              <a:ea typeface="微软雅黑" pitchFamily="34" charset="-122"/>
              <a:cs typeface="Arial" panose="020B0604020202020204" pitchFamily="34" charset="0"/>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5" y="2564905"/>
            <a:ext cx="2105605" cy="1859025"/>
          </a:xfrm>
          <a:prstGeom prst="rect">
            <a:avLst/>
          </a:prstGeom>
        </p:spPr>
      </p:pic>
    </p:spTree>
    <p:extLst>
      <p:ext uri="{BB962C8B-B14F-4D97-AF65-F5344CB8AC3E}">
        <p14:creationId xmlns:p14="http://schemas.microsoft.com/office/powerpoint/2010/main" val="11325073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71587" y="917848"/>
            <a:ext cx="8784976" cy="1143000"/>
          </a:xfrm>
        </p:spPr>
        <p:txBody>
          <a:bodyPr>
            <a:noAutofit/>
          </a:bodyPr>
          <a:lstStyle/>
          <a:p>
            <a:r>
              <a:rPr lang="en-US" altLang="zh-CN" sz="2800" b="1" dirty="0" smtClean="0">
                <a:solidFill>
                  <a:srgbClr val="0033CC"/>
                </a:solidFill>
                <a:latin typeface="Arial" pitchFamily="34" charset="0"/>
                <a:ea typeface="黑体" pitchFamily="49" charset="-122"/>
                <a:cs typeface="Arial" pitchFamily="34" charset="0"/>
              </a:rPr>
              <a:t>2014</a:t>
            </a:r>
            <a:r>
              <a:rPr lang="zh-CN" altLang="en-US" sz="2800" b="1" dirty="0" smtClean="0">
                <a:solidFill>
                  <a:srgbClr val="0033CC"/>
                </a:solidFill>
                <a:latin typeface="Arial" pitchFamily="34" charset="0"/>
                <a:ea typeface="黑体" pitchFamily="49" charset="-122"/>
                <a:cs typeface="Arial" pitchFamily="34" charset="0"/>
              </a:rPr>
              <a:t>年临床核酸扩增实验室及形态学实验室</a:t>
            </a:r>
            <a:endParaRPr lang="zh-CN" altLang="en-US" sz="2800" b="1" dirty="0">
              <a:solidFill>
                <a:srgbClr val="0033CC"/>
              </a:solidFill>
              <a:latin typeface="Arial" pitchFamily="34" charset="0"/>
              <a:ea typeface="黑体" pitchFamily="49" charset="-122"/>
              <a:cs typeface="Arial" pitchFamily="34" charset="0"/>
            </a:endParaRPr>
          </a:p>
        </p:txBody>
      </p:sp>
      <p:grpSp>
        <p:nvGrpSpPr>
          <p:cNvPr id="5" name="Group 2"/>
          <p:cNvGrpSpPr>
            <a:grpSpLocks/>
          </p:cNvGrpSpPr>
          <p:nvPr/>
        </p:nvGrpSpPr>
        <p:grpSpPr bwMode="auto">
          <a:xfrm>
            <a:off x="0" y="1628800"/>
            <a:ext cx="9144001" cy="2135188"/>
            <a:chOff x="0" y="14"/>
            <a:chExt cx="5760" cy="1345"/>
          </a:xfrm>
        </p:grpSpPr>
        <p:sp>
          <p:nvSpPr>
            <p:cNvPr id="6" name="Rectangle 3"/>
            <p:cNvSpPr>
              <a:spLocks noChangeArrowheads="1"/>
            </p:cNvSpPr>
            <p:nvPr/>
          </p:nvSpPr>
          <p:spPr bwMode="auto">
            <a:xfrm>
              <a:off x="4354" y="84"/>
              <a:ext cx="1406" cy="318"/>
            </a:xfrm>
            <a:prstGeom prst="rect">
              <a:avLst/>
            </a:prstGeom>
            <a:solidFill>
              <a:srgbClr val="FFCC00"/>
            </a:solidFill>
            <a:ln w="9525">
              <a:noFill/>
              <a:miter lim="800000"/>
              <a:headEnd/>
              <a:tailEnd/>
            </a:ln>
          </p:spPr>
          <p:txBody>
            <a:bodyPr wrap="none" anchor="ctr"/>
            <a:lstStyle/>
            <a:p>
              <a:endParaRPr lang="zh-CN" altLang="en-US" b="1" dirty="0">
                <a:solidFill>
                  <a:schemeClr val="bg1"/>
                </a:solidFill>
              </a:endParaRPr>
            </a:p>
          </p:txBody>
        </p:sp>
        <p:sp>
          <p:nvSpPr>
            <p:cNvPr id="7" name="Rectangle 4"/>
            <p:cNvSpPr>
              <a:spLocks noChangeArrowheads="1"/>
            </p:cNvSpPr>
            <p:nvPr/>
          </p:nvSpPr>
          <p:spPr bwMode="auto">
            <a:xfrm>
              <a:off x="1454" y="96"/>
              <a:ext cx="1474" cy="318"/>
            </a:xfrm>
            <a:prstGeom prst="rect">
              <a:avLst/>
            </a:prstGeom>
            <a:solidFill>
              <a:srgbClr val="3366FF">
                <a:alpha val="76862"/>
              </a:srgbClr>
            </a:solidFill>
            <a:ln w="9525">
              <a:noFill/>
              <a:miter lim="800000"/>
              <a:headEnd/>
              <a:tailEnd/>
            </a:ln>
          </p:spPr>
          <p:txBody>
            <a:bodyPr wrap="none" anchor="ctr"/>
            <a:lstStyle/>
            <a:p>
              <a:endParaRPr lang="zh-CN" altLang="en-US" b="1" dirty="0">
                <a:solidFill>
                  <a:schemeClr val="bg1"/>
                </a:solidFill>
              </a:endParaRPr>
            </a:p>
          </p:txBody>
        </p:sp>
        <p:sp>
          <p:nvSpPr>
            <p:cNvPr id="8" name="Rectangle 5"/>
            <p:cNvSpPr>
              <a:spLocks noChangeArrowheads="1"/>
            </p:cNvSpPr>
            <p:nvPr/>
          </p:nvSpPr>
          <p:spPr bwMode="auto">
            <a:xfrm>
              <a:off x="2925" y="90"/>
              <a:ext cx="1474" cy="318"/>
            </a:xfrm>
            <a:prstGeom prst="rect">
              <a:avLst/>
            </a:prstGeom>
            <a:solidFill>
              <a:srgbClr val="FF00FF">
                <a:alpha val="87842"/>
              </a:srgbClr>
            </a:solidFill>
            <a:ln w="9525">
              <a:noFill/>
              <a:miter lim="800000"/>
              <a:headEnd/>
              <a:tailEnd/>
            </a:ln>
          </p:spPr>
          <p:txBody>
            <a:bodyPr wrap="none" anchor="ctr"/>
            <a:lstStyle/>
            <a:p>
              <a:endParaRPr lang="zh-CN" altLang="en-US" b="1" dirty="0">
                <a:solidFill>
                  <a:schemeClr val="bg1"/>
                </a:solidFill>
              </a:endParaRPr>
            </a:p>
          </p:txBody>
        </p:sp>
        <p:sp>
          <p:nvSpPr>
            <p:cNvPr id="9" name="Rectangle 6"/>
            <p:cNvSpPr>
              <a:spLocks noChangeArrowheads="1"/>
            </p:cNvSpPr>
            <p:nvPr/>
          </p:nvSpPr>
          <p:spPr bwMode="auto">
            <a:xfrm>
              <a:off x="0" y="84"/>
              <a:ext cx="1474" cy="318"/>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endParaRPr lang="zh-CN" altLang="en-US" b="1" dirty="0">
                <a:solidFill>
                  <a:schemeClr val="bg1"/>
                </a:solidFill>
              </a:endParaRPr>
            </a:p>
          </p:txBody>
        </p:sp>
        <p:pic>
          <p:nvPicPr>
            <p:cNvPr id="10" name="Picture 6" descr="IMG_20130608_083251"/>
            <p:cNvPicPr>
              <a:picLocks noChangeArrowheads="1"/>
            </p:cNvPicPr>
            <p:nvPr/>
          </p:nvPicPr>
          <p:blipFill>
            <a:blip r:embed="rId3"/>
            <a:srcRect/>
            <a:stretch>
              <a:fillRect/>
            </a:stretch>
          </p:blipFill>
          <p:spPr bwMode="auto">
            <a:xfrm>
              <a:off x="1464" y="201"/>
              <a:ext cx="1474" cy="1134"/>
            </a:xfrm>
            <a:prstGeom prst="rect">
              <a:avLst/>
            </a:prstGeom>
            <a:noFill/>
            <a:ln w="9525">
              <a:noFill/>
              <a:miter lim="800000"/>
              <a:headEnd/>
              <a:tailEnd/>
            </a:ln>
          </p:spPr>
        </p:pic>
        <p:pic>
          <p:nvPicPr>
            <p:cNvPr id="11" name="Picture 7" descr="IMG_20130608_084240"/>
            <p:cNvPicPr>
              <a:picLocks noChangeArrowheads="1"/>
            </p:cNvPicPr>
            <p:nvPr/>
          </p:nvPicPr>
          <p:blipFill>
            <a:blip r:embed="rId4"/>
            <a:srcRect l="2998" r="16946" b="19913"/>
            <a:stretch>
              <a:fillRect/>
            </a:stretch>
          </p:blipFill>
          <p:spPr bwMode="auto">
            <a:xfrm>
              <a:off x="4317" y="14"/>
              <a:ext cx="1443" cy="1328"/>
            </a:xfrm>
            <a:prstGeom prst="rect">
              <a:avLst/>
            </a:prstGeom>
            <a:noFill/>
            <a:ln w="9525">
              <a:noFill/>
              <a:miter lim="800000"/>
              <a:headEnd/>
              <a:tailEnd/>
            </a:ln>
          </p:spPr>
        </p:pic>
        <p:pic>
          <p:nvPicPr>
            <p:cNvPr id="12" name="Picture 8" descr="IMG_20130608_083515"/>
            <p:cNvPicPr>
              <a:picLocks noChangeArrowheads="1"/>
            </p:cNvPicPr>
            <p:nvPr/>
          </p:nvPicPr>
          <p:blipFill>
            <a:blip r:embed="rId5"/>
            <a:srcRect/>
            <a:stretch>
              <a:fillRect/>
            </a:stretch>
          </p:blipFill>
          <p:spPr bwMode="auto">
            <a:xfrm>
              <a:off x="2916" y="187"/>
              <a:ext cx="1474" cy="1134"/>
            </a:xfrm>
            <a:prstGeom prst="rect">
              <a:avLst/>
            </a:prstGeom>
            <a:noFill/>
            <a:ln w="9525">
              <a:noFill/>
              <a:miter lim="800000"/>
              <a:headEnd/>
              <a:tailEnd/>
            </a:ln>
          </p:spPr>
        </p:pic>
        <p:pic>
          <p:nvPicPr>
            <p:cNvPr id="13" name="内容占位符 3" descr="24.jpg"/>
            <p:cNvPicPr>
              <a:picLocks noChangeArrowheads="1"/>
            </p:cNvPicPr>
            <p:nvPr/>
          </p:nvPicPr>
          <p:blipFill>
            <a:blip r:embed="rId6"/>
            <a:srcRect/>
            <a:stretch>
              <a:fillRect/>
            </a:stretch>
          </p:blipFill>
          <p:spPr bwMode="auto">
            <a:xfrm>
              <a:off x="0" y="225"/>
              <a:ext cx="1474" cy="1134"/>
            </a:xfrm>
            <a:prstGeom prst="rect">
              <a:avLst/>
            </a:prstGeom>
            <a:noFill/>
            <a:ln w="9525">
              <a:noFill/>
              <a:miter lim="800000"/>
              <a:headEnd/>
              <a:tailEnd/>
            </a:ln>
          </p:spPr>
        </p:pic>
      </p:grpSp>
      <p:pic>
        <p:nvPicPr>
          <p:cNvPr id="16" name="Picture 8" descr="2013-09-02_07-26-06_140"/>
          <p:cNvPicPr>
            <a:picLocks noChangeArrowheads="1"/>
          </p:cNvPicPr>
          <p:nvPr/>
        </p:nvPicPr>
        <p:blipFill rotWithShape="1">
          <a:blip r:embed="rId7" cstate="print">
            <a:extLst>
              <a:ext uri="{28A0092B-C50C-407E-A947-70E740481C1C}">
                <a14:useLocalDpi xmlns:a14="http://schemas.microsoft.com/office/drawing/2010/main" val="0"/>
              </a:ext>
            </a:extLst>
          </a:blip>
          <a:srcRect l="29065" b="6117"/>
          <a:stretch/>
        </p:blipFill>
        <p:spPr bwMode="auto">
          <a:xfrm>
            <a:off x="2285160" y="4272649"/>
            <a:ext cx="2232000" cy="1800000"/>
          </a:xfrm>
          <a:prstGeom prst="rect">
            <a:avLst/>
          </a:prstGeom>
          <a:noFill/>
          <a:ln>
            <a:noFill/>
          </a:ln>
        </p:spPr>
      </p:pic>
      <p:pic>
        <p:nvPicPr>
          <p:cNvPr id="18" name="Picture 6" descr="2013-09-02_07-27-27_857"/>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637" y="4266319"/>
            <a:ext cx="2232000" cy="1800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9" name="Picture 5" descr="2013-09-02_07-27-04_94"/>
          <p:cNvPicPr>
            <a:picLocks noChangeArrowheads="1"/>
          </p:cNvPicPr>
          <p:nvPr/>
        </p:nvPicPr>
        <p:blipFill rotWithShape="1">
          <a:blip r:embed="rId9" cstate="print">
            <a:extLst>
              <a:ext uri="{28A0092B-C50C-407E-A947-70E740481C1C}">
                <a14:useLocalDpi xmlns:a14="http://schemas.microsoft.com/office/drawing/2010/main" val="0"/>
              </a:ext>
            </a:extLst>
          </a:blip>
          <a:srcRect l="3430" t="5212" b="14555"/>
          <a:stretch/>
        </p:blipFill>
        <p:spPr bwMode="auto">
          <a:xfrm>
            <a:off x="6835312" y="4268889"/>
            <a:ext cx="2232000" cy="1800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0" name="Picture 7" descr="IMG_20130830_175926"/>
          <p:cNvPicPr>
            <a:picLocks noChangeArrowheads="1"/>
          </p:cNvPicPr>
          <p:nvPr/>
        </p:nvPicPr>
        <p:blipFill rotWithShape="1">
          <a:blip r:embed="rId10" cstate="print">
            <a:extLst>
              <a:ext uri="{28A0092B-C50C-407E-A947-70E740481C1C}">
                <a14:useLocalDpi xmlns:a14="http://schemas.microsoft.com/office/drawing/2010/main" val="0"/>
              </a:ext>
            </a:extLst>
          </a:blip>
          <a:srcRect l="12189" t="12531" r="27532" b="4337"/>
          <a:stretch/>
        </p:blipFill>
        <p:spPr bwMode="auto">
          <a:xfrm>
            <a:off x="4558352" y="4268888"/>
            <a:ext cx="2232000" cy="1800000"/>
          </a:xfrm>
          <a:prstGeom prst="rect">
            <a:avLst/>
          </a:prstGeom>
          <a:noFill/>
          <a:ln>
            <a:noFill/>
          </a:ln>
        </p:spPr>
      </p:pic>
      <p:sp>
        <p:nvSpPr>
          <p:cNvPr id="17" name="矩形 16"/>
          <p:cNvSpPr/>
          <p:nvPr/>
        </p:nvSpPr>
        <p:spPr>
          <a:xfrm>
            <a:off x="1343288" y="6281371"/>
            <a:ext cx="6181040" cy="400110"/>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en-US" altLang="zh-CN" sz="2000" b="1" dirty="0" err="1">
                <a:latin typeface="Arial" pitchFamily="34" charset="0"/>
                <a:ea typeface="黑体" pitchFamily="49" charset="-122"/>
                <a:cs typeface="Arial" pitchFamily="34" charset="0"/>
              </a:rPr>
              <a:t>qPCR</a:t>
            </a:r>
            <a:r>
              <a:rPr lang="en-US" altLang="zh-CN" sz="2000" b="1" dirty="0">
                <a:latin typeface="Arial" pitchFamily="34" charset="0"/>
                <a:ea typeface="黑体" pitchFamily="49" charset="-122"/>
                <a:cs typeface="Arial" pitchFamily="34" charset="0"/>
              </a:rPr>
              <a:t> + </a:t>
            </a:r>
            <a:r>
              <a:rPr lang="zh-CN" altLang="en-US" sz="2000" b="1" dirty="0">
                <a:latin typeface="Arial" pitchFamily="34" charset="0"/>
                <a:ea typeface="黑体" pitchFamily="49" charset="-122"/>
                <a:cs typeface="Arial" pitchFamily="34" charset="0"/>
              </a:rPr>
              <a:t>一代</a:t>
            </a:r>
            <a:r>
              <a:rPr lang="zh-CN" altLang="en-US" sz="2000" b="1" dirty="0" smtClean="0">
                <a:latin typeface="Arial" pitchFamily="34" charset="0"/>
                <a:ea typeface="黑体" pitchFamily="49" charset="-122"/>
                <a:cs typeface="Arial" pitchFamily="34" charset="0"/>
              </a:rPr>
              <a:t>测序</a:t>
            </a:r>
            <a:r>
              <a:rPr lang="en-US" altLang="zh-CN" sz="2000" b="1" dirty="0" smtClean="0">
                <a:latin typeface="Arial" pitchFamily="34" charset="0"/>
                <a:ea typeface="黑体" pitchFamily="49" charset="-122"/>
                <a:cs typeface="Arial" pitchFamily="34" charset="0"/>
              </a:rPr>
              <a:t>+</a:t>
            </a:r>
            <a:r>
              <a:rPr lang="zh-CN" altLang="en-US" sz="2000" b="1" dirty="0">
                <a:latin typeface="Arial" pitchFamily="34" charset="0"/>
                <a:ea typeface="黑体" pitchFamily="49" charset="-122"/>
                <a:cs typeface="Arial" pitchFamily="34" charset="0"/>
              </a:rPr>
              <a:t>基因分型</a:t>
            </a:r>
            <a:r>
              <a:rPr lang="en-US" altLang="zh-CN" sz="2000" b="1" dirty="0" smtClean="0">
                <a:latin typeface="Arial" pitchFamily="34" charset="0"/>
                <a:ea typeface="黑体" pitchFamily="49" charset="-122"/>
                <a:cs typeface="Arial" pitchFamily="34" charset="0"/>
              </a:rPr>
              <a:t>+FISH+</a:t>
            </a:r>
            <a:r>
              <a:rPr lang="zh-CN" altLang="en-US" sz="2000" b="1" dirty="0" smtClean="0">
                <a:latin typeface="Arial" pitchFamily="34" charset="0"/>
                <a:ea typeface="黑体" pitchFamily="49" charset="-122"/>
                <a:cs typeface="Arial" pitchFamily="34" charset="0"/>
              </a:rPr>
              <a:t>病理</a:t>
            </a:r>
            <a:endParaRPr lang="zh-CN" altLang="en-US" sz="2000" b="1" dirty="0">
              <a:latin typeface="Arial" pitchFamily="34" charset="0"/>
              <a:ea typeface="黑体" pitchFamily="49" charset="-122"/>
              <a:cs typeface="Arial" pitchFamily="34" charset="0"/>
            </a:endParaRPr>
          </a:p>
        </p:txBody>
      </p:sp>
      <p:sp>
        <p:nvSpPr>
          <p:cNvPr id="2" name="矩形 1"/>
          <p:cNvSpPr/>
          <p:nvPr/>
        </p:nvSpPr>
        <p:spPr>
          <a:xfrm>
            <a:off x="1544186" y="5696987"/>
            <a:ext cx="710451" cy="369332"/>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r>
              <a:rPr lang="en-US" altLang="zh-CN" b="1" dirty="0">
                <a:solidFill>
                  <a:schemeClr val="bg1"/>
                </a:solidFill>
                <a:latin typeface="Arial" pitchFamily="34" charset="0"/>
                <a:ea typeface="黑体" pitchFamily="49" charset="-122"/>
                <a:cs typeface="Arial" pitchFamily="34" charset="0"/>
              </a:rPr>
              <a:t>FISH</a:t>
            </a:r>
            <a:endParaRPr lang="zh-CN" altLang="en-US" dirty="0">
              <a:solidFill>
                <a:schemeClr val="bg1"/>
              </a:solidFill>
            </a:endParaRPr>
          </a:p>
        </p:txBody>
      </p:sp>
      <p:sp>
        <p:nvSpPr>
          <p:cNvPr id="3" name="矩形 2"/>
          <p:cNvSpPr/>
          <p:nvPr/>
        </p:nvSpPr>
        <p:spPr>
          <a:xfrm>
            <a:off x="3401160" y="5703317"/>
            <a:ext cx="1114408" cy="369332"/>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r>
              <a:rPr lang="zh-CN" altLang="en-US" b="1" dirty="0">
                <a:solidFill>
                  <a:schemeClr val="bg1"/>
                </a:solidFill>
                <a:latin typeface="Arial" pitchFamily="34" charset="0"/>
                <a:ea typeface="黑体" pitchFamily="49" charset="-122"/>
                <a:cs typeface="Arial" pitchFamily="34" charset="0"/>
              </a:rPr>
              <a:t>基因分型</a:t>
            </a:r>
            <a:endParaRPr lang="zh-CN" altLang="en-US" dirty="0">
              <a:solidFill>
                <a:schemeClr val="bg1"/>
              </a:solidFill>
            </a:endParaRPr>
          </a:p>
        </p:txBody>
      </p:sp>
      <p:sp>
        <p:nvSpPr>
          <p:cNvPr id="14" name="矩形 13"/>
          <p:cNvSpPr/>
          <p:nvPr/>
        </p:nvSpPr>
        <p:spPr>
          <a:xfrm>
            <a:off x="6123708" y="5693154"/>
            <a:ext cx="649537" cy="369332"/>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ctr"/>
            <a:r>
              <a:rPr lang="zh-CN" altLang="en-US" b="1" dirty="0">
                <a:solidFill>
                  <a:schemeClr val="bg1"/>
                </a:solidFill>
                <a:latin typeface="Arial" pitchFamily="34" charset="0"/>
                <a:ea typeface="黑体" pitchFamily="49" charset="-122"/>
                <a:cs typeface="Arial" pitchFamily="34" charset="0"/>
              </a:rPr>
              <a:t>病理</a:t>
            </a:r>
          </a:p>
        </p:txBody>
      </p:sp>
      <p:sp>
        <p:nvSpPr>
          <p:cNvPr id="21" name="矩形 20"/>
          <p:cNvSpPr/>
          <p:nvPr/>
        </p:nvSpPr>
        <p:spPr>
          <a:xfrm>
            <a:off x="22637" y="1754116"/>
            <a:ext cx="649537" cy="369332"/>
          </a:xfrm>
          <a:prstGeom prst="rect">
            <a:avLst/>
          </a:prstGeom>
        </p:spPr>
        <p:txBody>
          <a:bodyPr wrap="none">
            <a:spAutoFit/>
          </a:bodyPr>
          <a:lstStyle/>
          <a:p>
            <a:r>
              <a:rPr lang="zh-CN" altLang="en-US" b="1" dirty="0">
                <a:solidFill>
                  <a:schemeClr val="bg1"/>
                </a:solidFill>
                <a:latin typeface="Arial" pitchFamily="34" charset="0"/>
                <a:ea typeface="黑体" pitchFamily="49" charset="-122"/>
                <a:cs typeface="Arial" pitchFamily="34" charset="0"/>
              </a:rPr>
              <a:t>试剂</a:t>
            </a:r>
            <a:endParaRPr lang="zh-CN" altLang="en-US" dirty="0">
              <a:solidFill>
                <a:schemeClr val="bg1"/>
              </a:solidFill>
            </a:endParaRPr>
          </a:p>
        </p:txBody>
      </p:sp>
      <p:sp>
        <p:nvSpPr>
          <p:cNvPr id="22" name="矩形 21"/>
          <p:cNvSpPr/>
          <p:nvPr/>
        </p:nvSpPr>
        <p:spPr>
          <a:xfrm>
            <a:off x="2339975" y="1772046"/>
            <a:ext cx="649537" cy="369332"/>
          </a:xfrm>
          <a:prstGeom prst="rect">
            <a:avLst/>
          </a:prstGeom>
        </p:spPr>
        <p:txBody>
          <a:bodyPr wrap="none">
            <a:spAutoFit/>
          </a:bodyPr>
          <a:lstStyle/>
          <a:p>
            <a:r>
              <a:rPr lang="zh-CN" altLang="en-US" b="1" dirty="0">
                <a:solidFill>
                  <a:schemeClr val="bg1"/>
                </a:solidFill>
                <a:latin typeface="Arial" pitchFamily="34" charset="0"/>
                <a:ea typeface="黑体" pitchFamily="49" charset="-122"/>
                <a:cs typeface="Arial" pitchFamily="34" charset="0"/>
              </a:rPr>
              <a:t>提取</a:t>
            </a:r>
            <a:endParaRPr lang="zh-CN" altLang="en-US" dirty="0">
              <a:solidFill>
                <a:schemeClr val="bg1"/>
              </a:solidFill>
            </a:endParaRPr>
          </a:p>
        </p:txBody>
      </p:sp>
      <p:sp>
        <p:nvSpPr>
          <p:cNvPr id="23" name="矩形 22"/>
          <p:cNvSpPr/>
          <p:nvPr/>
        </p:nvSpPr>
        <p:spPr>
          <a:xfrm>
            <a:off x="4664075" y="1772046"/>
            <a:ext cx="649537" cy="369332"/>
          </a:xfrm>
          <a:prstGeom prst="rect">
            <a:avLst/>
          </a:prstGeom>
        </p:spPr>
        <p:txBody>
          <a:bodyPr wrap="none">
            <a:spAutoFit/>
          </a:bodyPr>
          <a:lstStyle/>
          <a:p>
            <a:r>
              <a:rPr lang="zh-CN" altLang="en-US" b="1" dirty="0">
                <a:solidFill>
                  <a:schemeClr val="bg1"/>
                </a:solidFill>
                <a:latin typeface="Arial" pitchFamily="34" charset="0"/>
                <a:ea typeface="黑体" pitchFamily="49" charset="-122"/>
                <a:cs typeface="Arial" pitchFamily="34" charset="0"/>
              </a:rPr>
              <a:t>扩增</a:t>
            </a:r>
            <a:endParaRPr lang="zh-CN" altLang="en-US" dirty="0">
              <a:solidFill>
                <a:schemeClr val="bg1"/>
              </a:solidFill>
            </a:endParaRPr>
          </a:p>
        </p:txBody>
      </p:sp>
      <p:sp>
        <p:nvSpPr>
          <p:cNvPr id="24" name="矩形 23"/>
          <p:cNvSpPr/>
          <p:nvPr/>
        </p:nvSpPr>
        <p:spPr>
          <a:xfrm>
            <a:off x="7000494" y="1772046"/>
            <a:ext cx="649537" cy="369332"/>
          </a:xfrm>
          <a:prstGeom prst="rect">
            <a:avLst/>
          </a:prstGeom>
        </p:spPr>
        <p:txBody>
          <a:bodyPr wrap="none">
            <a:spAutoFit/>
          </a:bodyPr>
          <a:lstStyle/>
          <a:p>
            <a:r>
              <a:rPr lang="zh-CN" altLang="en-US" b="1" dirty="0">
                <a:solidFill>
                  <a:schemeClr val="bg1"/>
                </a:solidFill>
                <a:latin typeface="Arial" pitchFamily="34" charset="0"/>
                <a:ea typeface="黑体" pitchFamily="49" charset="-122"/>
                <a:cs typeface="Arial" pitchFamily="34" charset="0"/>
              </a:rPr>
              <a:t>测序</a:t>
            </a:r>
            <a:endParaRPr lang="zh-CN" altLang="en-US" dirty="0">
              <a:solidFill>
                <a:schemeClr val="bg1"/>
              </a:solidFill>
            </a:endParaRPr>
          </a:p>
        </p:txBody>
      </p:sp>
      <p:sp>
        <p:nvSpPr>
          <p:cNvPr id="25" name="标题 2"/>
          <p:cNvSpPr txBox="1">
            <a:spLocks/>
          </p:cNvSpPr>
          <p:nvPr/>
        </p:nvSpPr>
        <p:spPr>
          <a:xfrm>
            <a:off x="457200" y="44624"/>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40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379991061"/>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user\Desktop\微信图片_2017101610074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022"/>
          <a:stretch/>
        </p:blipFill>
        <p:spPr bwMode="auto">
          <a:xfrm>
            <a:off x="5397108" y="4887469"/>
            <a:ext cx="2310515" cy="192590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2097" y="1700808"/>
            <a:ext cx="3397775" cy="2304256"/>
            <a:chOff x="6896" y="1083176"/>
            <a:chExt cx="3143272" cy="2071702"/>
          </a:xfrm>
        </p:grpSpPr>
        <p:pic>
          <p:nvPicPr>
            <p:cNvPr id="9" name="Picture 9" descr="201207302345"/>
            <p:cNvPicPr>
              <a:picLocks noChangeArrowheads="1"/>
            </p:cNvPicPr>
            <p:nvPr/>
          </p:nvPicPr>
          <p:blipFill>
            <a:blip r:embed="rId4" cstate="print"/>
            <a:srcRect l="5420" r="9416" b="13684"/>
            <a:stretch>
              <a:fillRect/>
            </a:stretch>
          </p:blipFill>
          <p:spPr bwMode="auto">
            <a:xfrm>
              <a:off x="6896" y="1083176"/>
              <a:ext cx="3143272" cy="2071702"/>
            </a:xfrm>
            <a:prstGeom prst="rect">
              <a:avLst/>
            </a:prstGeom>
            <a:ln>
              <a:noFill/>
            </a:ln>
            <a:effectLst>
              <a:softEdge rad="112500"/>
            </a:effectLst>
          </p:spPr>
        </p:pic>
        <p:sp>
          <p:nvSpPr>
            <p:cNvPr id="2" name="椭圆 1"/>
            <p:cNvSpPr/>
            <p:nvPr/>
          </p:nvSpPr>
          <p:spPr>
            <a:xfrm>
              <a:off x="209416" y="2672960"/>
              <a:ext cx="1152000" cy="396000"/>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600" dirty="0" smtClean="0">
                  <a:latin typeface="Arial" pitchFamily="34" charset="0"/>
                  <a:cs typeface="Arial" pitchFamily="34" charset="0"/>
                </a:rPr>
                <a:t>2003</a:t>
              </a:r>
              <a:r>
                <a:rPr lang="zh-CN" altLang="en-US" sz="1600" dirty="0" smtClean="0">
                  <a:latin typeface="Arial" pitchFamily="34" charset="0"/>
                  <a:cs typeface="Arial" pitchFamily="34" charset="0"/>
                </a:rPr>
                <a:t>：</a:t>
              </a:r>
              <a:r>
                <a:rPr lang="en-US" altLang="zh-CN" sz="1600" dirty="0" smtClean="0">
                  <a:latin typeface="Arial" pitchFamily="34" charset="0"/>
                  <a:cs typeface="Arial" pitchFamily="34" charset="0"/>
                </a:rPr>
                <a:t>9m</a:t>
              </a:r>
              <a:r>
                <a:rPr lang="en-US" altLang="zh-CN" sz="1600" baseline="30000" dirty="0" smtClean="0">
                  <a:latin typeface="Arial" pitchFamily="34" charset="0"/>
                  <a:cs typeface="Arial" pitchFamily="34" charset="0"/>
                </a:rPr>
                <a:t>2</a:t>
              </a:r>
              <a:endParaRPr lang="zh-CN" altLang="en-US" sz="1600" baseline="30000" dirty="0">
                <a:latin typeface="Arial" pitchFamily="34" charset="0"/>
                <a:cs typeface="Arial" pitchFamily="34" charset="0"/>
              </a:endParaRPr>
            </a:p>
          </p:txBody>
        </p:sp>
      </p:grpSp>
      <p:pic>
        <p:nvPicPr>
          <p:cNvPr id="13" name="Picture 3" descr="C:\Users\user\Desktop\IMG_20150313_154415.jpg"/>
          <p:cNvPicPr>
            <a:picLocks noChangeAspect="1" noChangeArrowheads="1"/>
          </p:cNvPicPr>
          <p:nvPr/>
        </p:nvPicPr>
        <p:blipFill>
          <a:blip r:embed="rId5" cstate="print"/>
          <a:srcRect/>
          <a:stretch>
            <a:fillRect/>
          </a:stretch>
        </p:blipFill>
        <p:spPr bwMode="auto">
          <a:xfrm>
            <a:off x="42765" y="4437112"/>
            <a:ext cx="4015441" cy="2263606"/>
          </a:xfrm>
          <a:prstGeom prst="rect">
            <a:avLst/>
          </a:prstGeom>
          <a:ln>
            <a:noFill/>
          </a:ln>
          <a:effectLst>
            <a:softEdge rad="112500"/>
          </a:effectLst>
        </p:spPr>
      </p:pic>
      <p:sp>
        <p:nvSpPr>
          <p:cNvPr id="14" name="椭圆 13"/>
          <p:cNvSpPr/>
          <p:nvPr/>
        </p:nvSpPr>
        <p:spPr>
          <a:xfrm>
            <a:off x="42765" y="6309320"/>
            <a:ext cx="1288875" cy="447436"/>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1600" dirty="0" smtClean="0">
                <a:latin typeface="Arial" pitchFamily="34" charset="0"/>
                <a:cs typeface="Arial" pitchFamily="34" charset="0"/>
              </a:rPr>
              <a:t>2015</a:t>
            </a:r>
          </a:p>
          <a:p>
            <a:pPr algn="ctr"/>
            <a:r>
              <a:rPr lang="en-US" altLang="zh-CN" sz="1600" dirty="0" smtClean="0">
                <a:latin typeface="Arial" pitchFamily="34" charset="0"/>
                <a:cs typeface="Arial" pitchFamily="34" charset="0"/>
              </a:rPr>
              <a:t>25m</a:t>
            </a:r>
            <a:r>
              <a:rPr lang="en-US" altLang="zh-CN" sz="1600" baseline="30000" dirty="0" smtClean="0">
                <a:latin typeface="Arial" pitchFamily="34" charset="0"/>
                <a:cs typeface="Arial" pitchFamily="34" charset="0"/>
              </a:rPr>
              <a:t>2</a:t>
            </a:r>
            <a:endParaRPr lang="zh-CN" altLang="en-US" sz="1600" baseline="30000" dirty="0">
              <a:latin typeface="Arial" pitchFamily="34" charset="0"/>
              <a:cs typeface="Arial" pitchFamily="34" charset="0"/>
            </a:endParaRPr>
          </a:p>
        </p:txBody>
      </p:sp>
      <p:sp>
        <p:nvSpPr>
          <p:cNvPr id="3" name="标题 2"/>
          <p:cNvSpPr>
            <a:spLocks noGrp="1"/>
          </p:cNvSpPr>
          <p:nvPr>
            <p:ph type="title"/>
          </p:nvPr>
        </p:nvSpPr>
        <p:spPr>
          <a:xfrm>
            <a:off x="457200" y="-171400"/>
            <a:ext cx="8229600" cy="1143000"/>
          </a:xfrm>
        </p:spPr>
        <p:txBody>
          <a:bodyPr>
            <a:normAutofit/>
          </a:bodyPr>
          <a:lstStyle/>
          <a:p>
            <a:r>
              <a:rPr lang="zh-CN" altLang="en-US" sz="4000" b="1" dirty="0" smtClean="0">
                <a:solidFill>
                  <a:srgbClr val="FF0000"/>
                </a:solidFill>
                <a:latin typeface="微软雅黑" pitchFamily="34" charset="-122"/>
                <a:ea typeface="微软雅黑" pitchFamily="34" charset="-122"/>
              </a:rPr>
              <a:t>实验室空间利用</a:t>
            </a:r>
            <a:endParaRPr lang="zh-CN" altLang="en-US" sz="4000" b="1" dirty="0">
              <a:solidFill>
                <a:srgbClr val="FF0000"/>
              </a:solidFill>
              <a:latin typeface="微软雅黑" pitchFamily="34" charset="-122"/>
              <a:ea typeface="微软雅黑" pitchFamily="34" charset="-122"/>
            </a:endParaRPr>
          </a:p>
        </p:txBody>
      </p:sp>
      <p:sp>
        <p:nvSpPr>
          <p:cNvPr id="4" name="矩形 3"/>
          <p:cNvSpPr/>
          <p:nvPr/>
        </p:nvSpPr>
        <p:spPr>
          <a:xfrm>
            <a:off x="179512" y="764704"/>
            <a:ext cx="5472608" cy="504056"/>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黑体" pitchFamily="49" charset="-122"/>
                <a:ea typeface="黑体" pitchFamily="49" charset="-122"/>
              </a:rPr>
              <a:t>1. </a:t>
            </a:r>
            <a:r>
              <a:rPr lang="zh-CN" altLang="en-US" sz="2800" dirty="0" smtClean="0">
                <a:latin typeface="黑体" pitchFamily="49" charset="-122"/>
                <a:ea typeface="黑体" pitchFamily="49" charset="-122"/>
              </a:rPr>
              <a:t>样本处理区的合理化再布局</a:t>
            </a:r>
            <a:endParaRPr lang="zh-CN" altLang="en-US" sz="2800" dirty="0">
              <a:latin typeface="黑体" pitchFamily="49" charset="-122"/>
              <a:ea typeface="黑体" pitchFamily="49" charset="-122"/>
            </a:endParaRPr>
          </a:p>
        </p:txBody>
      </p:sp>
      <p:sp>
        <p:nvSpPr>
          <p:cNvPr id="10" name="TextBox 9"/>
          <p:cNvSpPr txBox="1"/>
          <p:nvPr/>
        </p:nvSpPr>
        <p:spPr>
          <a:xfrm>
            <a:off x="7020272" y="6469289"/>
            <a:ext cx="2018501" cy="369332"/>
          </a:xfrm>
          <a:prstGeom prst="rect">
            <a:avLst/>
          </a:prstGeom>
          <a:solidFill>
            <a:schemeClr val="bg1"/>
          </a:solidFill>
        </p:spPr>
        <p:txBody>
          <a:bodyPr wrap="none" rtlCol="0">
            <a:spAutoFit/>
          </a:bodyPr>
          <a:lstStyle/>
          <a:p>
            <a:r>
              <a:rPr lang="en-US" altLang="zh-CN" b="1" dirty="0" smtClean="0">
                <a:solidFill>
                  <a:srgbClr val="C00000"/>
                </a:solidFill>
                <a:latin typeface="Arial" pitchFamily="34" charset="0"/>
                <a:ea typeface="黑体" pitchFamily="49" charset="-122"/>
                <a:cs typeface="Arial" pitchFamily="34" charset="0"/>
              </a:rPr>
              <a:t>ALL</a:t>
            </a:r>
            <a:r>
              <a:rPr lang="zh-CN" altLang="en-US" dirty="0" smtClean="0">
                <a:latin typeface="黑体" pitchFamily="49" charset="-122"/>
                <a:ea typeface="黑体" pitchFamily="49" charset="-122"/>
              </a:rPr>
              <a:t>组织样本提取</a:t>
            </a:r>
            <a:endParaRPr lang="zh-CN" altLang="en-US" dirty="0">
              <a:latin typeface="黑体" pitchFamily="49" charset="-122"/>
              <a:ea typeface="黑体" pitchFamily="49" charset="-122"/>
            </a:endParaRPr>
          </a:p>
        </p:txBody>
      </p:sp>
      <p:sp>
        <p:nvSpPr>
          <p:cNvPr id="18" name="TextBox 17"/>
          <p:cNvSpPr txBox="1"/>
          <p:nvPr/>
        </p:nvSpPr>
        <p:spPr>
          <a:xfrm>
            <a:off x="6807376" y="2777713"/>
            <a:ext cx="1800493" cy="369332"/>
          </a:xfrm>
          <a:prstGeom prst="rect">
            <a:avLst/>
          </a:prstGeom>
          <a:noFill/>
        </p:spPr>
        <p:txBody>
          <a:bodyPr wrap="none" rtlCol="0">
            <a:spAutoFit/>
          </a:bodyPr>
          <a:lstStyle/>
          <a:p>
            <a:r>
              <a:rPr lang="zh-CN" altLang="en-US" dirty="0">
                <a:latin typeface="黑体" pitchFamily="49" charset="-122"/>
                <a:ea typeface="黑体" pitchFamily="49" charset="-122"/>
              </a:rPr>
              <a:t>病原体</a:t>
            </a:r>
            <a:r>
              <a:rPr lang="zh-CN" altLang="en-US" dirty="0" smtClean="0">
                <a:latin typeface="黑体" pitchFamily="49" charset="-122"/>
                <a:ea typeface="黑体" pitchFamily="49" charset="-122"/>
              </a:rPr>
              <a:t>样本提取</a:t>
            </a:r>
            <a:endParaRPr lang="zh-CN" altLang="en-US" dirty="0">
              <a:latin typeface="黑体" pitchFamily="49" charset="-122"/>
              <a:ea typeface="黑体" pitchFamily="49" charset="-122"/>
            </a:endParaRPr>
          </a:p>
        </p:txBody>
      </p:sp>
      <p:sp>
        <p:nvSpPr>
          <p:cNvPr id="19" name="TextBox 18"/>
          <p:cNvSpPr txBox="1"/>
          <p:nvPr/>
        </p:nvSpPr>
        <p:spPr>
          <a:xfrm>
            <a:off x="7236296" y="4437112"/>
            <a:ext cx="1774845" cy="369332"/>
          </a:xfrm>
          <a:prstGeom prst="rect">
            <a:avLst/>
          </a:prstGeom>
          <a:noFill/>
        </p:spPr>
        <p:txBody>
          <a:bodyPr wrap="none" rtlCol="0">
            <a:spAutoFit/>
          </a:bodyPr>
          <a:lstStyle/>
          <a:p>
            <a:r>
              <a:rPr lang="zh-CN" altLang="en-US" dirty="0" smtClean="0">
                <a:latin typeface="Arial" pitchFamily="34" charset="0"/>
                <a:ea typeface="黑体" pitchFamily="49" charset="-122"/>
                <a:cs typeface="Arial" pitchFamily="34" charset="0"/>
              </a:rPr>
              <a:t>肿瘤</a:t>
            </a:r>
            <a:r>
              <a:rPr lang="en-US" altLang="zh-CN" dirty="0" err="1" smtClean="0">
                <a:latin typeface="Arial" pitchFamily="34" charset="0"/>
                <a:ea typeface="黑体" pitchFamily="49" charset="-122"/>
                <a:cs typeface="Arial" pitchFamily="34" charset="0"/>
              </a:rPr>
              <a:t>ctDNA</a:t>
            </a:r>
            <a:r>
              <a:rPr lang="zh-CN" altLang="en-US" dirty="0" smtClean="0">
                <a:latin typeface="Arial" pitchFamily="34" charset="0"/>
                <a:ea typeface="黑体" pitchFamily="49" charset="-122"/>
                <a:cs typeface="Arial" pitchFamily="34" charset="0"/>
              </a:rPr>
              <a:t>提取</a:t>
            </a:r>
            <a:endParaRPr lang="zh-CN" altLang="en-US" dirty="0">
              <a:latin typeface="Arial" pitchFamily="34" charset="0"/>
              <a:ea typeface="黑体" pitchFamily="49" charset="-122"/>
              <a:cs typeface="Arial" pitchFamily="34" charset="0"/>
            </a:endParaRPr>
          </a:p>
        </p:txBody>
      </p:sp>
      <p:pic>
        <p:nvPicPr>
          <p:cNvPr id="2050" name="Picture 2" descr="C:\Users\user\Desktop\微信图片_2017101610073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2501" b="15185"/>
          <a:stretch/>
        </p:blipFill>
        <p:spPr bwMode="auto">
          <a:xfrm>
            <a:off x="3988990" y="1303258"/>
            <a:ext cx="2563376" cy="186355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ser\Desktop\微信图片_20171016100740.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7653" t="21005" r="5320"/>
          <a:stretch/>
        </p:blipFill>
        <p:spPr bwMode="auto">
          <a:xfrm>
            <a:off x="4932040" y="3166811"/>
            <a:ext cx="2237458" cy="1977723"/>
          </a:xfrm>
          <a:prstGeom prst="rect">
            <a:avLst/>
          </a:prstGeom>
          <a:noFill/>
          <a:extLst>
            <a:ext uri="{909E8E84-426E-40DD-AFC4-6F175D3DCCD1}">
              <a14:hiddenFill xmlns:a14="http://schemas.microsoft.com/office/drawing/2010/main">
                <a:solidFill>
                  <a:srgbClr val="FFFFFF"/>
                </a:solidFill>
              </a14:hiddenFill>
            </a:ext>
          </a:extLst>
        </p:spPr>
      </p:pic>
      <p:sp>
        <p:nvSpPr>
          <p:cNvPr id="6" name="下箭头 5"/>
          <p:cNvSpPr/>
          <p:nvPr/>
        </p:nvSpPr>
        <p:spPr>
          <a:xfrm>
            <a:off x="1720984" y="4005064"/>
            <a:ext cx="329501" cy="28803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cxnSp>
        <p:nvCxnSpPr>
          <p:cNvPr id="8" name="直接箭头连接符 7"/>
          <p:cNvCxnSpPr/>
          <p:nvPr/>
        </p:nvCxnSpPr>
        <p:spPr>
          <a:xfrm flipV="1">
            <a:off x="3704431" y="3147046"/>
            <a:ext cx="284559" cy="1740423"/>
          </a:xfrm>
          <a:prstGeom prst="straightConnector1">
            <a:avLst/>
          </a:prstGeom>
          <a:ln w="28575">
            <a:solidFill>
              <a:srgbClr val="0033CC"/>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3704431" y="4437112"/>
            <a:ext cx="1003201" cy="450357"/>
          </a:xfrm>
          <a:prstGeom prst="straightConnector1">
            <a:avLst/>
          </a:prstGeom>
          <a:ln w="28575">
            <a:solidFill>
              <a:srgbClr val="0033CC"/>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3704431" y="4887469"/>
            <a:ext cx="1413847" cy="810553"/>
          </a:xfrm>
          <a:prstGeom prst="straightConnector1">
            <a:avLst/>
          </a:prstGeom>
          <a:ln w="28575">
            <a:solidFill>
              <a:srgbClr val="0033CC"/>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08442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2014（入科后）分子诊断科日常工作\课题申报2016\2016广州市发展改革委关于请协助提供我市战略性新兴产业各项工作年度总结\二代测序实验室合图.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394" y="1958358"/>
            <a:ext cx="8978900" cy="475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3"/>
          <p:cNvSpPr>
            <a:spLocks noGrp="1"/>
          </p:cNvSpPr>
          <p:nvPr>
            <p:ph type="title"/>
          </p:nvPr>
        </p:nvSpPr>
        <p:spPr>
          <a:xfrm>
            <a:off x="246992" y="59274"/>
            <a:ext cx="8507288" cy="1143000"/>
          </a:xfrm>
        </p:spPr>
        <p:txBody>
          <a:bodyPr>
            <a:noAutofit/>
          </a:bodyPr>
          <a:lstStyle/>
          <a:p>
            <a:r>
              <a:rPr lang="en-US" altLang="zh-CN" sz="4000" b="1" dirty="0" smtClean="0">
                <a:solidFill>
                  <a:srgbClr val="FF0000"/>
                </a:solidFill>
                <a:latin typeface="微软雅黑" pitchFamily="34" charset="-122"/>
                <a:ea typeface="微软雅黑" pitchFamily="34" charset="-122"/>
                <a:cs typeface="Arial" pitchFamily="34" charset="0"/>
              </a:rPr>
              <a:t>2016</a:t>
            </a:r>
            <a:r>
              <a:rPr lang="zh-CN" altLang="en-US" sz="4000" b="1" dirty="0" smtClean="0">
                <a:solidFill>
                  <a:srgbClr val="FF0000"/>
                </a:solidFill>
                <a:latin typeface="微软雅黑" pitchFamily="34" charset="-122"/>
                <a:ea typeface="微软雅黑" pitchFamily="34" charset="-122"/>
                <a:cs typeface="Arial" pitchFamily="34" charset="0"/>
              </a:rPr>
              <a:t>年整合测序实验室</a:t>
            </a:r>
            <a:endParaRPr lang="zh-CN" altLang="en-US" sz="4000" b="1" dirty="0">
              <a:solidFill>
                <a:srgbClr val="FF0000"/>
              </a:solidFill>
              <a:latin typeface="微软雅黑" pitchFamily="34" charset="-122"/>
              <a:ea typeface="微软雅黑" pitchFamily="34" charset="-122"/>
              <a:cs typeface="Arial" pitchFamily="34" charset="0"/>
            </a:endParaRPr>
          </a:p>
        </p:txBody>
      </p:sp>
      <p:cxnSp>
        <p:nvCxnSpPr>
          <p:cNvPr id="3" name="直接箭头连接符 2"/>
          <p:cNvCxnSpPr/>
          <p:nvPr/>
        </p:nvCxnSpPr>
        <p:spPr>
          <a:xfrm flipV="1">
            <a:off x="5220072" y="6425952"/>
            <a:ext cx="288032" cy="43204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899" y="1454302"/>
            <a:ext cx="6745123" cy="504056"/>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Arial" pitchFamily="34" charset="0"/>
                <a:ea typeface="黑体" pitchFamily="49" charset="-122"/>
                <a:cs typeface="Arial" pitchFamily="34" charset="0"/>
              </a:rPr>
              <a:t>2. </a:t>
            </a:r>
            <a:r>
              <a:rPr lang="en-US" altLang="zh-CN" sz="2800" dirty="0" err="1" smtClean="0">
                <a:latin typeface="Arial" pitchFamily="34" charset="0"/>
                <a:ea typeface="黑体" pitchFamily="49" charset="-122"/>
                <a:cs typeface="Arial" pitchFamily="34" charset="0"/>
              </a:rPr>
              <a:t>qPCR</a:t>
            </a:r>
            <a:r>
              <a:rPr lang="zh-CN" altLang="en-US" sz="2800" dirty="0" smtClean="0">
                <a:latin typeface="Arial" pitchFamily="34" charset="0"/>
                <a:ea typeface="黑体" pitchFamily="49" charset="-122"/>
                <a:cs typeface="Arial" pitchFamily="34" charset="0"/>
              </a:rPr>
              <a:t>、一代、二代测序合理化布局</a:t>
            </a:r>
            <a:endParaRPr lang="zh-CN" altLang="en-US" sz="2800" dirty="0">
              <a:latin typeface="Arial" pitchFamily="34" charset="0"/>
              <a:ea typeface="黑体" pitchFamily="49" charset="-122"/>
              <a:cs typeface="Arial" pitchFamily="34" charset="0"/>
            </a:endParaRPr>
          </a:p>
        </p:txBody>
      </p:sp>
      <p:sp>
        <p:nvSpPr>
          <p:cNvPr id="7" name="矩形 6"/>
          <p:cNvSpPr/>
          <p:nvPr/>
        </p:nvSpPr>
        <p:spPr>
          <a:xfrm>
            <a:off x="4643438" y="4357694"/>
            <a:ext cx="2286016" cy="2214578"/>
          </a:xfrm>
          <a:prstGeom prst="rect">
            <a:avLst/>
          </a:prstGeom>
          <a:noFill/>
          <a:ln w="38100">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9229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srcRect/>
          <a:stretch>
            <a:fillRect/>
          </a:stretch>
        </p:blipFill>
        <p:spPr bwMode="auto">
          <a:xfrm>
            <a:off x="1403350" y="2347441"/>
            <a:ext cx="7417122" cy="2089573"/>
          </a:xfrm>
          <a:prstGeom prst="rect">
            <a:avLst/>
          </a:prstGeom>
          <a:noFill/>
          <a:ln w="9525">
            <a:noFill/>
            <a:miter lim="800000"/>
            <a:headEnd/>
            <a:tailEnd/>
          </a:ln>
          <a:effectLst/>
        </p:spPr>
      </p:pic>
      <p:pic>
        <p:nvPicPr>
          <p:cNvPr id="110" name="Picture 4"/>
          <p:cNvPicPr>
            <a:picLocks noChangeAspect="1" noChangeArrowheads="1"/>
          </p:cNvPicPr>
          <p:nvPr/>
        </p:nvPicPr>
        <p:blipFill>
          <a:blip r:embed="rId2"/>
          <a:srcRect/>
          <a:stretch>
            <a:fillRect/>
          </a:stretch>
        </p:blipFill>
        <p:spPr bwMode="auto">
          <a:xfrm>
            <a:off x="1403350" y="4467846"/>
            <a:ext cx="7417122" cy="2089573"/>
          </a:xfrm>
          <a:prstGeom prst="rect">
            <a:avLst/>
          </a:prstGeom>
          <a:noFill/>
          <a:ln w="9525">
            <a:noFill/>
            <a:miter lim="800000"/>
            <a:headEnd/>
            <a:tailEnd/>
          </a:ln>
          <a:effectLst/>
        </p:spPr>
      </p:pic>
      <p:sp>
        <p:nvSpPr>
          <p:cNvPr id="111" name="矩形 110"/>
          <p:cNvSpPr/>
          <p:nvPr/>
        </p:nvSpPr>
        <p:spPr>
          <a:xfrm>
            <a:off x="6070520" y="5301208"/>
            <a:ext cx="576064" cy="4320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smtClean="0">
                <a:solidFill>
                  <a:srgbClr val="C00000"/>
                </a:solidFill>
                <a:latin typeface="Arial" pitchFamily="34" charset="0"/>
                <a:ea typeface="黑体" pitchFamily="49" charset="-122"/>
                <a:cs typeface="Arial" pitchFamily="34" charset="0"/>
              </a:rPr>
              <a:t>NGS</a:t>
            </a:r>
            <a:r>
              <a:rPr lang="zh-CN" altLang="en-US" sz="1100" dirty="0" smtClean="0">
                <a:solidFill>
                  <a:srgbClr val="C00000"/>
                </a:solidFill>
                <a:latin typeface="Arial" pitchFamily="34" charset="0"/>
                <a:ea typeface="黑体" pitchFamily="49" charset="-122"/>
                <a:cs typeface="Arial" pitchFamily="34" charset="0"/>
              </a:rPr>
              <a:t>室</a:t>
            </a:r>
            <a:endParaRPr lang="zh-CN" altLang="en-US" sz="1100" dirty="0">
              <a:solidFill>
                <a:srgbClr val="C00000"/>
              </a:solidFill>
              <a:latin typeface="Arial" pitchFamily="34" charset="0"/>
              <a:ea typeface="黑体" pitchFamily="49" charset="-122"/>
              <a:cs typeface="Arial" pitchFamily="34" charset="0"/>
            </a:endParaRPr>
          </a:p>
        </p:txBody>
      </p:sp>
      <p:sp>
        <p:nvSpPr>
          <p:cNvPr id="112" name="矩形 111"/>
          <p:cNvSpPr/>
          <p:nvPr/>
        </p:nvSpPr>
        <p:spPr>
          <a:xfrm>
            <a:off x="6070520" y="3212976"/>
            <a:ext cx="576064" cy="5005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smtClean="0">
                <a:solidFill>
                  <a:srgbClr val="C00000"/>
                </a:solidFill>
                <a:latin typeface="Arial" pitchFamily="34" charset="0"/>
                <a:ea typeface="黑体" pitchFamily="49" charset="-122"/>
                <a:cs typeface="Arial" pitchFamily="34" charset="0"/>
              </a:rPr>
              <a:t>一代</a:t>
            </a:r>
            <a:r>
              <a:rPr lang="en-US" altLang="zh-CN" sz="1050" dirty="0" smtClean="0">
                <a:solidFill>
                  <a:srgbClr val="C00000"/>
                </a:solidFill>
                <a:latin typeface="Arial" pitchFamily="34" charset="0"/>
                <a:ea typeface="黑体" pitchFamily="49" charset="-122"/>
                <a:cs typeface="Arial" pitchFamily="34" charset="0"/>
              </a:rPr>
              <a:t>+</a:t>
            </a:r>
            <a:r>
              <a:rPr lang="zh-CN" altLang="en-US" sz="1050" dirty="0" smtClean="0">
                <a:solidFill>
                  <a:srgbClr val="C00000"/>
                </a:solidFill>
                <a:latin typeface="Arial" pitchFamily="34" charset="0"/>
                <a:ea typeface="黑体" pitchFamily="49" charset="-122"/>
                <a:cs typeface="Arial" pitchFamily="34" charset="0"/>
              </a:rPr>
              <a:t>二代测序</a:t>
            </a:r>
            <a:endParaRPr lang="zh-CN" altLang="en-US" sz="1050" dirty="0">
              <a:solidFill>
                <a:srgbClr val="C00000"/>
              </a:solidFill>
              <a:latin typeface="Arial" pitchFamily="34" charset="0"/>
              <a:ea typeface="黑体" pitchFamily="49" charset="-122"/>
              <a:cs typeface="Arial" pitchFamily="34" charset="0"/>
            </a:endParaRPr>
          </a:p>
        </p:txBody>
      </p:sp>
      <p:sp>
        <p:nvSpPr>
          <p:cNvPr id="113" name="矩形 112"/>
          <p:cNvSpPr/>
          <p:nvPr/>
        </p:nvSpPr>
        <p:spPr>
          <a:xfrm>
            <a:off x="5782488" y="3645024"/>
            <a:ext cx="14401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4" name="Picture 4"/>
          <p:cNvPicPr>
            <a:picLocks noChangeAspect="1" noChangeArrowheads="1"/>
          </p:cNvPicPr>
          <p:nvPr/>
        </p:nvPicPr>
        <p:blipFill>
          <a:blip r:embed="rId2"/>
          <a:srcRect/>
          <a:stretch>
            <a:fillRect/>
          </a:stretch>
        </p:blipFill>
        <p:spPr bwMode="auto">
          <a:xfrm>
            <a:off x="1259632" y="116632"/>
            <a:ext cx="7560839" cy="2089573"/>
          </a:xfrm>
          <a:prstGeom prst="rect">
            <a:avLst/>
          </a:prstGeom>
          <a:noFill/>
          <a:ln w="9525">
            <a:noFill/>
            <a:miter lim="800000"/>
            <a:headEnd/>
            <a:tailEnd/>
          </a:ln>
          <a:effectLst/>
        </p:spPr>
      </p:pic>
      <p:sp>
        <p:nvSpPr>
          <p:cNvPr id="115" name="矩形 114"/>
          <p:cNvSpPr/>
          <p:nvPr/>
        </p:nvSpPr>
        <p:spPr>
          <a:xfrm>
            <a:off x="5804708" y="781659"/>
            <a:ext cx="689017" cy="636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solidFill>
                  <a:srgbClr val="C00000"/>
                </a:solidFill>
                <a:latin typeface="Arial" pitchFamily="34" charset="0"/>
                <a:ea typeface="黑体" pitchFamily="49" charset="-122"/>
                <a:cs typeface="Arial" pitchFamily="34" charset="0"/>
              </a:rPr>
              <a:t>组织</a:t>
            </a:r>
            <a:r>
              <a:rPr lang="en-US" altLang="zh-CN" sz="1000" dirty="0" err="1" smtClean="0">
                <a:solidFill>
                  <a:srgbClr val="C00000"/>
                </a:solidFill>
                <a:latin typeface="Arial" pitchFamily="34" charset="0"/>
                <a:ea typeface="黑体" pitchFamily="49" charset="-122"/>
                <a:cs typeface="Arial" pitchFamily="34" charset="0"/>
              </a:rPr>
              <a:t>qPCR</a:t>
            </a:r>
            <a:endParaRPr lang="en-US" altLang="zh-CN" sz="1000" dirty="0" smtClean="0">
              <a:solidFill>
                <a:srgbClr val="C00000"/>
              </a:solidFill>
              <a:latin typeface="Arial" pitchFamily="34" charset="0"/>
              <a:ea typeface="黑体" pitchFamily="49" charset="-122"/>
              <a:cs typeface="Arial" pitchFamily="34" charset="0"/>
            </a:endParaRPr>
          </a:p>
          <a:p>
            <a:pPr algn="ctr"/>
            <a:r>
              <a:rPr lang="en-US" altLang="zh-CN" sz="1000" dirty="0" smtClean="0">
                <a:solidFill>
                  <a:srgbClr val="C00000"/>
                </a:solidFill>
                <a:latin typeface="Arial" pitchFamily="34" charset="0"/>
                <a:ea typeface="黑体" pitchFamily="49" charset="-122"/>
                <a:cs typeface="Arial" pitchFamily="34" charset="0"/>
              </a:rPr>
              <a:t>+</a:t>
            </a:r>
            <a:r>
              <a:rPr lang="zh-CN" altLang="en-US" sz="1000" dirty="0" smtClean="0">
                <a:solidFill>
                  <a:srgbClr val="C00000"/>
                </a:solidFill>
                <a:latin typeface="Arial" pitchFamily="34" charset="0"/>
                <a:ea typeface="黑体" pitchFamily="49" charset="-122"/>
                <a:cs typeface="Arial" pitchFamily="34" charset="0"/>
              </a:rPr>
              <a:t>一代</a:t>
            </a:r>
            <a:endParaRPr lang="en-US" altLang="zh-CN" sz="1000" dirty="0" smtClean="0">
              <a:solidFill>
                <a:srgbClr val="C00000"/>
              </a:solidFill>
              <a:latin typeface="Arial" pitchFamily="34" charset="0"/>
              <a:ea typeface="黑体" pitchFamily="49" charset="-122"/>
              <a:cs typeface="Arial" pitchFamily="34" charset="0"/>
            </a:endParaRPr>
          </a:p>
          <a:p>
            <a:pPr algn="ctr"/>
            <a:r>
              <a:rPr lang="en-US" altLang="zh-CN" sz="1000" dirty="0" smtClean="0">
                <a:solidFill>
                  <a:srgbClr val="C00000"/>
                </a:solidFill>
                <a:latin typeface="Arial" pitchFamily="34" charset="0"/>
                <a:ea typeface="黑体" pitchFamily="49" charset="-122"/>
                <a:cs typeface="Arial" pitchFamily="34" charset="0"/>
              </a:rPr>
              <a:t>+</a:t>
            </a:r>
            <a:r>
              <a:rPr lang="zh-CN" altLang="en-US" sz="1000" dirty="0" smtClean="0">
                <a:solidFill>
                  <a:srgbClr val="C00000"/>
                </a:solidFill>
                <a:latin typeface="Arial" pitchFamily="34" charset="0"/>
                <a:ea typeface="黑体" pitchFamily="49" charset="-122"/>
                <a:cs typeface="Arial" pitchFamily="34" charset="0"/>
              </a:rPr>
              <a:t>二代</a:t>
            </a:r>
            <a:endParaRPr lang="en-US" altLang="zh-CN" sz="1000" dirty="0" smtClean="0">
              <a:solidFill>
                <a:srgbClr val="C00000"/>
              </a:solidFill>
              <a:latin typeface="Arial" pitchFamily="34" charset="0"/>
              <a:ea typeface="黑体" pitchFamily="49" charset="-122"/>
              <a:cs typeface="Arial" pitchFamily="34" charset="0"/>
            </a:endParaRPr>
          </a:p>
          <a:p>
            <a:pPr algn="ctr"/>
            <a:r>
              <a:rPr lang="zh-CN" altLang="en-US" sz="1000" dirty="0" smtClean="0">
                <a:solidFill>
                  <a:srgbClr val="C00000"/>
                </a:solidFill>
                <a:latin typeface="Arial" pitchFamily="34" charset="0"/>
                <a:ea typeface="黑体" pitchFamily="49" charset="-122"/>
                <a:cs typeface="Arial" pitchFamily="34" charset="0"/>
              </a:rPr>
              <a:t>测序</a:t>
            </a:r>
            <a:endParaRPr lang="zh-CN" altLang="en-US" sz="1000" dirty="0">
              <a:solidFill>
                <a:srgbClr val="C00000"/>
              </a:solidFill>
              <a:latin typeface="Arial" pitchFamily="34" charset="0"/>
              <a:ea typeface="黑体" pitchFamily="49" charset="-122"/>
              <a:cs typeface="Arial" pitchFamily="34" charset="0"/>
            </a:endParaRPr>
          </a:p>
        </p:txBody>
      </p:sp>
      <p:sp>
        <p:nvSpPr>
          <p:cNvPr id="116" name="矩形 115"/>
          <p:cNvSpPr/>
          <p:nvPr/>
        </p:nvSpPr>
        <p:spPr>
          <a:xfrm>
            <a:off x="2123728" y="260648"/>
            <a:ext cx="504056" cy="2433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smtClean="0">
                <a:solidFill>
                  <a:srgbClr val="C00000"/>
                </a:solidFill>
                <a:latin typeface="黑体" pitchFamily="49" charset="-122"/>
                <a:ea typeface="黑体" pitchFamily="49" charset="-122"/>
              </a:rPr>
              <a:t>病原体</a:t>
            </a:r>
            <a:r>
              <a:rPr lang="en-US" altLang="zh-CN" sz="1050" dirty="0" smtClean="0">
                <a:solidFill>
                  <a:srgbClr val="C00000"/>
                </a:solidFill>
                <a:latin typeface="黑体" pitchFamily="49" charset="-122"/>
                <a:ea typeface="黑体" pitchFamily="49" charset="-122"/>
              </a:rPr>
              <a:t>+</a:t>
            </a:r>
            <a:endParaRPr lang="zh-CN" altLang="en-US" sz="1050" dirty="0">
              <a:solidFill>
                <a:srgbClr val="C00000"/>
              </a:solidFill>
              <a:latin typeface="黑体" pitchFamily="49" charset="-122"/>
              <a:ea typeface="黑体" pitchFamily="49" charset="-122"/>
            </a:endParaRPr>
          </a:p>
        </p:txBody>
      </p:sp>
      <p:sp>
        <p:nvSpPr>
          <p:cNvPr id="117" name="矩形 116"/>
          <p:cNvSpPr/>
          <p:nvPr/>
        </p:nvSpPr>
        <p:spPr>
          <a:xfrm>
            <a:off x="5364088" y="164593"/>
            <a:ext cx="2317510" cy="502715"/>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黑体" pitchFamily="49" charset="-122"/>
                <a:ea typeface="黑体" pitchFamily="49" charset="-122"/>
              </a:rPr>
              <a:t>组织一条线，所有终点归为一区</a:t>
            </a:r>
            <a:endParaRPr lang="zh-CN" altLang="en-US" dirty="0">
              <a:latin typeface="黑体" pitchFamily="49" charset="-122"/>
              <a:ea typeface="黑体" pitchFamily="49" charset="-122"/>
            </a:endParaRPr>
          </a:p>
        </p:txBody>
      </p:sp>
      <p:sp>
        <p:nvSpPr>
          <p:cNvPr id="118" name="矩形 117"/>
          <p:cNvSpPr/>
          <p:nvPr/>
        </p:nvSpPr>
        <p:spPr>
          <a:xfrm>
            <a:off x="1403350" y="1351539"/>
            <a:ext cx="1721666" cy="286691"/>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黑体" pitchFamily="49" charset="-122"/>
                <a:ea typeface="黑体" pitchFamily="49" charset="-122"/>
              </a:rPr>
              <a:t>病原体一条线</a:t>
            </a:r>
            <a:endParaRPr lang="zh-CN" altLang="en-US" dirty="0">
              <a:latin typeface="黑体" pitchFamily="49" charset="-122"/>
              <a:ea typeface="黑体" pitchFamily="49" charset="-122"/>
            </a:endParaRPr>
          </a:p>
        </p:txBody>
      </p:sp>
      <p:sp>
        <p:nvSpPr>
          <p:cNvPr id="119" name="TextBox 118"/>
          <p:cNvSpPr txBox="1"/>
          <p:nvPr/>
        </p:nvSpPr>
        <p:spPr>
          <a:xfrm>
            <a:off x="467544" y="503968"/>
            <a:ext cx="992579" cy="369332"/>
          </a:xfrm>
          <a:prstGeom prst="rect">
            <a:avLst/>
          </a:prstGeom>
          <a:noFill/>
        </p:spPr>
        <p:txBody>
          <a:bodyPr wrap="none" rtlCol="0">
            <a:spAutoFit/>
          </a:bodyPr>
          <a:lstStyle/>
          <a:p>
            <a:r>
              <a:rPr lang="zh-CN" altLang="en-US" dirty="0" smtClean="0">
                <a:latin typeface="黑体" pitchFamily="49" charset="-122"/>
                <a:ea typeface="黑体" pitchFamily="49" charset="-122"/>
              </a:rPr>
              <a:t>最初</a:t>
            </a:r>
            <a:r>
              <a:rPr lang="en-US" altLang="zh-CN" dirty="0" smtClean="0">
                <a:latin typeface="黑体" pitchFamily="49" charset="-122"/>
                <a:ea typeface="黑体" pitchFamily="49" charset="-122"/>
              </a:rPr>
              <a:t>1</a:t>
            </a:r>
            <a:r>
              <a:rPr lang="zh-CN" altLang="en-US" dirty="0" smtClean="0">
                <a:latin typeface="黑体" pitchFamily="49" charset="-122"/>
                <a:ea typeface="黑体" pitchFamily="49" charset="-122"/>
              </a:rPr>
              <a:t>：</a:t>
            </a:r>
            <a:endParaRPr lang="zh-CN" altLang="en-US" dirty="0">
              <a:latin typeface="黑体" pitchFamily="49" charset="-122"/>
              <a:ea typeface="黑体" pitchFamily="49" charset="-122"/>
            </a:endParaRPr>
          </a:p>
        </p:txBody>
      </p:sp>
      <p:sp>
        <p:nvSpPr>
          <p:cNvPr id="120" name="TextBox 119"/>
          <p:cNvSpPr txBox="1"/>
          <p:nvPr/>
        </p:nvSpPr>
        <p:spPr>
          <a:xfrm>
            <a:off x="539552" y="2833284"/>
            <a:ext cx="992579" cy="369332"/>
          </a:xfrm>
          <a:prstGeom prst="rect">
            <a:avLst/>
          </a:prstGeom>
          <a:noFill/>
        </p:spPr>
        <p:txBody>
          <a:bodyPr wrap="none" rtlCol="0">
            <a:spAutoFit/>
          </a:bodyPr>
          <a:lstStyle/>
          <a:p>
            <a:r>
              <a:rPr lang="zh-CN" altLang="en-US" dirty="0">
                <a:latin typeface="黑体" pitchFamily="49" charset="-122"/>
                <a:ea typeface="黑体" pitchFamily="49" charset="-122"/>
              </a:rPr>
              <a:t>修改</a:t>
            </a:r>
            <a:r>
              <a:rPr lang="en-US" altLang="zh-CN" dirty="0" smtClean="0">
                <a:latin typeface="黑体" pitchFamily="49" charset="-122"/>
                <a:ea typeface="黑体" pitchFamily="49" charset="-122"/>
              </a:rPr>
              <a:t>2</a:t>
            </a:r>
            <a:r>
              <a:rPr lang="zh-CN" altLang="en-US" dirty="0" smtClean="0">
                <a:latin typeface="黑体" pitchFamily="49" charset="-122"/>
                <a:ea typeface="黑体" pitchFamily="49" charset="-122"/>
              </a:rPr>
              <a:t>：</a:t>
            </a:r>
            <a:endParaRPr lang="zh-CN" altLang="en-US" dirty="0">
              <a:latin typeface="黑体" pitchFamily="49" charset="-122"/>
              <a:ea typeface="黑体" pitchFamily="49" charset="-122"/>
            </a:endParaRPr>
          </a:p>
        </p:txBody>
      </p:sp>
      <p:sp>
        <p:nvSpPr>
          <p:cNvPr id="121" name="矩形 120"/>
          <p:cNvSpPr/>
          <p:nvPr/>
        </p:nvSpPr>
        <p:spPr>
          <a:xfrm>
            <a:off x="1403350" y="3612052"/>
            <a:ext cx="1721666" cy="286691"/>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Arial" pitchFamily="34" charset="0"/>
                <a:ea typeface="黑体" pitchFamily="49" charset="-122"/>
                <a:cs typeface="Arial" pitchFamily="34" charset="0"/>
              </a:rPr>
              <a:t>全部</a:t>
            </a:r>
            <a:r>
              <a:rPr lang="en-US" altLang="zh-CN" dirty="0" err="1" smtClean="0">
                <a:latin typeface="Arial" pitchFamily="34" charset="0"/>
                <a:ea typeface="黑体" pitchFamily="49" charset="-122"/>
                <a:cs typeface="Arial" pitchFamily="34" charset="0"/>
              </a:rPr>
              <a:t>qPCR</a:t>
            </a:r>
            <a:r>
              <a:rPr lang="zh-CN" altLang="en-US" dirty="0" smtClean="0">
                <a:latin typeface="Arial" pitchFamily="34" charset="0"/>
                <a:ea typeface="黑体" pitchFamily="49" charset="-122"/>
                <a:cs typeface="Arial" pitchFamily="34" charset="0"/>
              </a:rPr>
              <a:t>一区</a:t>
            </a:r>
            <a:endParaRPr lang="zh-CN" altLang="en-US" dirty="0">
              <a:latin typeface="Arial" pitchFamily="34" charset="0"/>
              <a:ea typeface="黑体" pitchFamily="49" charset="-122"/>
              <a:cs typeface="Arial" pitchFamily="34" charset="0"/>
            </a:endParaRPr>
          </a:p>
        </p:txBody>
      </p:sp>
      <p:sp>
        <p:nvSpPr>
          <p:cNvPr id="122" name="矩形 121"/>
          <p:cNvSpPr/>
          <p:nvPr/>
        </p:nvSpPr>
        <p:spPr>
          <a:xfrm>
            <a:off x="5508104" y="2347441"/>
            <a:ext cx="2016224" cy="721519"/>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黑体" pitchFamily="49" charset="-122"/>
                <a:ea typeface="黑体" pitchFamily="49" charset="-122"/>
              </a:rPr>
              <a:t>所有测序终点归为一区</a:t>
            </a:r>
            <a:endParaRPr lang="zh-CN" altLang="en-US" dirty="0">
              <a:latin typeface="黑体" pitchFamily="49" charset="-122"/>
              <a:ea typeface="黑体" pitchFamily="49" charset="-122"/>
            </a:endParaRPr>
          </a:p>
        </p:txBody>
      </p:sp>
      <p:sp>
        <p:nvSpPr>
          <p:cNvPr id="123" name="矩形 122"/>
          <p:cNvSpPr/>
          <p:nvPr/>
        </p:nvSpPr>
        <p:spPr>
          <a:xfrm>
            <a:off x="5926504" y="4477045"/>
            <a:ext cx="2592288" cy="615997"/>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Arial" pitchFamily="34" charset="0"/>
                <a:ea typeface="黑体" pitchFamily="49" charset="-122"/>
                <a:cs typeface="Arial" pitchFamily="34" charset="0"/>
              </a:rPr>
              <a:t>一代</a:t>
            </a:r>
            <a:r>
              <a:rPr lang="zh-CN" altLang="en-US" dirty="0" smtClean="0">
                <a:latin typeface="Arial" pitchFamily="34" charset="0"/>
                <a:ea typeface="黑体" pitchFamily="49" charset="-122"/>
                <a:cs typeface="Arial" pitchFamily="34" charset="0"/>
              </a:rPr>
              <a:t>测序前移、</a:t>
            </a:r>
            <a:endParaRPr lang="en-US" altLang="zh-CN" dirty="0" smtClean="0">
              <a:latin typeface="Arial" pitchFamily="34" charset="0"/>
              <a:ea typeface="黑体" pitchFamily="49" charset="-122"/>
              <a:cs typeface="Arial" pitchFamily="34" charset="0"/>
            </a:endParaRPr>
          </a:p>
          <a:p>
            <a:pPr algn="ctr"/>
            <a:r>
              <a:rPr lang="en-US" altLang="zh-CN" dirty="0" smtClean="0">
                <a:latin typeface="Arial" pitchFamily="34" charset="0"/>
                <a:ea typeface="黑体" pitchFamily="49" charset="-122"/>
                <a:cs typeface="Arial" pitchFamily="34" charset="0"/>
              </a:rPr>
              <a:t>NGS</a:t>
            </a:r>
            <a:r>
              <a:rPr lang="zh-CN" altLang="en-US" dirty="0" smtClean="0">
                <a:latin typeface="Arial" pitchFamily="34" charset="0"/>
                <a:ea typeface="黑体" pitchFamily="49" charset="-122"/>
                <a:cs typeface="Arial" pitchFamily="34" charset="0"/>
              </a:rPr>
              <a:t>单独一区</a:t>
            </a:r>
            <a:endParaRPr lang="zh-CN" altLang="en-US" dirty="0">
              <a:latin typeface="Arial" pitchFamily="34" charset="0"/>
              <a:ea typeface="黑体" pitchFamily="49" charset="-122"/>
              <a:cs typeface="Arial" pitchFamily="34" charset="0"/>
            </a:endParaRPr>
          </a:p>
        </p:txBody>
      </p:sp>
      <p:sp>
        <p:nvSpPr>
          <p:cNvPr id="124" name="矩形 123"/>
          <p:cNvSpPr/>
          <p:nvPr/>
        </p:nvSpPr>
        <p:spPr>
          <a:xfrm>
            <a:off x="5782488" y="5589240"/>
            <a:ext cx="288032" cy="57606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矩形 124"/>
          <p:cNvSpPr/>
          <p:nvPr/>
        </p:nvSpPr>
        <p:spPr>
          <a:xfrm>
            <a:off x="2642477" y="2451611"/>
            <a:ext cx="363601" cy="21535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TextBox 125"/>
          <p:cNvSpPr txBox="1"/>
          <p:nvPr/>
        </p:nvSpPr>
        <p:spPr>
          <a:xfrm>
            <a:off x="539552" y="4787860"/>
            <a:ext cx="992579" cy="369332"/>
          </a:xfrm>
          <a:prstGeom prst="rect">
            <a:avLst/>
          </a:prstGeom>
          <a:noFill/>
        </p:spPr>
        <p:txBody>
          <a:bodyPr wrap="none" rtlCol="0">
            <a:spAutoFit/>
          </a:bodyPr>
          <a:lstStyle/>
          <a:p>
            <a:r>
              <a:rPr lang="zh-CN" altLang="en-US" dirty="0" smtClean="0">
                <a:latin typeface="黑体" pitchFamily="49" charset="-122"/>
                <a:ea typeface="黑体" pitchFamily="49" charset="-122"/>
              </a:rPr>
              <a:t>最终</a:t>
            </a:r>
            <a:r>
              <a:rPr lang="en-US" altLang="zh-CN" dirty="0" smtClean="0">
                <a:latin typeface="黑体" pitchFamily="49" charset="-122"/>
                <a:ea typeface="黑体" pitchFamily="49" charset="-122"/>
              </a:rPr>
              <a:t>3</a:t>
            </a:r>
            <a:r>
              <a:rPr lang="zh-CN" altLang="en-US" dirty="0" smtClean="0">
                <a:latin typeface="黑体" pitchFamily="49" charset="-122"/>
                <a:ea typeface="黑体" pitchFamily="49" charset="-122"/>
              </a:rPr>
              <a:t>：</a:t>
            </a:r>
            <a:endParaRPr lang="zh-CN" altLang="en-US" dirty="0">
              <a:latin typeface="黑体" pitchFamily="49" charset="-122"/>
              <a:ea typeface="黑体" pitchFamily="49" charset="-122"/>
            </a:endParaRPr>
          </a:p>
        </p:txBody>
      </p:sp>
      <p:sp>
        <p:nvSpPr>
          <p:cNvPr id="127" name="矩形 126"/>
          <p:cNvSpPr/>
          <p:nvPr/>
        </p:nvSpPr>
        <p:spPr>
          <a:xfrm>
            <a:off x="35496" y="5826968"/>
            <a:ext cx="4032448" cy="914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itchFamily="2" charset="2"/>
              <a:buChar char="ü"/>
            </a:pPr>
            <a:r>
              <a:rPr lang="zh-CN" altLang="en-US" sz="2400" dirty="0" smtClean="0">
                <a:solidFill>
                  <a:srgbClr val="FF0000"/>
                </a:solidFill>
                <a:latin typeface="Arial" pitchFamily="34" charset="0"/>
                <a:ea typeface="黑体" pitchFamily="49" charset="-122"/>
                <a:cs typeface="Arial" pitchFamily="34" charset="0"/>
              </a:rPr>
              <a:t>最大限度方便工作</a:t>
            </a:r>
            <a:endParaRPr lang="en-US" altLang="zh-CN" sz="2400" dirty="0" smtClean="0">
              <a:solidFill>
                <a:srgbClr val="FF0000"/>
              </a:solidFill>
              <a:latin typeface="Arial" pitchFamily="34" charset="0"/>
              <a:ea typeface="黑体" pitchFamily="49" charset="-122"/>
              <a:cs typeface="Arial" pitchFamily="34" charset="0"/>
            </a:endParaRPr>
          </a:p>
          <a:p>
            <a:pPr marL="285750" indent="-285750">
              <a:buFont typeface="Wingdings" pitchFamily="2" charset="2"/>
              <a:buChar char="ü"/>
            </a:pPr>
            <a:r>
              <a:rPr lang="zh-CN" altLang="en-US" sz="2400" dirty="0" smtClean="0">
                <a:solidFill>
                  <a:srgbClr val="FF0000"/>
                </a:solidFill>
                <a:latin typeface="Arial" pitchFamily="34" charset="0"/>
                <a:ea typeface="黑体" pitchFamily="49" charset="-122"/>
                <a:cs typeface="Arial" pitchFamily="34" charset="0"/>
              </a:rPr>
              <a:t>最大限度防治污染</a:t>
            </a:r>
            <a:endParaRPr lang="en-US" altLang="zh-CN" sz="2400" dirty="0" smtClean="0">
              <a:solidFill>
                <a:srgbClr val="FF0000"/>
              </a:solidFill>
              <a:latin typeface="Arial" pitchFamily="34" charset="0"/>
              <a:ea typeface="黑体" pitchFamily="49" charset="-122"/>
              <a:cs typeface="Arial" pitchFamily="34" charset="0"/>
            </a:endParaRPr>
          </a:p>
          <a:p>
            <a:pPr marL="285750" indent="-285750">
              <a:buFont typeface="Wingdings" pitchFamily="2" charset="2"/>
              <a:buChar char="ü"/>
            </a:pPr>
            <a:r>
              <a:rPr lang="zh-CN" altLang="en-US" sz="2400" dirty="0" smtClean="0">
                <a:solidFill>
                  <a:srgbClr val="FF0000"/>
                </a:solidFill>
                <a:latin typeface="Arial" pitchFamily="34" charset="0"/>
                <a:ea typeface="黑体" pitchFamily="49" charset="-122"/>
                <a:cs typeface="Arial" pitchFamily="34" charset="0"/>
              </a:rPr>
              <a:t>最大限度保护</a:t>
            </a:r>
            <a:r>
              <a:rPr lang="en-US" altLang="zh-CN" sz="2400" dirty="0" smtClean="0">
                <a:solidFill>
                  <a:srgbClr val="FF0000"/>
                </a:solidFill>
                <a:latin typeface="Arial" pitchFamily="34" charset="0"/>
                <a:ea typeface="黑体" pitchFamily="49" charset="-122"/>
                <a:cs typeface="Arial" pitchFamily="34" charset="0"/>
              </a:rPr>
              <a:t>NGS</a:t>
            </a:r>
            <a:r>
              <a:rPr lang="zh-CN" altLang="en-US" sz="2400" dirty="0" smtClean="0">
                <a:solidFill>
                  <a:srgbClr val="FF0000"/>
                </a:solidFill>
                <a:latin typeface="Arial" pitchFamily="34" charset="0"/>
                <a:ea typeface="黑体" pitchFamily="49" charset="-122"/>
                <a:cs typeface="Arial" pitchFamily="34" charset="0"/>
              </a:rPr>
              <a:t>仪</a:t>
            </a:r>
            <a:endParaRPr lang="zh-CN" altLang="en-US" sz="2400" dirty="0">
              <a:solidFill>
                <a:srgbClr val="FF0000"/>
              </a:solidFill>
              <a:latin typeface="Arial" pitchFamily="34" charset="0"/>
              <a:ea typeface="黑体" pitchFamily="49" charset="-122"/>
              <a:cs typeface="Arial" pitchFamily="34" charset="0"/>
            </a:endParaRPr>
          </a:p>
        </p:txBody>
      </p:sp>
      <p:sp>
        <p:nvSpPr>
          <p:cNvPr id="128" name="矩形 127"/>
          <p:cNvSpPr/>
          <p:nvPr/>
        </p:nvSpPr>
        <p:spPr>
          <a:xfrm>
            <a:off x="7681598" y="256183"/>
            <a:ext cx="1339366" cy="6215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Arial" pitchFamily="34" charset="0"/>
                <a:ea typeface="黑体" pitchFamily="49" charset="-122"/>
                <a:cs typeface="Arial" pitchFamily="34" charset="0"/>
              </a:rPr>
              <a:t>无法达到</a:t>
            </a:r>
            <a:r>
              <a:rPr lang="en-US" altLang="zh-CN" sz="1400" dirty="0" smtClean="0">
                <a:solidFill>
                  <a:srgbClr val="C00000"/>
                </a:solidFill>
                <a:latin typeface="Arial" pitchFamily="34" charset="0"/>
                <a:ea typeface="黑体" pitchFamily="49" charset="-122"/>
                <a:cs typeface="Arial" pitchFamily="34" charset="0"/>
              </a:rPr>
              <a:t>NGS</a:t>
            </a:r>
            <a:r>
              <a:rPr lang="zh-CN" altLang="en-US" sz="1400" dirty="0" smtClean="0">
                <a:solidFill>
                  <a:srgbClr val="C00000"/>
                </a:solidFill>
                <a:latin typeface="Arial" pitchFamily="34" charset="0"/>
                <a:ea typeface="黑体" pitchFamily="49" charset="-122"/>
                <a:cs typeface="Arial" pitchFamily="34" charset="0"/>
              </a:rPr>
              <a:t>区洁净度</a:t>
            </a:r>
            <a:endParaRPr lang="zh-CN" altLang="en-US" sz="1400" dirty="0">
              <a:solidFill>
                <a:srgbClr val="C00000"/>
              </a:solidFill>
              <a:latin typeface="Arial" pitchFamily="34" charset="0"/>
              <a:ea typeface="黑体" pitchFamily="49" charset="-122"/>
              <a:cs typeface="Arial" pitchFamily="34" charset="0"/>
            </a:endParaRPr>
          </a:p>
        </p:txBody>
      </p:sp>
      <p:sp>
        <p:nvSpPr>
          <p:cNvPr id="129" name="矩形 128"/>
          <p:cNvSpPr/>
          <p:nvPr/>
        </p:nvSpPr>
        <p:spPr>
          <a:xfrm>
            <a:off x="7524328" y="2447376"/>
            <a:ext cx="1496636" cy="6215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Arial" pitchFamily="34" charset="0"/>
                <a:ea typeface="黑体" pitchFamily="49" charset="-122"/>
                <a:cs typeface="Arial" pitchFamily="34" charset="0"/>
              </a:rPr>
              <a:t>无法达到</a:t>
            </a:r>
            <a:r>
              <a:rPr lang="en-US" altLang="zh-CN" sz="1600" dirty="0" smtClean="0">
                <a:solidFill>
                  <a:srgbClr val="C00000"/>
                </a:solidFill>
                <a:latin typeface="Arial" pitchFamily="34" charset="0"/>
                <a:ea typeface="黑体" pitchFamily="49" charset="-122"/>
                <a:cs typeface="Arial" pitchFamily="34" charset="0"/>
              </a:rPr>
              <a:t>NGS</a:t>
            </a:r>
            <a:r>
              <a:rPr lang="zh-CN" altLang="en-US" sz="1600" dirty="0" smtClean="0">
                <a:solidFill>
                  <a:srgbClr val="C00000"/>
                </a:solidFill>
                <a:latin typeface="Arial" pitchFamily="34" charset="0"/>
                <a:ea typeface="黑体" pitchFamily="49" charset="-122"/>
                <a:cs typeface="Arial" pitchFamily="34" charset="0"/>
              </a:rPr>
              <a:t>区洁净度</a:t>
            </a:r>
            <a:endParaRPr lang="zh-CN" altLang="en-US" sz="1600" dirty="0">
              <a:solidFill>
                <a:srgbClr val="C00000"/>
              </a:solidFill>
              <a:latin typeface="Arial" pitchFamily="34" charset="0"/>
              <a:ea typeface="黑体" pitchFamily="49" charset="-122"/>
              <a:cs typeface="Arial" pitchFamily="34" charset="0"/>
            </a:endParaRPr>
          </a:p>
        </p:txBody>
      </p:sp>
      <p:cxnSp>
        <p:nvCxnSpPr>
          <p:cNvPr id="24" name="直接连接符 23"/>
          <p:cNvCxnSpPr/>
          <p:nvPr/>
        </p:nvCxnSpPr>
        <p:spPr>
          <a:xfrm rot="5400000">
            <a:off x="392877" y="392885"/>
            <a:ext cx="785818" cy="571504"/>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16200000" flipH="1">
            <a:off x="500034" y="357166"/>
            <a:ext cx="714380" cy="571504"/>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464315" y="2750339"/>
            <a:ext cx="785818" cy="571504"/>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16200000" flipH="1">
            <a:off x="571472" y="2714620"/>
            <a:ext cx="714380" cy="571504"/>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286116" y="5786454"/>
            <a:ext cx="1071569" cy="584775"/>
          </a:xfrm>
          <a:prstGeom prst="rect">
            <a:avLst/>
          </a:prstGeom>
          <a:solidFill>
            <a:srgbClr val="FFFF00"/>
          </a:solidFill>
          <a:ln w="28575">
            <a:solidFill>
              <a:srgbClr val="FF0000"/>
            </a:solidFill>
          </a:ln>
        </p:spPr>
        <p:txBody>
          <a:bodyPr wrap="square" rtlCol="0">
            <a:spAutoFit/>
          </a:bodyPr>
          <a:lstStyle/>
          <a:p>
            <a:r>
              <a:rPr lang="zh-CN" altLang="en-US" sz="1600" dirty="0" smtClean="0"/>
              <a:t>核酸自动提取仪室</a:t>
            </a:r>
            <a:endParaRPr lang="zh-CN" altLang="en-US" sz="1600" dirty="0"/>
          </a:p>
        </p:txBody>
      </p:sp>
      <p:cxnSp>
        <p:nvCxnSpPr>
          <p:cNvPr id="32" name="直接箭头连接符 31"/>
          <p:cNvCxnSpPr/>
          <p:nvPr/>
        </p:nvCxnSpPr>
        <p:spPr>
          <a:xfrm rot="16200000" flipV="1">
            <a:off x="2786050" y="5286388"/>
            <a:ext cx="500066" cy="500066"/>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30" idx="3"/>
          </p:cNvCxnSpPr>
          <p:nvPr/>
        </p:nvCxnSpPr>
        <p:spPr>
          <a:xfrm flipV="1">
            <a:off x="4357685" y="6072206"/>
            <a:ext cx="571505" cy="66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607191" y="4822041"/>
            <a:ext cx="785818" cy="571504"/>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200000" flipH="1">
            <a:off x="714348" y="4786322"/>
            <a:ext cx="714380" cy="571504"/>
          </a:xfrm>
          <a:prstGeom prst="line">
            <a:avLst/>
          </a:prstGeom>
          <a:ln w="28575">
            <a:solidFill>
              <a:srgbClr val="FF339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544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143000"/>
          </a:xfrm>
        </p:spPr>
        <p:txBody>
          <a:bodyPr>
            <a:normAutofit/>
          </a:bodyPr>
          <a:lstStyle/>
          <a:p>
            <a:r>
              <a:rPr lang="zh-CN" altLang="en-US" sz="4000" b="1" dirty="0" smtClean="0">
                <a:solidFill>
                  <a:srgbClr val="FF0000"/>
                </a:solidFill>
                <a:latin typeface="微软雅黑" pitchFamily="34" charset="-122"/>
                <a:ea typeface="微软雅黑" pitchFamily="34" charset="-122"/>
              </a:rPr>
              <a:t>完整的实验室配置</a:t>
            </a:r>
            <a:endParaRPr lang="zh-CN" altLang="en-US" sz="4000" b="1" dirty="0">
              <a:solidFill>
                <a:srgbClr val="FF0000"/>
              </a:solidFill>
              <a:latin typeface="微软雅黑" pitchFamily="34" charset="-122"/>
              <a:ea typeface="微软雅黑" pitchFamily="34" charset="-122"/>
            </a:endParaRPr>
          </a:p>
        </p:txBody>
      </p:sp>
      <p:pic>
        <p:nvPicPr>
          <p:cNvPr id="5" name="Picture 4"/>
          <p:cNvPicPr>
            <a:picLocks noChangeAspect="1" noChangeArrowheads="1"/>
          </p:cNvPicPr>
          <p:nvPr/>
        </p:nvPicPr>
        <p:blipFill>
          <a:blip r:embed="rId2"/>
          <a:srcRect/>
          <a:stretch>
            <a:fillRect/>
          </a:stretch>
        </p:blipFill>
        <p:spPr bwMode="auto">
          <a:xfrm>
            <a:off x="683568" y="1340768"/>
            <a:ext cx="7742097" cy="2880320"/>
          </a:xfrm>
          <a:prstGeom prst="rect">
            <a:avLst/>
          </a:prstGeom>
          <a:noFill/>
          <a:ln w="9525">
            <a:noFill/>
            <a:miter lim="800000"/>
            <a:headEnd/>
            <a:tailEnd/>
          </a:ln>
          <a:effectLst/>
        </p:spPr>
      </p:pic>
      <p:sp>
        <p:nvSpPr>
          <p:cNvPr id="6" name="TextBox 5"/>
          <p:cNvSpPr txBox="1"/>
          <p:nvPr/>
        </p:nvSpPr>
        <p:spPr>
          <a:xfrm>
            <a:off x="4928245" y="1518861"/>
            <a:ext cx="3178087" cy="679651"/>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en-US" altLang="zh-CN" sz="2000" b="1" dirty="0" err="1" smtClean="0">
                <a:latin typeface="Arial" pitchFamily="34" charset="0"/>
                <a:ea typeface="黑体" pitchFamily="49" charset="-122"/>
                <a:cs typeface="Arial" pitchFamily="34" charset="0"/>
              </a:rPr>
              <a:t>qPCR</a:t>
            </a:r>
            <a:r>
              <a:rPr lang="en-US" altLang="zh-CN" sz="2000" b="1" dirty="0" smtClean="0">
                <a:latin typeface="Arial" pitchFamily="34" charset="0"/>
                <a:ea typeface="黑体" pitchFamily="49" charset="-122"/>
                <a:cs typeface="Arial" pitchFamily="34" charset="0"/>
              </a:rPr>
              <a:t> + </a:t>
            </a:r>
            <a:r>
              <a:rPr lang="zh-CN" altLang="en-US" sz="2000" b="1" dirty="0" smtClean="0">
                <a:latin typeface="Arial" pitchFamily="34" charset="0"/>
                <a:ea typeface="黑体" pitchFamily="49" charset="-122"/>
                <a:cs typeface="Arial" pitchFamily="34" charset="0"/>
              </a:rPr>
              <a:t>一代测序</a:t>
            </a:r>
            <a:r>
              <a:rPr lang="en-US" altLang="zh-CN" sz="2000" b="1" dirty="0" smtClean="0">
                <a:latin typeface="Arial" pitchFamily="34" charset="0"/>
                <a:ea typeface="黑体" pitchFamily="49" charset="-122"/>
                <a:cs typeface="Arial" pitchFamily="34" charset="0"/>
              </a:rPr>
              <a:t>+ NGS  </a:t>
            </a:r>
          </a:p>
          <a:p>
            <a:pPr algn="ctr"/>
            <a:r>
              <a:rPr lang="zh-CN" altLang="en-US" sz="2000" b="1" dirty="0" smtClean="0">
                <a:latin typeface="Arial" pitchFamily="34" charset="0"/>
                <a:ea typeface="黑体" pitchFamily="49" charset="-122"/>
                <a:cs typeface="Arial" pitchFamily="34" charset="0"/>
              </a:rPr>
              <a:t>实验室的整合</a:t>
            </a:r>
            <a:endParaRPr lang="zh-CN" altLang="en-US" sz="2000" b="1" dirty="0">
              <a:latin typeface="Arial" pitchFamily="34" charset="0"/>
              <a:ea typeface="黑体" pitchFamily="49" charset="-122"/>
              <a:cs typeface="Arial" pitchFamily="34" charset="0"/>
            </a:endParaRPr>
          </a:p>
        </p:txBody>
      </p:sp>
      <p:sp>
        <p:nvSpPr>
          <p:cNvPr id="4" name="矩形 3"/>
          <p:cNvSpPr/>
          <p:nvPr/>
        </p:nvSpPr>
        <p:spPr>
          <a:xfrm>
            <a:off x="1691680" y="3158384"/>
            <a:ext cx="504056" cy="264688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22744" y="3199328"/>
            <a:ext cx="432048"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收发室</a:t>
            </a:r>
            <a:endParaRPr lang="zh-CN" altLang="en-US" sz="1200" dirty="0">
              <a:solidFill>
                <a:schemeClr val="tx1"/>
              </a:solidFill>
            </a:endParaRPr>
          </a:p>
        </p:txBody>
      </p:sp>
      <p:sp>
        <p:nvSpPr>
          <p:cNvPr id="8" name="矩形 7"/>
          <p:cNvSpPr/>
          <p:nvPr/>
        </p:nvSpPr>
        <p:spPr>
          <a:xfrm>
            <a:off x="1722744" y="3967888"/>
            <a:ext cx="432048" cy="770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分型室</a:t>
            </a:r>
            <a:endParaRPr lang="zh-CN" altLang="en-US" sz="1200" dirty="0">
              <a:solidFill>
                <a:schemeClr val="tx1"/>
              </a:solidFill>
            </a:endParaRPr>
          </a:p>
        </p:txBody>
      </p:sp>
      <p:sp>
        <p:nvSpPr>
          <p:cNvPr id="9" name="矩形 8"/>
          <p:cNvSpPr/>
          <p:nvPr/>
        </p:nvSpPr>
        <p:spPr>
          <a:xfrm>
            <a:off x="1722744" y="4783504"/>
            <a:ext cx="432048" cy="97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rPr>
              <a:t>FISH</a:t>
            </a:r>
            <a:r>
              <a:rPr lang="zh-CN" altLang="en-US" sz="1200" dirty="0" smtClean="0">
                <a:solidFill>
                  <a:schemeClr val="tx1"/>
                </a:solidFill>
              </a:rPr>
              <a:t>室</a:t>
            </a:r>
            <a:endParaRPr lang="zh-CN" altLang="en-US" sz="1200" dirty="0">
              <a:solidFill>
                <a:schemeClr val="tx1"/>
              </a:solidFill>
            </a:endParaRPr>
          </a:p>
        </p:txBody>
      </p:sp>
      <p:sp>
        <p:nvSpPr>
          <p:cNvPr id="10" name="矩形 9"/>
          <p:cNvSpPr/>
          <p:nvPr/>
        </p:nvSpPr>
        <p:spPr>
          <a:xfrm>
            <a:off x="755576" y="3158384"/>
            <a:ext cx="504056" cy="264688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00288" y="3212976"/>
            <a:ext cx="432048"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病理</a:t>
            </a:r>
            <a:r>
              <a:rPr lang="zh-CN" altLang="en-US" sz="1200" dirty="0" smtClean="0">
                <a:solidFill>
                  <a:schemeClr val="tx1"/>
                </a:solidFill>
              </a:rPr>
              <a:t>室</a:t>
            </a:r>
            <a:endParaRPr lang="zh-CN" altLang="en-US" sz="1200" dirty="0">
              <a:solidFill>
                <a:schemeClr val="tx1"/>
              </a:solidFill>
            </a:endParaRPr>
          </a:p>
        </p:txBody>
      </p:sp>
      <p:sp>
        <p:nvSpPr>
          <p:cNvPr id="12" name="矩形 11"/>
          <p:cNvSpPr/>
          <p:nvPr/>
        </p:nvSpPr>
        <p:spPr>
          <a:xfrm>
            <a:off x="800288" y="3981536"/>
            <a:ext cx="432048" cy="7703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tx1"/>
                </a:solidFill>
              </a:rPr>
              <a:t>病理</a:t>
            </a:r>
            <a:r>
              <a:rPr lang="zh-CN" altLang="en-US" sz="1200" dirty="0" smtClean="0">
                <a:solidFill>
                  <a:schemeClr val="tx1"/>
                </a:solidFill>
              </a:rPr>
              <a:t>室</a:t>
            </a:r>
            <a:endParaRPr lang="zh-CN" altLang="en-US" sz="1200" dirty="0">
              <a:solidFill>
                <a:schemeClr val="tx1"/>
              </a:solidFill>
            </a:endParaRPr>
          </a:p>
        </p:txBody>
      </p:sp>
      <p:sp>
        <p:nvSpPr>
          <p:cNvPr id="13" name="矩形 12"/>
          <p:cNvSpPr/>
          <p:nvPr/>
        </p:nvSpPr>
        <p:spPr>
          <a:xfrm>
            <a:off x="800288" y="4795328"/>
            <a:ext cx="432048" cy="97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报告室</a:t>
            </a:r>
            <a:endParaRPr lang="zh-CN" altLang="en-US" sz="1200" dirty="0">
              <a:solidFill>
                <a:schemeClr val="tx1"/>
              </a:solidFill>
            </a:endParaRPr>
          </a:p>
        </p:txBody>
      </p:sp>
      <p:sp>
        <p:nvSpPr>
          <p:cNvPr id="14" name="右箭头 13"/>
          <p:cNvSpPr/>
          <p:nvPr/>
        </p:nvSpPr>
        <p:spPr>
          <a:xfrm rot="16200000">
            <a:off x="502476" y="4427333"/>
            <a:ext cx="1919064" cy="116718"/>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zh-CN" altLang="en-US"/>
          </a:p>
        </p:txBody>
      </p:sp>
      <p:sp>
        <p:nvSpPr>
          <p:cNvPr id="15" name="矩形 14"/>
          <p:cNvSpPr/>
          <p:nvPr/>
        </p:nvSpPr>
        <p:spPr>
          <a:xfrm>
            <a:off x="1150448" y="3685968"/>
            <a:ext cx="171312"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42912" y="4433344"/>
            <a:ext cx="171312"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5616" y="5201904"/>
            <a:ext cx="171312"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619672" y="3645024"/>
            <a:ext cx="171312"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92376" y="4365104"/>
            <a:ext cx="171312"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592376" y="5157192"/>
            <a:ext cx="171312" cy="144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9"/>
          <p:cNvSpPr txBox="1">
            <a:spLocks noChangeArrowheads="1"/>
          </p:cNvSpPr>
          <p:nvPr/>
        </p:nvSpPr>
        <p:spPr bwMode="auto">
          <a:xfrm>
            <a:off x="2555776" y="4811843"/>
            <a:ext cx="5688632" cy="1865126"/>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eaLnBrk="1" hangingPunct="1">
              <a:lnSpc>
                <a:spcPct val="120000"/>
              </a:lnSpc>
            </a:pPr>
            <a:r>
              <a:rPr lang="zh-CN" altLang="en-US" sz="2400" dirty="0" smtClean="0">
                <a:solidFill>
                  <a:schemeClr val="bg1"/>
                </a:solidFill>
                <a:latin typeface="Arial" pitchFamily="34" charset="0"/>
                <a:ea typeface="黑体" pitchFamily="49" charset="-122"/>
                <a:cs typeface="Arial" pitchFamily="34" charset="0"/>
              </a:rPr>
              <a:t>基于</a:t>
            </a:r>
            <a:r>
              <a:rPr lang="en-US" altLang="zh-CN" sz="2400" dirty="0" smtClean="0">
                <a:solidFill>
                  <a:schemeClr val="bg1"/>
                </a:solidFill>
                <a:latin typeface="Arial" pitchFamily="34" charset="0"/>
                <a:ea typeface="黑体" pitchFamily="49" charset="-122"/>
                <a:cs typeface="Arial" pitchFamily="34" charset="0"/>
              </a:rPr>
              <a:t>PCR</a:t>
            </a:r>
            <a:r>
              <a:rPr lang="zh-CN" altLang="en-US" sz="2400" dirty="0" smtClean="0">
                <a:solidFill>
                  <a:schemeClr val="bg1"/>
                </a:solidFill>
                <a:latin typeface="Arial" pitchFamily="34" charset="0"/>
                <a:ea typeface="黑体" pitchFamily="49" charset="-122"/>
                <a:cs typeface="Arial" pitchFamily="34" charset="0"/>
              </a:rPr>
              <a:t>的一代和二代测序主体实验室外围配备</a:t>
            </a:r>
            <a:r>
              <a:rPr lang="en-US" altLang="zh-CN" sz="2400" dirty="0" smtClean="0">
                <a:solidFill>
                  <a:schemeClr val="bg1"/>
                </a:solidFill>
                <a:latin typeface="Arial" pitchFamily="34" charset="0"/>
                <a:ea typeface="黑体" pitchFamily="49" charset="-122"/>
                <a:cs typeface="Arial" pitchFamily="34" charset="0"/>
              </a:rPr>
              <a:t>13</a:t>
            </a:r>
            <a:r>
              <a:rPr lang="zh-CN" altLang="en-US" sz="2400" dirty="0" smtClean="0">
                <a:solidFill>
                  <a:schemeClr val="bg1"/>
                </a:solidFill>
                <a:latin typeface="Arial" pitchFamily="34" charset="0"/>
                <a:ea typeface="黑体" pitchFamily="49" charset="-122"/>
                <a:cs typeface="Arial" pitchFamily="34" charset="0"/>
              </a:rPr>
              <a:t>间独立分区实验室</a:t>
            </a:r>
            <a:endParaRPr lang="en-US" altLang="zh-CN" sz="2400" dirty="0" smtClean="0">
              <a:solidFill>
                <a:schemeClr val="bg1"/>
              </a:solidFill>
              <a:latin typeface="Arial" pitchFamily="34" charset="0"/>
              <a:ea typeface="黑体" pitchFamily="49" charset="-122"/>
              <a:cs typeface="Arial" pitchFamily="34" charset="0"/>
            </a:endParaRPr>
          </a:p>
          <a:p>
            <a:pPr eaLnBrk="1" hangingPunct="1">
              <a:lnSpc>
                <a:spcPct val="120000"/>
              </a:lnSpc>
            </a:pPr>
            <a:r>
              <a:rPr lang="zh-CN" altLang="en-US" sz="2400" dirty="0" smtClean="0">
                <a:solidFill>
                  <a:schemeClr val="bg1"/>
                </a:solidFill>
                <a:latin typeface="Arial" pitchFamily="34" charset="0"/>
                <a:ea typeface="黑体" pitchFamily="49" charset="-122"/>
                <a:cs typeface="Arial" pitchFamily="34" charset="0"/>
              </a:rPr>
              <a:t>基因</a:t>
            </a:r>
            <a:r>
              <a:rPr lang="zh-CN" altLang="en-US" sz="2400" dirty="0">
                <a:solidFill>
                  <a:schemeClr val="bg1"/>
                </a:solidFill>
                <a:latin typeface="Arial" pitchFamily="34" charset="0"/>
                <a:ea typeface="黑体" pitchFamily="49" charset="-122"/>
                <a:cs typeface="Arial" pitchFamily="34" charset="0"/>
              </a:rPr>
              <a:t>芯片</a:t>
            </a:r>
            <a:r>
              <a:rPr lang="zh-CN" altLang="en-US" sz="2400" dirty="0" smtClean="0">
                <a:solidFill>
                  <a:schemeClr val="bg1"/>
                </a:solidFill>
                <a:latin typeface="Arial" pitchFamily="34" charset="0"/>
                <a:ea typeface="黑体" pitchFamily="49" charset="-122"/>
                <a:cs typeface="Arial" pitchFamily="34" charset="0"/>
              </a:rPr>
              <a:t>、</a:t>
            </a:r>
            <a:r>
              <a:rPr lang="en-US" altLang="zh-CN" sz="2400" dirty="0" smtClean="0">
                <a:solidFill>
                  <a:schemeClr val="bg1"/>
                </a:solidFill>
                <a:latin typeface="Arial" pitchFamily="34" charset="0"/>
                <a:ea typeface="黑体" pitchFamily="49" charset="-122"/>
                <a:cs typeface="Arial" pitchFamily="34" charset="0"/>
              </a:rPr>
              <a:t>FISH</a:t>
            </a:r>
            <a:r>
              <a:rPr lang="zh-CN" altLang="en-US" sz="2400" dirty="0" smtClean="0">
                <a:solidFill>
                  <a:schemeClr val="bg1"/>
                </a:solidFill>
                <a:latin typeface="Arial" pitchFamily="34" charset="0"/>
                <a:ea typeface="黑体" pitchFamily="49" charset="-122"/>
                <a:cs typeface="Arial" pitchFamily="34" charset="0"/>
              </a:rPr>
              <a:t>及病理</a:t>
            </a:r>
            <a:r>
              <a:rPr lang="en-US" altLang="zh-CN" sz="2400" dirty="0" smtClean="0">
                <a:solidFill>
                  <a:schemeClr val="bg1"/>
                </a:solidFill>
                <a:latin typeface="Arial" pitchFamily="34" charset="0"/>
                <a:ea typeface="黑体" pitchFamily="49" charset="-122"/>
                <a:cs typeface="Arial" pitchFamily="34" charset="0"/>
              </a:rPr>
              <a:t>3</a:t>
            </a:r>
            <a:r>
              <a:rPr lang="zh-CN" altLang="en-US" sz="2400" dirty="0" smtClean="0">
                <a:solidFill>
                  <a:schemeClr val="bg1"/>
                </a:solidFill>
                <a:latin typeface="Arial" pitchFamily="34" charset="0"/>
                <a:ea typeface="黑体" pitchFamily="49" charset="-122"/>
                <a:cs typeface="Arial" pitchFamily="34" charset="0"/>
              </a:rPr>
              <a:t>大</a:t>
            </a:r>
            <a:r>
              <a:rPr lang="zh-CN" altLang="en-US" sz="2400" dirty="0">
                <a:solidFill>
                  <a:schemeClr val="bg1"/>
                </a:solidFill>
                <a:latin typeface="Arial" pitchFamily="34" charset="0"/>
                <a:ea typeface="黑体" pitchFamily="49" charset="-122"/>
                <a:cs typeface="Arial" pitchFamily="34" charset="0"/>
              </a:rPr>
              <a:t>功能</a:t>
            </a:r>
            <a:r>
              <a:rPr lang="zh-CN" altLang="en-US" sz="2400" dirty="0" smtClean="0">
                <a:solidFill>
                  <a:schemeClr val="bg1"/>
                </a:solidFill>
                <a:latin typeface="Arial" pitchFamily="34" charset="0"/>
                <a:ea typeface="黑体" pitchFamily="49" charset="-122"/>
                <a:cs typeface="Arial" pitchFamily="34" charset="0"/>
              </a:rPr>
              <a:t>实验室</a:t>
            </a:r>
            <a:endParaRPr lang="en-US" altLang="zh-CN" sz="2400" dirty="0" smtClean="0">
              <a:solidFill>
                <a:schemeClr val="bg1"/>
              </a:solidFill>
              <a:latin typeface="Arial" pitchFamily="34" charset="0"/>
              <a:ea typeface="黑体" pitchFamily="49" charset="-122"/>
              <a:cs typeface="Arial" pitchFamily="34" charset="0"/>
            </a:endParaRPr>
          </a:p>
          <a:p>
            <a:pPr eaLnBrk="1" hangingPunct="1">
              <a:lnSpc>
                <a:spcPct val="120000"/>
              </a:lnSpc>
            </a:pPr>
            <a:r>
              <a:rPr lang="zh-CN" altLang="en-US" sz="2400" dirty="0" smtClean="0">
                <a:solidFill>
                  <a:schemeClr val="bg1"/>
                </a:solidFill>
                <a:latin typeface="Arial" pitchFamily="34" charset="0"/>
                <a:ea typeface="黑体" pitchFamily="49" charset="-122"/>
                <a:cs typeface="Arial" pitchFamily="34" charset="0"/>
              </a:rPr>
              <a:t>共</a:t>
            </a:r>
            <a:r>
              <a:rPr lang="en-US" altLang="zh-CN" sz="2400" dirty="0" smtClean="0">
                <a:solidFill>
                  <a:schemeClr val="bg1"/>
                </a:solidFill>
                <a:latin typeface="Arial" pitchFamily="34" charset="0"/>
                <a:ea typeface="黑体" pitchFamily="49" charset="-122"/>
                <a:cs typeface="Arial" pitchFamily="34" charset="0"/>
              </a:rPr>
              <a:t>750</a:t>
            </a:r>
            <a:r>
              <a:rPr lang="zh-CN" altLang="en-US" sz="2400" dirty="0" smtClean="0">
                <a:solidFill>
                  <a:schemeClr val="bg1"/>
                </a:solidFill>
                <a:latin typeface="Arial" pitchFamily="34" charset="0"/>
                <a:ea typeface="黑体" pitchFamily="49" charset="-122"/>
                <a:cs typeface="Arial" pitchFamily="34" charset="0"/>
              </a:rPr>
              <a:t>平方米</a:t>
            </a:r>
            <a:endParaRPr lang="zh-CN" altLang="en-US" sz="2400" dirty="0">
              <a:solidFill>
                <a:schemeClr val="bg1"/>
              </a:solidFill>
              <a:latin typeface="Arial" pitchFamily="34" charset="0"/>
              <a:ea typeface="黑体" pitchFamily="49" charset="-122"/>
              <a:cs typeface="Arial" pitchFamily="34" charset="0"/>
            </a:endParaRPr>
          </a:p>
        </p:txBody>
      </p:sp>
      <p:sp>
        <p:nvSpPr>
          <p:cNvPr id="23" name="矩形 22"/>
          <p:cNvSpPr/>
          <p:nvPr/>
        </p:nvSpPr>
        <p:spPr>
          <a:xfrm>
            <a:off x="1201272" y="1772816"/>
            <a:ext cx="391104" cy="4901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17288" y="2780928"/>
            <a:ext cx="647000" cy="3774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643042" y="5715016"/>
            <a:ext cx="571504" cy="1142984"/>
          </a:xfrm>
          <a:prstGeom prst="rect">
            <a:avLst/>
          </a:prstGeom>
          <a:solidFill>
            <a:srgbClr val="FFFF00"/>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核酸自动提取室</a:t>
            </a:r>
            <a:endParaRPr lang="zh-CN" altLang="en-US" sz="1200" dirty="0">
              <a:solidFill>
                <a:schemeClr val="tx1"/>
              </a:solidFill>
            </a:endParaRPr>
          </a:p>
        </p:txBody>
      </p:sp>
    </p:spTree>
    <p:extLst>
      <p:ext uri="{BB962C8B-B14F-4D97-AF65-F5344CB8AC3E}">
        <p14:creationId xmlns:p14="http://schemas.microsoft.com/office/powerpoint/2010/main" val="5928066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457200" y="274638"/>
            <a:ext cx="8229600" cy="490537"/>
          </a:xfrm>
        </p:spPr>
        <p:txBody>
          <a:bodyPr>
            <a:noAutofit/>
          </a:bodyPr>
          <a:lstStyle/>
          <a:p>
            <a:r>
              <a:rPr lang="zh-CN" altLang="en-US" sz="3200" b="1" dirty="0" smtClean="0">
                <a:solidFill>
                  <a:srgbClr val="FF0000"/>
                </a:solidFill>
                <a:latin typeface="微软雅黑" pitchFamily="34" charset="-122"/>
                <a:ea typeface="微软雅黑" pitchFamily="34" charset="-122"/>
              </a:rPr>
              <a:t>标准化的临床基因扩增实验室</a:t>
            </a:r>
          </a:p>
        </p:txBody>
      </p:sp>
      <p:pic>
        <p:nvPicPr>
          <p:cNvPr id="2355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949325"/>
            <a:ext cx="8016875" cy="586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15262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a:xfrm>
            <a:off x="457200" y="115888"/>
            <a:ext cx="8229600" cy="490537"/>
          </a:xfrm>
        </p:spPr>
        <p:txBody>
          <a:bodyPr>
            <a:noAutofit/>
          </a:bodyPr>
          <a:lstStyle/>
          <a:p>
            <a:r>
              <a:rPr lang="zh-CN" altLang="en-US" sz="3200" b="1" dirty="0" smtClean="0">
                <a:solidFill>
                  <a:srgbClr val="FF0000"/>
                </a:solidFill>
                <a:latin typeface="微软雅黑" pitchFamily="34" charset="-122"/>
                <a:ea typeface="微软雅黑" pitchFamily="34" charset="-122"/>
              </a:rPr>
              <a:t>各司其职的仪器设备</a:t>
            </a:r>
          </a:p>
        </p:txBody>
      </p:sp>
      <p:pic>
        <p:nvPicPr>
          <p:cNvPr id="24579" name="Picture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722313"/>
            <a:ext cx="8858250" cy="617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0354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a:xfrm>
            <a:off x="544513" y="260350"/>
            <a:ext cx="8229600" cy="490538"/>
          </a:xfrm>
        </p:spPr>
        <p:txBody>
          <a:bodyPr>
            <a:noAutofit/>
          </a:bodyPr>
          <a:lstStyle/>
          <a:p>
            <a:r>
              <a:rPr lang="zh-CN" altLang="en-US" sz="3200" b="1" smtClean="0">
                <a:solidFill>
                  <a:srgbClr val="FF0000"/>
                </a:solidFill>
                <a:latin typeface="微软雅黑" pitchFamily="34" charset="-122"/>
                <a:ea typeface="微软雅黑" pitchFamily="34" charset="-122"/>
              </a:rPr>
              <a:t>完备的技术体系</a:t>
            </a:r>
          </a:p>
        </p:txBody>
      </p:sp>
      <p:pic>
        <p:nvPicPr>
          <p:cNvPr id="25603"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006475"/>
            <a:ext cx="9193213" cy="588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69436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灯片编号占位符 5"/>
          <p:cNvSpPr txBox="1">
            <a:spLocks noGrp="1" noChangeArrowheads="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fld id="{747FB3B8-5CB3-4A42-A726-ED7BC3F224C0}" type="slidenum">
              <a:rPr lang="zh-CN" altLang="en-US" sz="1200">
                <a:solidFill>
                  <a:srgbClr val="898989"/>
                </a:solidFill>
              </a:rPr>
              <a:pPr algn="r" eaLnBrk="1" hangingPunct="1"/>
              <a:t>2</a:t>
            </a:fld>
            <a:endParaRPr lang="zh-CN" altLang="en-US"/>
          </a:p>
        </p:txBody>
      </p:sp>
      <p:sp>
        <p:nvSpPr>
          <p:cNvPr id="3075" name="标题 1"/>
          <p:cNvSpPr>
            <a:spLocks noGrp="1" noChangeArrowheads="1"/>
          </p:cNvSpPr>
          <p:nvPr>
            <p:ph type="title" idx="4294967295"/>
          </p:nvPr>
        </p:nvSpPr>
        <p:spPr/>
        <p:txBody>
          <a:bodyPr/>
          <a:lstStyle/>
          <a:p>
            <a:pPr marL="0" indent="0" eaLnBrk="1" hangingPunct="1"/>
            <a:r>
              <a:rPr lang="zh-CN" b="1" dirty="0" smtClean="0">
                <a:solidFill>
                  <a:srgbClr val="FF0000"/>
                </a:solidFill>
                <a:latin typeface="华文中宋" pitchFamily="2" charset="-122"/>
                <a:ea typeface="华文中宋" pitchFamily="2" charset="-122"/>
              </a:rPr>
              <a:t>内容提</a:t>
            </a:r>
            <a:r>
              <a:rPr lang="zh-CN" altLang="en-US" b="1" dirty="0" smtClean="0">
                <a:solidFill>
                  <a:srgbClr val="FF0000"/>
                </a:solidFill>
                <a:latin typeface="华文中宋" pitchFamily="2" charset="-122"/>
                <a:ea typeface="华文中宋" pitchFamily="2" charset="-122"/>
              </a:rPr>
              <a:t>要</a:t>
            </a:r>
            <a:endParaRPr lang="zh-CN" b="1" dirty="0" smtClean="0">
              <a:solidFill>
                <a:srgbClr val="FF0000"/>
              </a:solidFill>
              <a:latin typeface="华文中宋" pitchFamily="2" charset="-122"/>
              <a:ea typeface="华文中宋" pitchFamily="2" charset="-122"/>
            </a:endParaRPr>
          </a:p>
        </p:txBody>
      </p:sp>
      <p:sp>
        <p:nvSpPr>
          <p:cNvPr id="3076" name="内容占位符 2"/>
          <p:cNvSpPr>
            <a:spLocks noGrp="1" noChangeArrowheads="1"/>
          </p:cNvSpPr>
          <p:nvPr>
            <p:ph idx="4294967295"/>
          </p:nvPr>
        </p:nvSpPr>
        <p:spPr>
          <a:xfrm>
            <a:off x="457200" y="2000240"/>
            <a:ext cx="8229600" cy="4125923"/>
          </a:xfrm>
        </p:spPr>
        <p:txBody>
          <a:bodyPr>
            <a:normAutofit/>
          </a:bodyPr>
          <a:lstStyle/>
          <a:p>
            <a:pPr eaLnBrk="1" hangingPunct="1"/>
            <a:r>
              <a:rPr lang="zh-CN" altLang="en-US" sz="4400" dirty="0" smtClean="0">
                <a:latin typeface="华文中宋" pitchFamily="2" charset="-122"/>
                <a:ea typeface="华文中宋" pitchFamily="2" charset="-122"/>
              </a:rPr>
              <a:t>实验室硬件建设的规范化</a:t>
            </a:r>
            <a:endParaRPr lang="en-US" altLang="zh-CN" sz="4400" dirty="0" smtClean="0">
              <a:latin typeface="华文中宋" pitchFamily="2" charset="-122"/>
              <a:ea typeface="华文中宋" pitchFamily="2" charset="-122"/>
            </a:endParaRPr>
          </a:p>
          <a:p>
            <a:pPr eaLnBrk="1" hangingPunct="1"/>
            <a:r>
              <a:rPr lang="zh-CN" altLang="en-US" sz="4400" dirty="0" smtClean="0">
                <a:latin typeface="华文中宋" pitchFamily="2" charset="-122"/>
                <a:ea typeface="华文中宋" pitchFamily="2" charset="-122"/>
              </a:rPr>
              <a:t>实验室运行管理的规范化</a:t>
            </a:r>
            <a:endParaRPr lang="en-US" altLang="zh-CN" sz="4400" dirty="0" smtClean="0">
              <a:latin typeface="华文中宋" pitchFamily="2" charset="-122"/>
              <a:ea typeface="华文中宋" pitchFamily="2" charset="-122"/>
            </a:endParaRPr>
          </a:p>
          <a:p>
            <a:pPr eaLnBrk="1" hangingPunct="1"/>
            <a:r>
              <a:rPr lang="zh-CN" altLang="en-US" sz="4400" dirty="0" smtClean="0">
                <a:latin typeface="华文中宋" pitchFamily="2" charset="-122"/>
                <a:ea typeface="华文中宋" pitchFamily="2" charset="-122"/>
              </a:rPr>
              <a:t>实验室技术选择的规范化</a:t>
            </a:r>
            <a:endParaRPr lang="en-US" altLang="zh-CN" sz="4400" dirty="0" smtClean="0">
              <a:latin typeface="华文中宋" pitchFamily="2" charset="-122"/>
              <a:ea typeface="华文中宋" pitchFamily="2" charset="-122"/>
            </a:endParaRPr>
          </a:p>
          <a:p>
            <a:pPr eaLnBrk="1" hangingPunct="1"/>
            <a:r>
              <a:rPr lang="zh-CN" altLang="en-US" sz="4400" dirty="0" smtClean="0">
                <a:latin typeface="华文中宋" pitchFamily="2" charset="-122"/>
                <a:ea typeface="华文中宋" pitchFamily="2" charset="-122"/>
              </a:rPr>
              <a:t>实验室服务的规范化</a:t>
            </a:r>
            <a:endParaRPr lang="en-US" altLang="zh-CN" sz="4400" dirty="0" smtClean="0">
              <a:latin typeface="华文中宋" pitchFamily="2" charset="-122"/>
              <a:ea typeface="华文中宋" pitchFamily="2" charset="-122"/>
            </a:endParaRPr>
          </a:p>
          <a:p>
            <a:pPr eaLnBrk="1" hangingPunct="1"/>
            <a:r>
              <a:rPr lang="zh-CN" altLang="en-US" sz="4400" dirty="0" smtClean="0">
                <a:latin typeface="华文中宋" pitchFamily="2" charset="-122"/>
                <a:ea typeface="华文中宋" pitchFamily="2" charset="-122"/>
              </a:rPr>
              <a:t>新技术临床应用的规范化</a:t>
            </a:r>
            <a:endParaRPr lang="en-US" altLang="zh-CN" sz="4400" dirty="0" smtClean="0">
              <a:latin typeface="华文中宋" pitchFamily="2" charset="-122"/>
              <a:ea typeface="华文中宋" pitchFamily="2" charset="-122"/>
            </a:endParaRPr>
          </a:p>
        </p:txBody>
      </p:sp>
    </p:spTree>
    <p:extLst>
      <p:ext uri="{BB962C8B-B14F-4D97-AF65-F5344CB8AC3E}">
        <p14:creationId xmlns:p14="http://schemas.microsoft.com/office/powerpoint/2010/main" val="16512427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nvGraphicFramePr>
        <p:xfrm>
          <a:off x="3571868" y="1428736"/>
          <a:ext cx="5357850" cy="4143404"/>
        </p:xfrm>
        <a:graphic>
          <a:graphicData uri="http://schemas.openxmlformats.org/drawingml/2006/chart">
            <c:chart xmlns:c="http://schemas.openxmlformats.org/drawingml/2006/chart" xmlns:r="http://schemas.openxmlformats.org/officeDocument/2006/relationships" r:id="rId2"/>
          </a:graphicData>
        </a:graphic>
      </p:graphicFrame>
      <p:sp>
        <p:nvSpPr>
          <p:cNvPr id="3" name="标题 2"/>
          <p:cNvSpPr txBox="1">
            <a:spLocks/>
          </p:cNvSpPr>
          <p:nvPr/>
        </p:nvSpPr>
        <p:spPr>
          <a:xfrm>
            <a:off x="357158" y="142852"/>
            <a:ext cx="8358246" cy="1000125"/>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4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Arial" pitchFamily="34" charset="0"/>
              </a:rPr>
              <a:t>推陈出新</a:t>
            </a:r>
            <a:endParaRPr kumimoji="0" lang="en-US" altLang="zh-CN" sz="44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Arial" pitchFamily="34"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400" b="1" i="0" u="none" strike="noStrike" kern="1200" cap="none" spc="0" normalizeH="0" baseline="0" noProof="0" dirty="0" smtClean="0">
                <a:ln>
                  <a:noFill/>
                </a:ln>
                <a:effectLst/>
                <a:uLnTx/>
                <a:uFillTx/>
                <a:latin typeface="微软雅黑" pitchFamily="34" charset="-122"/>
                <a:ea typeface="微软雅黑" pitchFamily="34" charset="-122"/>
                <a:cs typeface="Arial" pitchFamily="34" charset="0"/>
              </a:rPr>
              <a:t>——</a:t>
            </a:r>
            <a:r>
              <a:rPr kumimoji="0" lang="zh-CN" altLang="en-US" sz="4400" b="1" i="0" u="none" strike="noStrike" kern="1200" cap="none" spc="0" normalizeH="0" baseline="0" noProof="0" dirty="0" smtClean="0">
                <a:ln>
                  <a:noFill/>
                </a:ln>
                <a:effectLst/>
                <a:uLnTx/>
                <a:uFillTx/>
                <a:latin typeface="微软雅黑" pitchFamily="34" charset="-122"/>
                <a:ea typeface="微软雅黑" pitchFamily="34" charset="-122"/>
                <a:cs typeface="Arial" pitchFamily="34" charset="0"/>
              </a:rPr>
              <a:t>新技术、新项目层出不穷</a:t>
            </a:r>
          </a:p>
        </p:txBody>
      </p:sp>
      <p:sp>
        <p:nvSpPr>
          <p:cNvPr id="13" name="矩形 12"/>
          <p:cNvSpPr/>
          <p:nvPr/>
        </p:nvSpPr>
        <p:spPr>
          <a:xfrm>
            <a:off x="357158" y="5572140"/>
            <a:ext cx="8429684" cy="92869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zh-CN" altLang="en-US" sz="2800" b="1" dirty="0" smtClean="0">
                <a:latin typeface="Arial" pitchFamily="34" charset="0"/>
                <a:ea typeface="微软雅黑" pitchFamily="34" charset="-122"/>
                <a:cs typeface="Arial" pitchFamily="34" charset="0"/>
              </a:rPr>
              <a:t>紧跟国内外指南、</a:t>
            </a:r>
            <a:r>
              <a:rPr lang="en-US" altLang="zh-CN" sz="2800" b="1" dirty="0" smtClean="0">
                <a:latin typeface="Arial" pitchFamily="34" charset="0"/>
                <a:ea typeface="微软雅黑" pitchFamily="34" charset="-122"/>
                <a:cs typeface="Arial" pitchFamily="34" charset="0"/>
              </a:rPr>
              <a:t>WHO</a:t>
            </a:r>
            <a:r>
              <a:rPr lang="zh-CN" altLang="en-US" sz="2800" b="1" dirty="0" smtClean="0">
                <a:latin typeface="Arial" pitchFamily="34" charset="0"/>
                <a:ea typeface="微软雅黑" pitchFamily="34" charset="-122"/>
                <a:cs typeface="Arial" pitchFamily="34" charset="0"/>
              </a:rPr>
              <a:t>肿瘤分类及诊断标准</a:t>
            </a:r>
            <a:endParaRPr lang="en-US" altLang="zh-CN" sz="2800" b="1" dirty="0" smtClean="0">
              <a:latin typeface="Arial" pitchFamily="34" charset="0"/>
              <a:ea typeface="微软雅黑" pitchFamily="34" charset="-122"/>
              <a:cs typeface="Arial" pitchFamily="34" charset="0"/>
            </a:endParaRPr>
          </a:p>
          <a:p>
            <a:pPr algn="ctr"/>
            <a:r>
              <a:rPr lang="zh-CN" altLang="en-US" sz="2800" b="1" dirty="0" smtClean="0">
                <a:latin typeface="Arial" pitchFamily="34" charset="0"/>
                <a:ea typeface="微软雅黑" pitchFamily="34" charset="-122"/>
                <a:cs typeface="Arial" pitchFamily="34" charset="0"/>
              </a:rPr>
              <a:t>全面满足临床、病理诊疗需求</a:t>
            </a:r>
            <a:endParaRPr lang="en-US" altLang="zh-CN" sz="2800" b="1" dirty="0" smtClean="0">
              <a:latin typeface="Arial" pitchFamily="34" charset="0"/>
              <a:ea typeface="微软雅黑" pitchFamily="34" charset="-122"/>
              <a:cs typeface="Arial" pitchFamily="34" charset="0"/>
            </a:endParaRPr>
          </a:p>
        </p:txBody>
      </p:sp>
      <p:sp>
        <p:nvSpPr>
          <p:cNvPr id="7" name="TextBox 6"/>
          <p:cNvSpPr txBox="1"/>
          <p:nvPr/>
        </p:nvSpPr>
        <p:spPr>
          <a:xfrm>
            <a:off x="0" y="2214554"/>
            <a:ext cx="3635896" cy="3139321"/>
          </a:xfrm>
          <a:prstGeom prst="rect">
            <a:avLst/>
          </a:prstGeom>
          <a:noFill/>
        </p:spPr>
        <p:txBody>
          <a:bodyPr wrap="square" rtlCol="0">
            <a:spAutoFit/>
          </a:bodyPr>
          <a:lstStyle/>
          <a:p>
            <a:pPr marL="342900" indent="-342900">
              <a:buFont typeface="Wingdings" pitchFamily="2" charset="2"/>
              <a:buChar char="p"/>
            </a:pPr>
            <a:r>
              <a:rPr lang="en-US" altLang="zh-CN" b="1" dirty="0" smtClean="0">
                <a:latin typeface="Arial" pitchFamily="34" charset="0"/>
                <a:ea typeface="黑体" pitchFamily="49" charset="-122"/>
                <a:cs typeface="Arial" pitchFamily="34" charset="0"/>
              </a:rPr>
              <a:t>2013</a:t>
            </a:r>
            <a:r>
              <a:rPr lang="zh-CN" altLang="en-US" b="1" dirty="0" smtClean="0">
                <a:latin typeface="Arial" pitchFamily="34" charset="0"/>
                <a:ea typeface="黑体" pitchFamily="49" charset="-122"/>
                <a:cs typeface="Arial" pitchFamily="34" charset="0"/>
              </a:rPr>
              <a:t>年：基于基因芯片技术的肿瘤多基因突变分型检测</a:t>
            </a:r>
            <a:endParaRPr lang="en-US" altLang="zh-CN" b="1" dirty="0" smtClean="0">
              <a:latin typeface="Arial" pitchFamily="34" charset="0"/>
              <a:ea typeface="黑体" pitchFamily="49" charset="-122"/>
              <a:cs typeface="Arial" pitchFamily="34" charset="0"/>
            </a:endParaRPr>
          </a:p>
          <a:p>
            <a:pPr marL="342900" indent="-342900">
              <a:buFont typeface="Wingdings" pitchFamily="2" charset="2"/>
              <a:buChar char="p"/>
            </a:pPr>
            <a:endParaRPr lang="en-US" altLang="zh-CN" b="1" dirty="0" smtClean="0">
              <a:latin typeface="Arial" pitchFamily="34" charset="0"/>
              <a:ea typeface="黑体" pitchFamily="49" charset="-122"/>
              <a:cs typeface="Arial" pitchFamily="34" charset="0"/>
            </a:endParaRPr>
          </a:p>
          <a:p>
            <a:pPr marL="342900" indent="-342900">
              <a:buFont typeface="Wingdings" pitchFamily="2" charset="2"/>
              <a:buChar char="p"/>
            </a:pPr>
            <a:r>
              <a:rPr lang="en-US" altLang="zh-CN" b="1" dirty="0" smtClean="0">
                <a:latin typeface="Arial" pitchFamily="34" charset="0"/>
                <a:ea typeface="黑体" pitchFamily="49" charset="-122"/>
                <a:cs typeface="Arial" pitchFamily="34" charset="0"/>
              </a:rPr>
              <a:t>2015</a:t>
            </a:r>
            <a:r>
              <a:rPr lang="zh-CN" altLang="en-US" b="1" dirty="0" smtClean="0">
                <a:latin typeface="Arial" pitchFamily="34" charset="0"/>
                <a:ea typeface="黑体" pitchFamily="49" charset="-122"/>
                <a:cs typeface="Arial" pitchFamily="34" charset="0"/>
              </a:rPr>
              <a:t>年：高通量测序技术在遗传性肿瘤中的检测</a:t>
            </a:r>
            <a:endParaRPr lang="en-US" altLang="zh-CN" b="1" dirty="0" smtClean="0">
              <a:latin typeface="Arial" pitchFamily="34" charset="0"/>
              <a:ea typeface="黑体" pitchFamily="49" charset="-122"/>
              <a:cs typeface="Arial" pitchFamily="34" charset="0"/>
            </a:endParaRPr>
          </a:p>
          <a:p>
            <a:pPr marL="342900" indent="-342900">
              <a:buFont typeface="Wingdings" pitchFamily="2" charset="2"/>
              <a:buChar char="p"/>
            </a:pPr>
            <a:endParaRPr lang="en-US" altLang="zh-CN" b="1" dirty="0" smtClean="0">
              <a:latin typeface="Arial" pitchFamily="34" charset="0"/>
              <a:ea typeface="黑体" pitchFamily="49" charset="-122"/>
              <a:cs typeface="Arial" pitchFamily="34" charset="0"/>
            </a:endParaRPr>
          </a:p>
          <a:p>
            <a:pPr marL="342900" indent="-342900">
              <a:buFont typeface="Wingdings" pitchFamily="2" charset="2"/>
              <a:buChar char="p"/>
            </a:pPr>
            <a:r>
              <a:rPr lang="en-US" altLang="zh-CN" b="1" dirty="0" smtClean="0">
                <a:latin typeface="Arial" pitchFamily="34" charset="0"/>
                <a:ea typeface="黑体" pitchFamily="49" charset="-122"/>
                <a:cs typeface="Arial" pitchFamily="34" charset="0"/>
              </a:rPr>
              <a:t>2016</a:t>
            </a:r>
            <a:r>
              <a:rPr lang="zh-CN" altLang="en-US" b="1" dirty="0" smtClean="0">
                <a:latin typeface="Arial" pitchFamily="34" charset="0"/>
                <a:ea typeface="黑体" pitchFamily="49" charset="-122"/>
                <a:cs typeface="Arial" pitchFamily="34" charset="0"/>
              </a:rPr>
              <a:t>年，自主运行的</a:t>
            </a:r>
            <a:r>
              <a:rPr lang="en-US" altLang="zh-CN" b="1" dirty="0" smtClean="0">
                <a:latin typeface="Arial" pitchFamily="34" charset="0"/>
                <a:ea typeface="黑体" pitchFamily="49" charset="-122"/>
                <a:cs typeface="Arial" pitchFamily="34" charset="0"/>
              </a:rPr>
              <a:t>NGS</a:t>
            </a:r>
            <a:r>
              <a:rPr lang="zh-CN" altLang="en-US" b="1" dirty="0" smtClean="0">
                <a:latin typeface="Arial" pitchFamily="34" charset="0"/>
                <a:ea typeface="黑体" pitchFamily="49" charset="-122"/>
                <a:cs typeface="Arial" pitchFamily="34" charset="0"/>
              </a:rPr>
              <a:t>实验室建成并投入临床服务</a:t>
            </a:r>
            <a:endParaRPr lang="en-US" altLang="zh-CN" b="1" dirty="0" smtClean="0">
              <a:latin typeface="Arial" pitchFamily="34" charset="0"/>
              <a:ea typeface="黑体" pitchFamily="49" charset="-122"/>
              <a:cs typeface="Arial" pitchFamily="34" charset="0"/>
            </a:endParaRPr>
          </a:p>
          <a:p>
            <a:pPr marL="342900" indent="-342900">
              <a:buFont typeface="Wingdings" pitchFamily="2" charset="2"/>
              <a:buChar char="p"/>
            </a:pPr>
            <a:endParaRPr lang="en-US" altLang="zh-CN" b="1" dirty="0" smtClean="0">
              <a:latin typeface="Arial" pitchFamily="34" charset="0"/>
              <a:ea typeface="黑体" pitchFamily="49" charset="-122"/>
              <a:cs typeface="Arial" pitchFamily="34" charset="0"/>
            </a:endParaRPr>
          </a:p>
          <a:p>
            <a:pPr marL="342900" indent="-342900">
              <a:buFont typeface="Wingdings" pitchFamily="2" charset="2"/>
              <a:buChar char="p"/>
            </a:pPr>
            <a:r>
              <a:rPr lang="en-US" altLang="zh-CN" b="1" dirty="0" smtClean="0">
                <a:latin typeface="Arial" pitchFamily="34" charset="0"/>
                <a:ea typeface="黑体" pitchFamily="49" charset="-122"/>
                <a:cs typeface="Arial" pitchFamily="34" charset="0"/>
              </a:rPr>
              <a:t>2016</a:t>
            </a:r>
            <a:r>
              <a:rPr lang="zh-CN" altLang="en-US" b="1" dirty="0" smtClean="0">
                <a:latin typeface="Arial" pitchFamily="34" charset="0"/>
                <a:ea typeface="黑体" pitchFamily="49" charset="-122"/>
                <a:cs typeface="Arial" pitchFamily="34" charset="0"/>
              </a:rPr>
              <a:t>年评审</a:t>
            </a:r>
            <a:r>
              <a:rPr lang="zh-CN" altLang="en-US" b="1" dirty="0" smtClean="0">
                <a:solidFill>
                  <a:srgbClr val="C00000"/>
                </a:solidFill>
                <a:latin typeface="Arial" pitchFamily="34" charset="0"/>
                <a:ea typeface="黑体" pitchFamily="49" charset="-122"/>
                <a:cs typeface="Arial" pitchFamily="34" charset="0"/>
              </a:rPr>
              <a:t>基因芯片技术</a:t>
            </a:r>
            <a:r>
              <a:rPr lang="zh-CN" altLang="en-US" b="1" dirty="0" smtClean="0">
                <a:latin typeface="Arial" pitchFamily="34" charset="0"/>
                <a:ea typeface="黑体" pitchFamily="49" charset="-122"/>
                <a:cs typeface="Arial" pitchFamily="34" charset="0"/>
              </a:rPr>
              <a:t>获中心新技术优胜奖</a:t>
            </a:r>
            <a:endParaRPr lang="zh-CN" altLang="en-US" dirty="0">
              <a:latin typeface="Arial" pitchFamily="34" charset="0"/>
              <a:ea typeface="黑体" pitchFamily="49" charset="-122"/>
              <a:cs typeface="Arial" pitchFamily="34" charset="0"/>
            </a:endParaRPr>
          </a:p>
        </p:txBody>
      </p:sp>
      <p:sp>
        <p:nvSpPr>
          <p:cNvPr id="8" name="矩形 7"/>
          <p:cNvSpPr/>
          <p:nvPr/>
        </p:nvSpPr>
        <p:spPr>
          <a:xfrm>
            <a:off x="214282" y="1500174"/>
            <a:ext cx="1415772"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r>
              <a:rPr lang="zh-CN" altLang="en-US" sz="3200" b="1" dirty="0" smtClean="0">
                <a:solidFill>
                  <a:schemeClr val="bg1"/>
                </a:solidFill>
                <a:latin typeface="黑体" pitchFamily="49" charset="-122"/>
                <a:ea typeface="黑体" pitchFamily="49" charset="-122"/>
              </a:rPr>
              <a:t>新技术</a:t>
            </a:r>
            <a:endParaRPr lang="en-US" altLang="zh-CN" sz="3200" b="1" dirty="0" smtClean="0">
              <a:solidFill>
                <a:schemeClr val="bg1"/>
              </a:solidFill>
              <a:latin typeface="黑体" pitchFamily="49" charset="-122"/>
              <a:ea typeface="黑体" pitchFamily="49" charset="-122"/>
            </a:endParaRPr>
          </a:p>
        </p:txBody>
      </p:sp>
      <p:sp>
        <p:nvSpPr>
          <p:cNvPr id="9" name="矩形 8"/>
          <p:cNvSpPr/>
          <p:nvPr/>
        </p:nvSpPr>
        <p:spPr>
          <a:xfrm>
            <a:off x="4643438" y="1428736"/>
            <a:ext cx="1420582" cy="584775"/>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r>
              <a:rPr lang="zh-CN" altLang="en-US" sz="3200" b="1" dirty="0" smtClean="0">
                <a:solidFill>
                  <a:schemeClr val="bg1"/>
                </a:solidFill>
                <a:latin typeface="黑体" pitchFamily="49" charset="-122"/>
                <a:ea typeface="黑体" pitchFamily="49" charset="-122"/>
              </a:rPr>
              <a:t>新项目</a:t>
            </a:r>
            <a:endParaRPr lang="en-US" altLang="zh-CN" sz="3200" b="1" dirty="0" smtClean="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val="865644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19"/>
          <p:cNvSpPr>
            <a:spLocks/>
          </p:cNvSpPr>
          <p:nvPr/>
        </p:nvSpPr>
        <p:spPr bwMode="auto">
          <a:xfrm>
            <a:off x="7500958" y="1643050"/>
            <a:ext cx="1366837" cy="419100"/>
          </a:xfrm>
          <a:prstGeom prst="roundRect">
            <a:avLst>
              <a:gd name="adj" fmla="val 16667"/>
            </a:avLst>
          </a:prstGeom>
          <a:solidFill>
            <a:schemeClr val="bg1"/>
          </a:solidFill>
          <a:ln w="28575" cap="flat" cmpd="sng">
            <a:solidFill>
              <a:srgbClr val="C00000"/>
            </a:solidFill>
            <a:bevel/>
            <a:headEnd/>
            <a:tailEnd/>
          </a:ln>
        </p:spPr>
        <p:txBody>
          <a:bodyPr/>
          <a:lstStyle/>
          <a:p>
            <a:pPr algn="ctr"/>
            <a:r>
              <a:rPr lang="zh-CN" altLang="en-US" sz="2000" b="1">
                <a:latin typeface="宋体" pitchFamily="2" charset="-122"/>
                <a:sym typeface="宋体" pitchFamily="2" charset="-122"/>
              </a:rPr>
              <a:t>早期筛查</a:t>
            </a:r>
            <a:endParaRPr lang="zh-CN" altLang="en-US"/>
          </a:p>
        </p:txBody>
      </p:sp>
      <p:sp>
        <p:nvSpPr>
          <p:cNvPr id="6" name="圆角矩形 20"/>
          <p:cNvSpPr>
            <a:spLocks/>
          </p:cNvSpPr>
          <p:nvPr/>
        </p:nvSpPr>
        <p:spPr bwMode="auto">
          <a:xfrm>
            <a:off x="7500958" y="2716200"/>
            <a:ext cx="1366837" cy="417513"/>
          </a:xfrm>
          <a:prstGeom prst="roundRect">
            <a:avLst>
              <a:gd name="adj" fmla="val 16667"/>
            </a:avLst>
          </a:prstGeom>
          <a:solidFill>
            <a:schemeClr val="bg1"/>
          </a:solidFill>
          <a:ln w="28575" cap="flat" cmpd="sng">
            <a:solidFill>
              <a:srgbClr val="C00000"/>
            </a:solidFill>
            <a:bevel/>
            <a:headEnd/>
            <a:tailEnd/>
          </a:ln>
        </p:spPr>
        <p:txBody>
          <a:bodyPr/>
          <a:lstStyle/>
          <a:p>
            <a:pPr algn="ctr"/>
            <a:r>
              <a:rPr lang="zh-CN" altLang="en-US" sz="2000" b="1">
                <a:latin typeface="宋体" pitchFamily="2" charset="-122"/>
                <a:sym typeface="宋体" pitchFamily="2" charset="-122"/>
              </a:rPr>
              <a:t>辅助诊断</a:t>
            </a:r>
            <a:endParaRPr lang="zh-CN" altLang="en-US"/>
          </a:p>
        </p:txBody>
      </p:sp>
      <p:sp>
        <p:nvSpPr>
          <p:cNvPr id="7" name="圆角矩形 21"/>
          <p:cNvSpPr>
            <a:spLocks/>
          </p:cNvSpPr>
          <p:nvPr/>
        </p:nvSpPr>
        <p:spPr bwMode="auto">
          <a:xfrm>
            <a:off x="7500958" y="3740138"/>
            <a:ext cx="1366837" cy="419100"/>
          </a:xfrm>
          <a:prstGeom prst="roundRect">
            <a:avLst>
              <a:gd name="adj" fmla="val 16667"/>
            </a:avLst>
          </a:prstGeom>
          <a:solidFill>
            <a:schemeClr val="bg1"/>
          </a:solidFill>
          <a:ln w="28575" cap="flat" cmpd="sng">
            <a:solidFill>
              <a:srgbClr val="C00000"/>
            </a:solidFill>
            <a:bevel/>
            <a:headEnd/>
            <a:tailEnd/>
          </a:ln>
        </p:spPr>
        <p:txBody>
          <a:bodyPr/>
          <a:lstStyle/>
          <a:p>
            <a:pPr algn="ctr"/>
            <a:r>
              <a:rPr lang="zh-CN" altLang="en-US" sz="2000" b="1">
                <a:latin typeface="宋体" pitchFamily="2" charset="-122"/>
                <a:sym typeface="宋体" pitchFamily="2" charset="-122"/>
              </a:rPr>
              <a:t>化疗预测</a:t>
            </a:r>
            <a:endParaRPr lang="zh-CN" altLang="en-US"/>
          </a:p>
        </p:txBody>
      </p:sp>
      <p:sp>
        <p:nvSpPr>
          <p:cNvPr id="8" name="圆角矩形 22"/>
          <p:cNvSpPr>
            <a:spLocks/>
          </p:cNvSpPr>
          <p:nvPr/>
        </p:nvSpPr>
        <p:spPr bwMode="auto">
          <a:xfrm>
            <a:off x="7505720" y="4768838"/>
            <a:ext cx="1366838" cy="417512"/>
          </a:xfrm>
          <a:prstGeom prst="roundRect">
            <a:avLst>
              <a:gd name="adj" fmla="val 16667"/>
            </a:avLst>
          </a:prstGeom>
          <a:solidFill>
            <a:schemeClr val="bg1"/>
          </a:solidFill>
          <a:ln w="28575" cap="flat" cmpd="sng">
            <a:solidFill>
              <a:srgbClr val="C00000"/>
            </a:solidFill>
            <a:bevel/>
            <a:headEnd/>
            <a:tailEnd/>
          </a:ln>
        </p:spPr>
        <p:txBody>
          <a:bodyPr/>
          <a:lstStyle/>
          <a:p>
            <a:pPr algn="ctr"/>
            <a:r>
              <a:rPr lang="zh-CN" altLang="en-US" sz="2000" b="1">
                <a:latin typeface="宋体" pitchFamily="2" charset="-122"/>
                <a:sym typeface="宋体" pitchFamily="2" charset="-122"/>
              </a:rPr>
              <a:t>靶向筛选</a:t>
            </a:r>
            <a:endParaRPr lang="zh-CN" altLang="en-US"/>
          </a:p>
        </p:txBody>
      </p:sp>
      <p:sp>
        <p:nvSpPr>
          <p:cNvPr id="9" name="圆角矩形 23"/>
          <p:cNvSpPr>
            <a:spLocks/>
          </p:cNvSpPr>
          <p:nvPr/>
        </p:nvSpPr>
        <p:spPr bwMode="auto">
          <a:xfrm>
            <a:off x="7500958" y="5822938"/>
            <a:ext cx="1366837" cy="419100"/>
          </a:xfrm>
          <a:prstGeom prst="roundRect">
            <a:avLst>
              <a:gd name="adj" fmla="val 16667"/>
            </a:avLst>
          </a:prstGeom>
          <a:solidFill>
            <a:schemeClr val="bg1"/>
          </a:solidFill>
          <a:ln w="28575" cap="flat" cmpd="sng">
            <a:solidFill>
              <a:srgbClr val="C00000"/>
            </a:solidFill>
            <a:bevel/>
            <a:headEnd/>
            <a:tailEnd/>
          </a:ln>
        </p:spPr>
        <p:txBody>
          <a:bodyPr/>
          <a:lstStyle/>
          <a:p>
            <a:pPr algn="ctr"/>
            <a:r>
              <a:rPr lang="zh-CN" altLang="en-US" sz="2000" b="1" dirty="0">
                <a:latin typeface="宋体" pitchFamily="2" charset="-122"/>
                <a:sym typeface="宋体" pitchFamily="2" charset="-122"/>
              </a:rPr>
              <a:t>预后</a:t>
            </a:r>
            <a:r>
              <a:rPr lang="zh-CN" altLang="en-US" sz="2000" b="1" dirty="0" smtClean="0">
                <a:latin typeface="宋体" pitchFamily="2" charset="-122"/>
                <a:sym typeface="宋体" pitchFamily="2" charset="-122"/>
              </a:rPr>
              <a:t>分层</a:t>
            </a:r>
            <a:endParaRPr lang="zh-CN" altLang="en-US" dirty="0"/>
          </a:p>
        </p:txBody>
      </p:sp>
      <p:sp>
        <p:nvSpPr>
          <p:cNvPr id="10" name="Line 10"/>
          <p:cNvSpPr>
            <a:spLocks noChangeShapeType="1"/>
          </p:cNvSpPr>
          <p:nvPr/>
        </p:nvSpPr>
        <p:spPr bwMode="auto">
          <a:xfrm>
            <a:off x="8164494" y="3147649"/>
            <a:ext cx="1" cy="576182"/>
          </a:xfrm>
          <a:prstGeom prst="line">
            <a:avLst/>
          </a:prstGeom>
          <a:noFill/>
          <a:ln w="57150" cmpd="sng">
            <a:solidFill>
              <a:srgbClr val="C00000"/>
            </a:solidFill>
            <a:bevel/>
            <a:headEnd/>
            <a:tailEnd type="triangle" w="med" len="med"/>
          </a:ln>
        </p:spPr>
        <p:txBody>
          <a:bodyPr/>
          <a:lstStyle/>
          <a:p>
            <a:endParaRPr lang="zh-CN" altLang="zh-CN">
              <a:solidFill>
                <a:srgbClr val="000000"/>
              </a:solidFill>
              <a:latin typeface="Calibri" pitchFamily="34" charset="0"/>
              <a:sym typeface="宋体" pitchFamily="2" charset="-122"/>
            </a:endParaRPr>
          </a:p>
        </p:txBody>
      </p:sp>
      <p:sp>
        <p:nvSpPr>
          <p:cNvPr id="11" name="Line 10"/>
          <p:cNvSpPr>
            <a:spLocks noChangeShapeType="1"/>
          </p:cNvSpPr>
          <p:nvPr/>
        </p:nvSpPr>
        <p:spPr bwMode="auto">
          <a:xfrm>
            <a:off x="8164494" y="4178275"/>
            <a:ext cx="1" cy="576182"/>
          </a:xfrm>
          <a:prstGeom prst="line">
            <a:avLst/>
          </a:prstGeom>
          <a:noFill/>
          <a:ln w="57150" cmpd="sng">
            <a:solidFill>
              <a:srgbClr val="C00000"/>
            </a:solidFill>
            <a:bevel/>
            <a:headEnd/>
            <a:tailEnd type="triangle" w="med" len="med"/>
          </a:ln>
        </p:spPr>
        <p:txBody>
          <a:bodyPr/>
          <a:lstStyle/>
          <a:p>
            <a:endParaRPr lang="zh-CN" altLang="zh-CN">
              <a:solidFill>
                <a:srgbClr val="000000"/>
              </a:solidFill>
              <a:latin typeface="Calibri" pitchFamily="34" charset="0"/>
              <a:sym typeface="宋体" pitchFamily="2" charset="-122"/>
            </a:endParaRPr>
          </a:p>
        </p:txBody>
      </p:sp>
      <p:sp>
        <p:nvSpPr>
          <p:cNvPr id="12" name="Line 10"/>
          <p:cNvSpPr>
            <a:spLocks noChangeShapeType="1"/>
          </p:cNvSpPr>
          <p:nvPr/>
        </p:nvSpPr>
        <p:spPr bwMode="auto">
          <a:xfrm>
            <a:off x="8164494" y="5252567"/>
            <a:ext cx="1" cy="576182"/>
          </a:xfrm>
          <a:prstGeom prst="line">
            <a:avLst/>
          </a:prstGeom>
          <a:noFill/>
          <a:ln w="57150" cmpd="sng">
            <a:solidFill>
              <a:srgbClr val="C00000"/>
            </a:solidFill>
            <a:bevel/>
            <a:headEnd/>
            <a:tailEnd type="triangle" w="med" len="med"/>
          </a:ln>
        </p:spPr>
        <p:txBody>
          <a:bodyPr/>
          <a:lstStyle/>
          <a:p>
            <a:endParaRPr lang="zh-CN" altLang="zh-CN">
              <a:solidFill>
                <a:srgbClr val="000000"/>
              </a:solidFill>
              <a:latin typeface="Calibri" pitchFamily="34" charset="0"/>
              <a:sym typeface="宋体" pitchFamily="2" charset="-122"/>
            </a:endParaRPr>
          </a:p>
        </p:txBody>
      </p:sp>
      <p:sp>
        <p:nvSpPr>
          <p:cNvPr id="13" name="Line 10"/>
          <p:cNvSpPr>
            <a:spLocks noChangeShapeType="1"/>
          </p:cNvSpPr>
          <p:nvPr/>
        </p:nvSpPr>
        <p:spPr bwMode="auto">
          <a:xfrm>
            <a:off x="8152951" y="2139330"/>
            <a:ext cx="1" cy="576182"/>
          </a:xfrm>
          <a:prstGeom prst="line">
            <a:avLst/>
          </a:prstGeom>
          <a:noFill/>
          <a:ln w="57150" cmpd="sng">
            <a:solidFill>
              <a:srgbClr val="C00000"/>
            </a:solidFill>
            <a:bevel/>
            <a:headEnd/>
            <a:tailEnd type="triangle" w="med" len="med"/>
          </a:ln>
        </p:spPr>
        <p:txBody>
          <a:bodyPr/>
          <a:lstStyle/>
          <a:p>
            <a:endParaRPr lang="zh-CN" altLang="zh-CN">
              <a:solidFill>
                <a:srgbClr val="000000"/>
              </a:solidFill>
              <a:latin typeface="Calibri" pitchFamily="34" charset="0"/>
              <a:sym typeface="宋体" pitchFamily="2" charset="-122"/>
            </a:endParaRPr>
          </a:p>
        </p:txBody>
      </p:sp>
      <p:sp>
        <p:nvSpPr>
          <p:cNvPr id="14" name="圆角矩形 13"/>
          <p:cNvSpPr>
            <a:spLocks/>
          </p:cNvSpPr>
          <p:nvPr/>
        </p:nvSpPr>
        <p:spPr bwMode="auto">
          <a:xfrm>
            <a:off x="7504133" y="552438"/>
            <a:ext cx="1366837" cy="419100"/>
          </a:xfrm>
          <a:prstGeom prst="roundRect">
            <a:avLst>
              <a:gd name="adj" fmla="val 16667"/>
            </a:avLst>
          </a:prstGeom>
          <a:solidFill>
            <a:srgbClr val="FFFFFF"/>
          </a:solidFill>
          <a:ln w="28575" cap="flat" cmpd="sng">
            <a:solidFill>
              <a:schemeClr val="accent2"/>
            </a:solidFill>
            <a:bevel/>
            <a:headEnd/>
            <a:tailEnd/>
          </a:ln>
        </p:spPr>
        <p:txBody>
          <a:bodyPr/>
          <a:lstStyle/>
          <a:p>
            <a:pPr algn="ctr"/>
            <a:r>
              <a:rPr lang="zh-CN" altLang="en-US" sz="2000" b="1" dirty="0" smtClean="0">
                <a:latin typeface="宋体" pitchFamily="2" charset="-122"/>
                <a:sym typeface="宋体" pitchFamily="2" charset="-122"/>
              </a:rPr>
              <a:t>遗传诊断</a:t>
            </a:r>
            <a:endParaRPr lang="zh-CN" altLang="en-US" sz="2000" b="1" dirty="0">
              <a:latin typeface="宋体" pitchFamily="2" charset="-122"/>
              <a:sym typeface="宋体" pitchFamily="2" charset="-122"/>
            </a:endParaRPr>
          </a:p>
        </p:txBody>
      </p:sp>
      <p:sp>
        <p:nvSpPr>
          <p:cNvPr id="15" name="Line 10"/>
          <p:cNvSpPr>
            <a:spLocks noChangeShapeType="1"/>
          </p:cNvSpPr>
          <p:nvPr/>
        </p:nvSpPr>
        <p:spPr bwMode="auto">
          <a:xfrm>
            <a:off x="8153420" y="1049325"/>
            <a:ext cx="0" cy="576263"/>
          </a:xfrm>
          <a:prstGeom prst="line">
            <a:avLst/>
          </a:prstGeom>
          <a:noFill/>
          <a:ln w="57150" cmpd="sng">
            <a:solidFill>
              <a:srgbClr val="C00000"/>
            </a:solidFill>
            <a:bevel/>
            <a:headEnd/>
            <a:tailEnd type="triangle" w="med" len="med"/>
          </a:ln>
        </p:spPr>
        <p:txBody>
          <a:bodyPr/>
          <a:lstStyle/>
          <a:p>
            <a:endParaRPr lang="zh-CN" altLang="zh-CN">
              <a:solidFill>
                <a:srgbClr val="000000"/>
              </a:solidFill>
              <a:latin typeface="Calibri" pitchFamily="34" charset="0"/>
              <a:sym typeface="宋体" pitchFamily="2" charset="-122"/>
            </a:endParaRPr>
          </a:p>
        </p:txBody>
      </p:sp>
      <p:graphicFrame>
        <p:nvGraphicFramePr>
          <p:cNvPr id="17" name="表格 16"/>
          <p:cNvGraphicFramePr>
            <a:graphicFrameLocks noGrp="1"/>
          </p:cNvGraphicFramePr>
          <p:nvPr/>
        </p:nvGraphicFramePr>
        <p:xfrm>
          <a:off x="142876" y="285728"/>
          <a:ext cx="7072330" cy="5905353"/>
        </p:xfrm>
        <a:graphic>
          <a:graphicData uri="http://schemas.openxmlformats.org/drawingml/2006/table">
            <a:tbl>
              <a:tblPr firstRow="1" bandRow="1">
                <a:tableStyleId>{7DF18680-E054-41AD-8BC1-D1AEF772440D}</a:tableStyleId>
              </a:tblPr>
              <a:tblGrid>
                <a:gridCol w="1428728"/>
                <a:gridCol w="4000528"/>
                <a:gridCol w="1643074"/>
              </a:tblGrid>
              <a:tr h="315916">
                <a:tc>
                  <a:txBody>
                    <a:bodyPr/>
                    <a:lstStyle/>
                    <a:p>
                      <a:pPr algn="l" fontAlgn="ctr"/>
                      <a:r>
                        <a:rPr lang="zh-CN" altLang="en-US" sz="1400" u="none" strike="noStrike" dirty="0">
                          <a:latin typeface="黑体" pitchFamily="49" charset="-122"/>
                          <a:ea typeface="黑体" pitchFamily="49" charset="-122"/>
                        </a:rPr>
                        <a:t>瘤种</a:t>
                      </a:r>
                      <a:endParaRPr lang="zh-CN" altLang="en-US" sz="1400" b="0" i="0" u="none" strike="noStrike" dirty="0">
                        <a:latin typeface="黑体" pitchFamily="49" charset="-122"/>
                        <a:ea typeface="黑体" pitchFamily="49" charset="-122"/>
                      </a:endParaRPr>
                    </a:p>
                  </a:txBody>
                  <a:tcPr marL="5307" marR="5307" marT="5307" marB="0" anchor="ctr"/>
                </a:tc>
                <a:tc>
                  <a:txBody>
                    <a:bodyPr/>
                    <a:lstStyle/>
                    <a:p>
                      <a:pPr algn="l" fontAlgn="ctr"/>
                      <a:r>
                        <a:rPr lang="zh-CN" altLang="en-US" sz="1400" u="none" strike="noStrike">
                          <a:latin typeface="黑体" pitchFamily="49" charset="-122"/>
                          <a:ea typeface="黑体" pitchFamily="49" charset="-122"/>
                        </a:rPr>
                        <a:t>检测基因</a:t>
                      </a:r>
                      <a:endParaRPr lang="zh-CN" altLang="en-US" sz="1400" b="0" i="0" u="none" strike="noStrike">
                        <a:latin typeface="黑体" pitchFamily="49" charset="-122"/>
                        <a:ea typeface="黑体" pitchFamily="49" charset="-122"/>
                      </a:endParaRPr>
                    </a:p>
                  </a:txBody>
                  <a:tcPr marL="5307" marR="5307" marT="5307" marB="0" anchor="ctr"/>
                </a:tc>
                <a:tc>
                  <a:txBody>
                    <a:bodyPr/>
                    <a:lstStyle/>
                    <a:p>
                      <a:pPr algn="l" fontAlgn="ctr"/>
                      <a:r>
                        <a:rPr lang="zh-CN" altLang="en-US" sz="1400" u="none" strike="noStrike" dirty="0">
                          <a:latin typeface="黑体" pitchFamily="49" charset="-122"/>
                          <a:ea typeface="黑体" pitchFamily="49" charset="-122"/>
                        </a:rPr>
                        <a:t>检测技术</a:t>
                      </a:r>
                      <a:endParaRPr lang="zh-CN" altLang="en-US" sz="1400" b="0" i="0" u="none" strike="noStrike" dirty="0">
                        <a:latin typeface="黑体" pitchFamily="49" charset="-122"/>
                        <a:ea typeface="黑体" pitchFamily="49" charset="-122"/>
                      </a:endParaRPr>
                    </a:p>
                  </a:txBody>
                  <a:tcPr marL="5307" marR="5307" marT="5307" marB="0" anchor="ctr"/>
                </a:tc>
              </a:tr>
              <a:tr h="155789">
                <a:tc rowSpan="2">
                  <a:txBody>
                    <a:bodyPr/>
                    <a:lstStyle/>
                    <a:p>
                      <a:pPr algn="l" fontAlgn="ctr"/>
                      <a:r>
                        <a:rPr lang="zh-CN" altLang="en-US" sz="1050" b="1" u="none" strike="noStrike" dirty="0"/>
                        <a:t>胶质瘤</a:t>
                      </a:r>
                      <a:endParaRPr lang="zh-CN" altLang="en-US" sz="1050" b="1" i="0" u="none" strike="noStrike" dirty="0">
                        <a:latin typeface="Arial"/>
                      </a:endParaRPr>
                    </a:p>
                  </a:txBody>
                  <a:tcPr marL="5307" marR="5307" marT="5307" marB="0" anchor="ctr"/>
                </a:tc>
                <a:tc>
                  <a:txBody>
                    <a:bodyPr/>
                    <a:lstStyle/>
                    <a:p>
                      <a:pPr algn="l" fontAlgn="ctr"/>
                      <a:r>
                        <a:rPr lang="en-US" sz="1050" u="none" strike="noStrike" dirty="0"/>
                        <a:t>1p/19q、MGMT、EGFR、H3F3A K27M</a:t>
                      </a:r>
                      <a:endParaRPr lang="en-US" sz="1050" b="0" i="0" u="none" strike="noStrike" dirty="0">
                        <a:solidFill>
                          <a:srgbClr val="000000"/>
                        </a:solidFill>
                        <a:latin typeface="Arial"/>
                      </a:endParaRPr>
                    </a:p>
                  </a:txBody>
                  <a:tcPr marL="5307" marR="5307" marT="5307" marB="0" anchor="ctr"/>
                </a:tc>
                <a:tc>
                  <a:txBody>
                    <a:bodyPr/>
                    <a:lstStyle/>
                    <a:p>
                      <a:pPr algn="l" fontAlgn="ctr"/>
                      <a:r>
                        <a:rPr lang="en-US" sz="1050" u="none" strike="noStrike"/>
                        <a:t>FISH、qPCR</a:t>
                      </a:r>
                      <a:endParaRPr lang="en-US" sz="1050" b="0" i="0" u="none" strike="noStrike">
                        <a:latin typeface="Arial"/>
                      </a:endParaRPr>
                    </a:p>
                  </a:txBody>
                  <a:tcPr marL="5307" marR="5307" marT="5307" marB="0" anchor="ctr"/>
                </a:tc>
              </a:tr>
              <a:tr h="225517">
                <a:tc vMerge="1">
                  <a:txBody>
                    <a:bodyPr/>
                    <a:lstStyle/>
                    <a:p>
                      <a:endParaRPr lang="zh-CN" altLang="en-US"/>
                    </a:p>
                  </a:txBody>
                  <a:tcPr/>
                </a:tc>
                <a:tc>
                  <a:txBody>
                    <a:bodyPr/>
                    <a:lstStyle/>
                    <a:p>
                      <a:pPr algn="l" fontAlgn="ctr"/>
                      <a:r>
                        <a:rPr lang="en-US" sz="1050" u="none" strike="noStrike" dirty="0"/>
                        <a:t>IDH1、IDH2、EGFRvIII、TERT、KIAA1549-BRAF</a:t>
                      </a:r>
                      <a:endParaRPr lang="en-US" sz="1050" b="0" i="0" u="none" strike="noStrike" dirty="0">
                        <a:solidFill>
                          <a:srgbClr val="000000"/>
                        </a:solidFill>
                        <a:latin typeface="Arial"/>
                      </a:endParaRPr>
                    </a:p>
                  </a:txBody>
                  <a:tcPr marL="5307" marR="5307" marT="5307" marB="0" anchor="ctr"/>
                </a:tc>
                <a:tc>
                  <a:txBody>
                    <a:bodyPr/>
                    <a:lstStyle/>
                    <a:p>
                      <a:pPr algn="l" fontAlgn="ctr"/>
                      <a:r>
                        <a:rPr lang="zh-CN" altLang="en-US" sz="1050" u="none" strike="noStrike"/>
                        <a:t>测序、</a:t>
                      </a:r>
                      <a:r>
                        <a:rPr lang="en-US" sz="1050" u="none" strike="noStrike"/>
                        <a:t>qPCR</a:t>
                      </a:r>
                      <a:endParaRPr lang="en-US" sz="1050" b="0" i="0" u="none" strike="noStrike">
                        <a:latin typeface="Arial"/>
                      </a:endParaRPr>
                    </a:p>
                  </a:txBody>
                  <a:tcPr marL="5307" marR="5307" marT="5307" marB="0" anchor="ctr"/>
                </a:tc>
              </a:tr>
              <a:tr h="155789">
                <a:tc>
                  <a:txBody>
                    <a:bodyPr/>
                    <a:lstStyle/>
                    <a:p>
                      <a:pPr algn="l" fontAlgn="ctr"/>
                      <a:r>
                        <a:rPr lang="zh-CN" altLang="en-US" sz="1050" b="1" u="none" strike="noStrike" dirty="0"/>
                        <a:t>鼻咽癌</a:t>
                      </a:r>
                      <a:endParaRPr lang="zh-CN" altLang="en-US" sz="1050" b="1" i="0" u="none" strike="noStrike" dirty="0">
                        <a:latin typeface="Arial"/>
                      </a:endParaRPr>
                    </a:p>
                  </a:txBody>
                  <a:tcPr marL="5307" marR="5307" marT="5307" marB="0" anchor="ctr"/>
                </a:tc>
                <a:tc>
                  <a:txBody>
                    <a:bodyPr/>
                    <a:lstStyle/>
                    <a:p>
                      <a:pPr algn="l" fontAlgn="ctr"/>
                      <a:r>
                        <a:rPr lang="en-US" altLang="zh-CN" sz="1050" u="none" strike="noStrike" dirty="0"/>
                        <a:t>EBV</a:t>
                      </a:r>
                      <a:r>
                        <a:rPr lang="zh-CN" altLang="en-US" sz="1050" u="none" strike="noStrike" dirty="0"/>
                        <a:t>、易感性芯片筛查</a:t>
                      </a:r>
                      <a:endParaRPr lang="zh-CN" altLang="en-US" sz="1050" b="0" i="0" u="none" strike="noStrike" dirty="0">
                        <a:latin typeface="Arial"/>
                      </a:endParaRPr>
                    </a:p>
                  </a:txBody>
                  <a:tcPr marL="5307" marR="5307" marT="5307" marB="0" anchor="ctr"/>
                </a:tc>
                <a:tc>
                  <a:txBody>
                    <a:bodyPr/>
                    <a:lstStyle/>
                    <a:p>
                      <a:pPr algn="l" fontAlgn="ctr"/>
                      <a:r>
                        <a:rPr lang="en-US" sz="1050" u="none" strike="noStrike"/>
                        <a:t>qPCR、</a:t>
                      </a:r>
                      <a:r>
                        <a:rPr lang="zh-CN" altLang="en-US" sz="1050" u="none" strike="noStrike"/>
                        <a:t>芯片</a:t>
                      </a:r>
                      <a:endParaRPr lang="zh-CN" altLang="en-US" sz="1050" b="0" i="0" u="none" strike="noStrike">
                        <a:latin typeface="Arial"/>
                      </a:endParaRPr>
                    </a:p>
                  </a:txBody>
                  <a:tcPr marL="5307" marR="5307" marT="5307" marB="0" anchor="ctr"/>
                </a:tc>
              </a:tr>
              <a:tr h="155789">
                <a:tc>
                  <a:txBody>
                    <a:bodyPr/>
                    <a:lstStyle/>
                    <a:p>
                      <a:pPr algn="l" fontAlgn="ctr"/>
                      <a:r>
                        <a:rPr lang="zh-CN" altLang="en-US" sz="1050" b="1" u="none" strike="noStrike" dirty="0"/>
                        <a:t>甲状腺癌</a:t>
                      </a:r>
                      <a:endParaRPr lang="zh-CN" altLang="en-US" sz="1050" b="1" i="0" u="none" strike="noStrike" dirty="0">
                        <a:latin typeface="Arial"/>
                      </a:endParaRPr>
                    </a:p>
                  </a:txBody>
                  <a:tcPr marL="5307" marR="5307" marT="5307" marB="0" anchor="ctr"/>
                </a:tc>
                <a:tc>
                  <a:txBody>
                    <a:bodyPr/>
                    <a:lstStyle/>
                    <a:p>
                      <a:pPr algn="l" fontAlgn="ctr"/>
                      <a:r>
                        <a:rPr lang="en-US" sz="1050" u="none" strike="noStrike" dirty="0"/>
                        <a:t>BRAF、RET</a:t>
                      </a:r>
                      <a:endParaRPr lang="en-US" sz="1050" b="0" i="0" u="none" strike="noStrike" dirty="0">
                        <a:latin typeface="Arial"/>
                      </a:endParaRPr>
                    </a:p>
                  </a:txBody>
                  <a:tcPr marL="5307" marR="5307" marT="5307" marB="0" anchor="ctr"/>
                </a:tc>
                <a:tc>
                  <a:txBody>
                    <a:bodyPr/>
                    <a:lstStyle/>
                    <a:p>
                      <a:pPr algn="l" fontAlgn="ctr"/>
                      <a:r>
                        <a:rPr lang="en-US" sz="1050" u="none" strike="noStrike"/>
                        <a:t>qPCR</a:t>
                      </a:r>
                      <a:endParaRPr lang="en-US" sz="1050" b="0" i="0" u="none" strike="noStrike">
                        <a:latin typeface="Arial"/>
                      </a:endParaRPr>
                    </a:p>
                  </a:txBody>
                  <a:tcPr marL="5307" marR="5307" marT="5307" marB="0" anchor="ctr"/>
                </a:tc>
              </a:tr>
              <a:tr h="155789">
                <a:tc rowSpan="3">
                  <a:txBody>
                    <a:bodyPr/>
                    <a:lstStyle/>
                    <a:p>
                      <a:pPr algn="l" fontAlgn="ctr"/>
                      <a:r>
                        <a:rPr lang="zh-CN" altLang="en-US" sz="1050" b="1" u="none" strike="noStrike" dirty="0"/>
                        <a:t>肺癌</a:t>
                      </a:r>
                      <a:endParaRPr lang="zh-CN" altLang="en-US" sz="1050" b="1" i="0" u="none" strike="noStrike" dirty="0">
                        <a:latin typeface="Arial"/>
                      </a:endParaRPr>
                    </a:p>
                  </a:txBody>
                  <a:tcPr marL="5307" marR="5307" marT="5307" marB="0" anchor="ctr"/>
                </a:tc>
                <a:tc>
                  <a:txBody>
                    <a:bodyPr/>
                    <a:lstStyle/>
                    <a:p>
                      <a:pPr algn="l" fontAlgn="ctr"/>
                      <a:r>
                        <a:rPr lang="en-US" sz="1050" u="none" strike="noStrike" dirty="0"/>
                        <a:t>EGFR、KRAS、BRAF、HER2、NRAS、BIM</a:t>
                      </a:r>
                      <a:endParaRPr lang="en-US" sz="1050" b="0" i="0" u="none" strike="noStrike" dirty="0">
                        <a:latin typeface="Arial"/>
                      </a:endParaRPr>
                    </a:p>
                  </a:txBody>
                  <a:tcPr marL="5307" marR="5307" marT="5307" marB="0" anchor="ctr"/>
                </a:tc>
                <a:tc>
                  <a:txBody>
                    <a:bodyPr/>
                    <a:lstStyle/>
                    <a:p>
                      <a:pPr algn="l" fontAlgn="ctr"/>
                      <a:r>
                        <a:rPr lang="en-US" sz="1050" u="none" strike="noStrike"/>
                        <a:t>qPCR</a:t>
                      </a:r>
                      <a:endParaRPr lang="en-US" sz="1050" b="0" i="0" u="none" strike="noStrike">
                        <a:latin typeface="Arial"/>
                      </a:endParaRPr>
                    </a:p>
                  </a:txBody>
                  <a:tcPr marL="5307" marR="5307" marT="5307" marB="0" anchor="ctr"/>
                </a:tc>
              </a:tr>
              <a:tr h="155789">
                <a:tc vMerge="1">
                  <a:txBody>
                    <a:bodyPr/>
                    <a:lstStyle/>
                    <a:p>
                      <a:endParaRPr lang="zh-CN" altLang="en-US"/>
                    </a:p>
                  </a:txBody>
                  <a:tcPr/>
                </a:tc>
                <a:tc>
                  <a:txBody>
                    <a:bodyPr/>
                    <a:lstStyle/>
                    <a:p>
                      <a:pPr algn="l" fontAlgn="ctr"/>
                      <a:r>
                        <a:rPr lang="en-US" sz="1050" u="none" strike="noStrike" dirty="0"/>
                        <a:t>ALK、MET、ROS1、RET</a:t>
                      </a:r>
                      <a:endParaRPr lang="en-US" sz="1050" b="0" i="0" u="none" strike="noStrike" dirty="0">
                        <a:latin typeface="Arial"/>
                      </a:endParaRPr>
                    </a:p>
                  </a:txBody>
                  <a:tcPr marL="5307" marR="5307" marT="5307" marB="0" anchor="ctr"/>
                </a:tc>
                <a:tc>
                  <a:txBody>
                    <a:bodyPr/>
                    <a:lstStyle/>
                    <a:p>
                      <a:pPr algn="l" fontAlgn="ctr"/>
                      <a:r>
                        <a:rPr lang="en-US" sz="1050" u="none" strike="noStrike"/>
                        <a:t>FISH </a:t>
                      </a:r>
                      <a:endParaRPr lang="en-US" sz="1050" b="0" i="0" u="none" strike="noStrike">
                        <a:latin typeface="Arial"/>
                      </a:endParaRPr>
                    </a:p>
                  </a:txBody>
                  <a:tcPr marL="5307" marR="5307" marT="5307" marB="0" anchor="ctr"/>
                </a:tc>
              </a:tr>
              <a:tr h="155789">
                <a:tc vMerge="1">
                  <a:txBody>
                    <a:bodyPr/>
                    <a:lstStyle/>
                    <a:p>
                      <a:endParaRPr lang="zh-CN" altLang="en-US"/>
                    </a:p>
                  </a:txBody>
                  <a:tcPr/>
                </a:tc>
                <a:tc>
                  <a:txBody>
                    <a:bodyPr/>
                    <a:lstStyle/>
                    <a:p>
                      <a:pPr algn="l" fontAlgn="ctr"/>
                      <a:r>
                        <a:rPr lang="en-US" sz="1050" u="none" strike="noStrike"/>
                        <a:t>IGF1R、FGFR1</a:t>
                      </a:r>
                      <a:endParaRPr lang="en-US" sz="1050" b="0" i="0" u="none" strike="noStrike">
                        <a:latin typeface="Arial"/>
                      </a:endParaRPr>
                    </a:p>
                  </a:txBody>
                  <a:tcPr marL="5307" marR="5307" marT="5307" marB="0" anchor="ctr"/>
                </a:tc>
                <a:tc>
                  <a:txBody>
                    <a:bodyPr/>
                    <a:lstStyle/>
                    <a:p>
                      <a:pPr algn="l" fontAlgn="ctr"/>
                      <a:r>
                        <a:rPr lang="en-US" sz="1050" u="none" strike="noStrike"/>
                        <a:t>FISH</a:t>
                      </a:r>
                      <a:endParaRPr lang="en-US" sz="1050" b="0" i="0" u="none" strike="noStrike">
                        <a:latin typeface="Arial"/>
                      </a:endParaRPr>
                    </a:p>
                  </a:txBody>
                  <a:tcPr marL="5307" marR="5307" marT="5307" marB="0" anchor="ctr"/>
                </a:tc>
              </a:tr>
              <a:tr h="155789">
                <a:tc rowSpan="2">
                  <a:txBody>
                    <a:bodyPr/>
                    <a:lstStyle/>
                    <a:p>
                      <a:pPr algn="l" fontAlgn="ctr"/>
                      <a:r>
                        <a:rPr lang="zh-CN" altLang="en-US" sz="1050" b="1" u="none" strike="noStrike" dirty="0"/>
                        <a:t>乳腺癌</a:t>
                      </a:r>
                      <a:endParaRPr lang="zh-CN" altLang="en-US" sz="1050" b="1" i="0" u="none" strike="noStrike" dirty="0">
                        <a:latin typeface="Arial"/>
                      </a:endParaRPr>
                    </a:p>
                  </a:txBody>
                  <a:tcPr marL="5307" marR="5307" marT="5307" marB="0" anchor="ctr"/>
                </a:tc>
                <a:tc>
                  <a:txBody>
                    <a:bodyPr/>
                    <a:lstStyle/>
                    <a:p>
                      <a:pPr algn="l" fontAlgn="ctr"/>
                      <a:r>
                        <a:rPr lang="zh-CN" altLang="en-US" sz="1050" u="none" strike="noStrike" dirty="0"/>
                        <a:t>遗传性乳腺癌</a:t>
                      </a:r>
                      <a:r>
                        <a:rPr lang="en-US" altLang="zh-CN" sz="1050" u="none" strike="noStrike" dirty="0"/>
                        <a:t>/</a:t>
                      </a:r>
                      <a:r>
                        <a:rPr lang="zh-CN" altLang="en-US" sz="1050" u="none" strike="noStrike" dirty="0"/>
                        <a:t>卵巢癌筛查</a:t>
                      </a:r>
                      <a:endParaRPr lang="zh-CN" altLang="en-US" sz="1050" b="0" i="0" u="none" strike="noStrike" dirty="0">
                        <a:latin typeface="Arial"/>
                      </a:endParaRPr>
                    </a:p>
                  </a:txBody>
                  <a:tcPr marL="5307" marR="5307" marT="5307" marB="0" anchor="ctr"/>
                </a:tc>
                <a:tc>
                  <a:txBody>
                    <a:bodyPr/>
                    <a:lstStyle/>
                    <a:p>
                      <a:pPr algn="l" fontAlgn="ctr"/>
                      <a:r>
                        <a:rPr lang="en-US" sz="1050" u="none" strike="noStrike"/>
                        <a:t>NGS</a:t>
                      </a:r>
                      <a:endParaRPr lang="en-US" sz="1050" b="0" i="0" u="none" strike="noStrike">
                        <a:latin typeface="Arial"/>
                      </a:endParaRPr>
                    </a:p>
                  </a:txBody>
                  <a:tcPr marL="5307" marR="5307" marT="5307" marB="0" anchor="ctr"/>
                </a:tc>
              </a:tr>
              <a:tr h="155789">
                <a:tc vMerge="1">
                  <a:txBody>
                    <a:bodyPr/>
                    <a:lstStyle/>
                    <a:p>
                      <a:endParaRPr lang="zh-CN" altLang="en-US"/>
                    </a:p>
                  </a:txBody>
                  <a:tcPr/>
                </a:tc>
                <a:tc>
                  <a:txBody>
                    <a:bodyPr/>
                    <a:lstStyle/>
                    <a:p>
                      <a:pPr algn="l" fontAlgn="ctr"/>
                      <a:r>
                        <a:rPr lang="en-US" sz="1050" u="none" strike="noStrike" dirty="0"/>
                        <a:t>HER2、PIK3CA、TopoⅡ</a:t>
                      </a:r>
                      <a:r>
                        <a:rPr lang="el-GR" sz="1050" u="none" strike="noStrike" dirty="0"/>
                        <a:t>α</a:t>
                      </a:r>
                      <a:endParaRPr lang="el-GR" sz="1050" b="0" i="0" u="none" strike="noStrike" dirty="0">
                        <a:latin typeface="Arial"/>
                      </a:endParaRPr>
                    </a:p>
                  </a:txBody>
                  <a:tcPr marL="5307" marR="5307" marT="5307" marB="0" anchor="ctr"/>
                </a:tc>
                <a:tc>
                  <a:txBody>
                    <a:bodyPr/>
                    <a:lstStyle/>
                    <a:p>
                      <a:pPr algn="l" fontAlgn="ctr"/>
                      <a:r>
                        <a:rPr lang="en-US" sz="1050" u="none" strike="noStrike"/>
                        <a:t>FISH、</a:t>
                      </a:r>
                      <a:r>
                        <a:rPr lang="zh-CN" altLang="en-US" sz="1050" u="none" strike="noStrike"/>
                        <a:t>测序</a:t>
                      </a:r>
                      <a:endParaRPr lang="zh-CN" altLang="en-US" sz="1050" b="0" i="0" u="none" strike="noStrike">
                        <a:latin typeface="Arial"/>
                      </a:endParaRPr>
                    </a:p>
                  </a:txBody>
                  <a:tcPr marL="5307" marR="5307" marT="5307" marB="0" anchor="ctr"/>
                </a:tc>
              </a:tr>
              <a:tr h="155789">
                <a:tc>
                  <a:txBody>
                    <a:bodyPr/>
                    <a:lstStyle/>
                    <a:p>
                      <a:pPr algn="l" fontAlgn="ctr"/>
                      <a:r>
                        <a:rPr lang="zh-CN" altLang="en-US" sz="1050" b="1" u="none" strike="noStrike" dirty="0"/>
                        <a:t>胃癌</a:t>
                      </a:r>
                      <a:endParaRPr lang="zh-CN" altLang="en-US" sz="1050" b="1" i="0" u="none" strike="noStrike" dirty="0">
                        <a:latin typeface="Arial"/>
                      </a:endParaRPr>
                    </a:p>
                  </a:txBody>
                  <a:tcPr marL="5307" marR="5307" marT="5307" marB="0" anchor="ctr"/>
                </a:tc>
                <a:tc>
                  <a:txBody>
                    <a:bodyPr/>
                    <a:lstStyle/>
                    <a:p>
                      <a:pPr algn="l" fontAlgn="ctr"/>
                      <a:r>
                        <a:rPr lang="en-US" sz="1050" u="none" strike="noStrike"/>
                        <a:t>HER2、MET、FGFR2，</a:t>
                      </a:r>
                      <a:r>
                        <a:rPr lang="zh-CN" altLang="en-US" sz="1050" u="none" strike="noStrike"/>
                        <a:t>遗传性胃癌</a:t>
                      </a:r>
                      <a:endParaRPr lang="zh-CN" altLang="en-US" sz="1050" b="0" i="0" u="none" strike="noStrike">
                        <a:latin typeface="Arial"/>
                      </a:endParaRPr>
                    </a:p>
                  </a:txBody>
                  <a:tcPr marL="5307" marR="5307" marT="5307" marB="0" anchor="ctr"/>
                </a:tc>
                <a:tc>
                  <a:txBody>
                    <a:bodyPr/>
                    <a:lstStyle/>
                    <a:p>
                      <a:pPr algn="l" fontAlgn="ctr"/>
                      <a:r>
                        <a:rPr lang="en-US" sz="1050" u="none" strike="noStrike"/>
                        <a:t>FISH、NGS</a:t>
                      </a:r>
                      <a:endParaRPr lang="en-US" sz="1050" b="0" i="0" u="none" strike="noStrike">
                        <a:latin typeface="Arial"/>
                      </a:endParaRPr>
                    </a:p>
                  </a:txBody>
                  <a:tcPr marL="5307" marR="5307" marT="5307" marB="0" anchor="ctr"/>
                </a:tc>
              </a:tr>
              <a:tr h="155789">
                <a:tc rowSpan="2">
                  <a:txBody>
                    <a:bodyPr/>
                    <a:lstStyle/>
                    <a:p>
                      <a:pPr algn="l" fontAlgn="ctr"/>
                      <a:r>
                        <a:rPr lang="zh-CN" altLang="en-US" sz="1050" b="1" u="none" strike="noStrike" dirty="0"/>
                        <a:t>肠癌</a:t>
                      </a:r>
                      <a:endParaRPr lang="zh-CN" altLang="en-US" sz="1050" b="1" i="0" u="none" strike="noStrike" dirty="0">
                        <a:latin typeface="Arial"/>
                      </a:endParaRPr>
                    </a:p>
                  </a:txBody>
                  <a:tcPr marL="5307" marR="5307" marT="5307" marB="0" anchor="ctr"/>
                </a:tc>
                <a:tc>
                  <a:txBody>
                    <a:bodyPr/>
                    <a:lstStyle/>
                    <a:p>
                      <a:pPr algn="l" fontAlgn="ctr"/>
                      <a:r>
                        <a:rPr lang="zh-CN" altLang="en-US" sz="1050" u="none" strike="noStrike" dirty="0"/>
                        <a:t>遗传性大肠癌筛查，</a:t>
                      </a:r>
                      <a:r>
                        <a:rPr lang="en-US" altLang="zh-CN" sz="1050" u="none" strike="noStrike" dirty="0"/>
                        <a:t>MSI</a:t>
                      </a:r>
                      <a:endParaRPr lang="en-US" altLang="zh-CN" sz="1050" b="0" i="0" u="none" strike="noStrike" dirty="0">
                        <a:latin typeface="黑体"/>
                      </a:endParaRPr>
                    </a:p>
                  </a:txBody>
                  <a:tcPr marL="5307" marR="5307" marT="5307" marB="0" anchor="ctr"/>
                </a:tc>
                <a:tc>
                  <a:txBody>
                    <a:bodyPr/>
                    <a:lstStyle/>
                    <a:p>
                      <a:pPr algn="l" fontAlgn="ctr"/>
                      <a:r>
                        <a:rPr lang="en-US" sz="1050" u="none" strike="noStrike"/>
                        <a:t>NGS、</a:t>
                      </a:r>
                      <a:r>
                        <a:rPr lang="zh-CN" altLang="en-US" sz="1050" u="none" strike="noStrike"/>
                        <a:t>基因片段分析</a:t>
                      </a:r>
                      <a:endParaRPr lang="zh-CN" altLang="en-US" sz="1050" b="0" i="0" u="none" strike="noStrike">
                        <a:latin typeface="Arial"/>
                      </a:endParaRPr>
                    </a:p>
                  </a:txBody>
                  <a:tcPr marL="5307" marR="5307" marT="5307" marB="0" anchor="ctr"/>
                </a:tc>
              </a:tr>
              <a:tr h="229427">
                <a:tc vMerge="1">
                  <a:txBody>
                    <a:bodyPr/>
                    <a:lstStyle/>
                    <a:p>
                      <a:endParaRPr lang="zh-CN" altLang="en-US"/>
                    </a:p>
                  </a:txBody>
                  <a:tcPr/>
                </a:tc>
                <a:tc>
                  <a:txBody>
                    <a:bodyPr/>
                    <a:lstStyle/>
                    <a:p>
                      <a:pPr algn="l" fontAlgn="ctr"/>
                      <a:r>
                        <a:rPr lang="zh-CN" altLang="en-US" sz="1050" u="none" strike="noStrike" dirty="0"/>
                        <a:t>靶向药物筛选：</a:t>
                      </a:r>
                      <a:r>
                        <a:rPr lang="en-US" altLang="zh-CN" sz="1050" u="none" strike="noStrike" dirty="0"/>
                        <a:t>RAS</a:t>
                      </a:r>
                      <a:r>
                        <a:rPr lang="zh-CN" altLang="en-US" sz="1050" u="none" strike="noStrike" dirty="0"/>
                        <a:t>、</a:t>
                      </a:r>
                      <a:r>
                        <a:rPr lang="en-US" altLang="zh-CN" sz="1050" u="none" strike="noStrike" dirty="0"/>
                        <a:t>BRAF</a:t>
                      </a:r>
                      <a:r>
                        <a:rPr lang="zh-CN" altLang="en-US" sz="1050" u="none" strike="noStrike" dirty="0"/>
                        <a:t>、</a:t>
                      </a:r>
                      <a:r>
                        <a:rPr lang="en-US" altLang="zh-CN" sz="1050" u="none" strike="noStrike" dirty="0"/>
                        <a:t>PIK3CA</a:t>
                      </a:r>
                      <a:r>
                        <a:rPr lang="zh-CN" altLang="en-US" sz="1050" u="none" strike="noStrike" dirty="0"/>
                        <a:t>、</a:t>
                      </a:r>
                      <a:r>
                        <a:rPr lang="en-US" altLang="zh-CN" sz="1050" u="none" strike="noStrike" dirty="0"/>
                        <a:t>PTEN</a:t>
                      </a:r>
                      <a:endParaRPr lang="en-US" altLang="zh-CN" sz="1050" b="0" i="0" u="none" strike="noStrike" dirty="0">
                        <a:latin typeface="Arial"/>
                      </a:endParaRPr>
                    </a:p>
                  </a:txBody>
                  <a:tcPr marL="5307" marR="5307" marT="5307" marB="0" anchor="ctr"/>
                </a:tc>
                <a:tc>
                  <a:txBody>
                    <a:bodyPr/>
                    <a:lstStyle/>
                    <a:p>
                      <a:pPr algn="l" fontAlgn="ctr"/>
                      <a:r>
                        <a:rPr lang="en-US" sz="1050" u="none" strike="noStrike"/>
                        <a:t>qPCR、</a:t>
                      </a:r>
                      <a:r>
                        <a:rPr lang="zh-CN" altLang="en-US" sz="1050" u="none" strike="noStrike"/>
                        <a:t>测序、</a:t>
                      </a:r>
                      <a:r>
                        <a:rPr lang="en-US" sz="1050" u="none" strike="noStrike"/>
                        <a:t>FISH、</a:t>
                      </a:r>
                      <a:r>
                        <a:rPr lang="zh-CN" altLang="en-US" sz="1050" u="none" strike="noStrike"/>
                        <a:t>芯片</a:t>
                      </a:r>
                      <a:endParaRPr lang="zh-CN" altLang="en-US" sz="1050" b="0" i="0" u="none" strike="noStrike">
                        <a:latin typeface="Arial"/>
                      </a:endParaRPr>
                    </a:p>
                  </a:txBody>
                  <a:tcPr marL="5307" marR="5307" marT="5307" marB="0" anchor="ctr"/>
                </a:tc>
              </a:tr>
              <a:tr h="155789">
                <a:tc>
                  <a:txBody>
                    <a:bodyPr/>
                    <a:lstStyle/>
                    <a:p>
                      <a:pPr algn="l" fontAlgn="ctr"/>
                      <a:r>
                        <a:rPr lang="en-US" sz="1050" b="1" u="none" strike="noStrike" dirty="0"/>
                        <a:t>GIST</a:t>
                      </a:r>
                      <a:endParaRPr lang="en-US" sz="1050" b="1" i="0" u="none" strike="noStrike" dirty="0">
                        <a:latin typeface="Arial"/>
                      </a:endParaRPr>
                    </a:p>
                  </a:txBody>
                  <a:tcPr marL="5307" marR="5307" marT="5307" marB="0" anchor="ctr"/>
                </a:tc>
                <a:tc>
                  <a:txBody>
                    <a:bodyPr/>
                    <a:lstStyle/>
                    <a:p>
                      <a:pPr algn="l" fontAlgn="ctr"/>
                      <a:r>
                        <a:rPr lang="en-US" sz="1050" u="none" strike="noStrike" dirty="0"/>
                        <a:t>KIT、PDGFRA、SHDB</a:t>
                      </a:r>
                      <a:endParaRPr lang="en-US" sz="1050" b="0" i="0" u="none" strike="noStrike" dirty="0">
                        <a:latin typeface="Arial"/>
                      </a:endParaRPr>
                    </a:p>
                  </a:txBody>
                  <a:tcPr marL="5307" marR="5307" marT="5307" marB="0" anchor="ctr"/>
                </a:tc>
                <a:tc>
                  <a:txBody>
                    <a:bodyPr/>
                    <a:lstStyle/>
                    <a:p>
                      <a:pPr algn="l" fontAlgn="ctr"/>
                      <a:r>
                        <a:rPr lang="zh-CN" altLang="en-US" sz="1050" u="none" strike="noStrike"/>
                        <a:t>测序</a:t>
                      </a:r>
                      <a:endParaRPr lang="zh-CN" altLang="en-US" sz="1050" b="0" i="0" u="none" strike="noStrike">
                        <a:latin typeface="Arial"/>
                      </a:endParaRPr>
                    </a:p>
                  </a:txBody>
                  <a:tcPr marL="5307" marR="5307" marT="5307" marB="0" anchor="ctr"/>
                </a:tc>
              </a:tr>
              <a:tr h="215959">
                <a:tc>
                  <a:txBody>
                    <a:bodyPr/>
                    <a:lstStyle/>
                    <a:p>
                      <a:pPr algn="l" fontAlgn="ctr"/>
                      <a:r>
                        <a:rPr lang="zh-CN" altLang="en-US" sz="1050" b="1" u="none" strike="noStrike" dirty="0"/>
                        <a:t>恶性黑色素瘤</a:t>
                      </a:r>
                      <a:endParaRPr lang="zh-CN" altLang="en-US" sz="1050" b="1" i="0" u="none" strike="noStrike" dirty="0">
                        <a:latin typeface="Arial"/>
                      </a:endParaRPr>
                    </a:p>
                  </a:txBody>
                  <a:tcPr marL="5307" marR="5307" marT="5307" marB="0" anchor="ctr"/>
                </a:tc>
                <a:tc>
                  <a:txBody>
                    <a:bodyPr/>
                    <a:lstStyle/>
                    <a:p>
                      <a:pPr algn="l" fontAlgn="ctr"/>
                      <a:r>
                        <a:rPr lang="en-US" altLang="zh-CN" sz="1050" u="none" strike="noStrike" dirty="0"/>
                        <a:t>BRAF</a:t>
                      </a:r>
                      <a:r>
                        <a:rPr lang="zh-CN" altLang="en-US" sz="1050" u="none" strike="noStrike" dirty="0"/>
                        <a:t>、</a:t>
                      </a:r>
                      <a:r>
                        <a:rPr lang="en-US" altLang="zh-CN" sz="1050" u="none" strike="noStrike" dirty="0"/>
                        <a:t>KIT</a:t>
                      </a:r>
                      <a:r>
                        <a:rPr lang="zh-CN" altLang="en-US" sz="1050" u="none" strike="noStrike" dirty="0"/>
                        <a:t>、</a:t>
                      </a:r>
                      <a:r>
                        <a:rPr lang="en-US" altLang="zh-CN" sz="1050" u="none" strike="noStrike" dirty="0"/>
                        <a:t>PDGFRA</a:t>
                      </a:r>
                      <a:r>
                        <a:rPr lang="zh-CN" altLang="en-US" sz="1050" u="none" strike="noStrike" dirty="0"/>
                        <a:t>；辅助诊断</a:t>
                      </a:r>
                      <a:endParaRPr lang="zh-CN" altLang="en-US" sz="1050" b="0" i="0" u="none" strike="noStrike" dirty="0">
                        <a:latin typeface="Arial"/>
                      </a:endParaRPr>
                    </a:p>
                  </a:txBody>
                  <a:tcPr marL="5307" marR="5307" marT="5307" marB="0" anchor="ctr"/>
                </a:tc>
                <a:tc>
                  <a:txBody>
                    <a:bodyPr/>
                    <a:lstStyle/>
                    <a:p>
                      <a:pPr algn="l" fontAlgn="ctr"/>
                      <a:r>
                        <a:rPr lang="en-US" sz="1050" u="none" strike="noStrike"/>
                        <a:t>qPCR、</a:t>
                      </a:r>
                      <a:r>
                        <a:rPr lang="zh-CN" altLang="en-US" sz="1050" u="none" strike="noStrike"/>
                        <a:t>测序、</a:t>
                      </a:r>
                      <a:r>
                        <a:rPr lang="en-US" sz="1050" u="none" strike="noStrike"/>
                        <a:t>FISH、</a:t>
                      </a:r>
                      <a:r>
                        <a:rPr lang="zh-CN" altLang="en-US" sz="1050" u="none" strike="noStrike"/>
                        <a:t>芯片</a:t>
                      </a:r>
                      <a:endParaRPr lang="zh-CN" altLang="en-US" sz="1050" b="0" i="0" u="none" strike="noStrike">
                        <a:latin typeface="Arial"/>
                      </a:endParaRPr>
                    </a:p>
                  </a:txBody>
                  <a:tcPr marL="5307" marR="5307" marT="5307" marB="0" anchor="ctr"/>
                </a:tc>
              </a:tr>
              <a:tr h="155789">
                <a:tc>
                  <a:txBody>
                    <a:bodyPr/>
                    <a:lstStyle/>
                    <a:p>
                      <a:pPr algn="l" fontAlgn="ctr"/>
                      <a:r>
                        <a:rPr lang="zh-CN" altLang="en-US" sz="1050" b="1" u="none" strike="noStrike" dirty="0"/>
                        <a:t>尿路上皮癌</a:t>
                      </a:r>
                      <a:endParaRPr lang="zh-CN" altLang="en-US" sz="1050" b="1" i="0" u="none" strike="noStrike" dirty="0">
                        <a:solidFill>
                          <a:srgbClr val="000000"/>
                        </a:solidFill>
                        <a:latin typeface="Arial"/>
                      </a:endParaRPr>
                    </a:p>
                  </a:txBody>
                  <a:tcPr marL="5307" marR="5307" marT="5307" marB="0" anchor="ctr"/>
                </a:tc>
                <a:tc>
                  <a:txBody>
                    <a:bodyPr/>
                    <a:lstStyle/>
                    <a:p>
                      <a:pPr algn="l" fontAlgn="ctr"/>
                      <a:r>
                        <a:rPr lang="en-US" sz="1050" u="none" strike="noStrike" dirty="0"/>
                        <a:t>chr3、7、17，p16</a:t>
                      </a:r>
                      <a:endParaRPr lang="en-US" sz="1050" b="0" i="0" u="none" strike="noStrike" dirty="0">
                        <a:solidFill>
                          <a:srgbClr val="000000"/>
                        </a:solidFill>
                        <a:latin typeface="Arial"/>
                      </a:endParaRPr>
                    </a:p>
                  </a:txBody>
                  <a:tcPr marL="5307" marR="5307" marT="5307" marB="0" anchor="ctr"/>
                </a:tc>
                <a:tc>
                  <a:txBody>
                    <a:bodyPr/>
                    <a:lstStyle/>
                    <a:p>
                      <a:pPr algn="l" fontAlgn="ctr"/>
                      <a:r>
                        <a:rPr lang="en-US" sz="1050" u="none" strike="noStrike"/>
                        <a:t>FISH</a:t>
                      </a:r>
                      <a:endParaRPr lang="en-US" sz="1050" b="0" i="0" u="none" strike="noStrike">
                        <a:latin typeface="Arial"/>
                      </a:endParaRPr>
                    </a:p>
                  </a:txBody>
                  <a:tcPr marL="5307" marR="5307" marT="5307" marB="0" anchor="ctr"/>
                </a:tc>
              </a:tr>
              <a:tr h="155789">
                <a:tc>
                  <a:txBody>
                    <a:bodyPr/>
                    <a:lstStyle/>
                    <a:p>
                      <a:pPr algn="l" fontAlgn="ctr"/>
                      <a:r>
                        <a:rPr lang="zh-CN" altLang="en-US" sz="1050" b="1" u="none" strike="noStrike" dirty="0"/>
                        <a:t>神经母细胞瘤</a:t>
                      </a:r>
                      <a:endParaRPr lang="zh-CN" altLang="en-US" sz="1050" b="1" i="0" u="none" strike="noStrike" dirty="0">
                        <a:solidFill>
                          <a:srgbClr val="000000"/>
                        </a:solidFill>
                        <a:latin typeface="Arial"/>
                      </a:endParaRPr>
                    </a:p>
                  </a:txBody>
                  <a:tcPr marL="5307" marR="5307" marT="5307" marB="0" anchor="ctr"/>
                </a:tc>
                <a:tc>
                  <a:txBody>
                    <a:bodyPr/>
                    <a:lstStyle/>
                    <a:p>
                      <a:pPr algn="l" fontAlgn="ctr"/>
                      <a:r>
                        <a:rPr lang="en-US" sz="1050" u="none" strike="noStrike" dirty="0"/>
                        <a:t>NMYC、ALK</a:t>
                      </a:r>
                      <a:endParaRPr lang="en-US" sz="1050" b="0" i="0" u="none" strike="noStrike" dirty="0">
                        <a:solidFill>
                          <a:srgbClr val="000000"/>
                        </a:solidFill>
                        <a:latin typeface="Arial"/>
                      </a:endParaRPr>
                    </a:p>
                  </a:txBody>
                  <a:tcPr marL="5307" marR="5307" marT="5307" marB="0" anchor="ctr"/>
                </a:tc>
                <a:tc>
                  <a:txBody>
                    <a:bodyPr/>
                    <a:lstStyle/>
                    <a:p>
                      <a:pPr algn="l" fontAlgn="ctr"/>
                      <a:r>
                        <a:rPr lang="en-US" sz="1050" u="none" strike="noStrike"/>
                        <a:t>FISH、</a:t>
                      </a:r>
                      <a:r>
                        <a:rPr lang="zh-CN" altLang="en-US" sz="1050" u="none" strike="noStrike"/>
                        <a:t>测序</a:t>
                      </a:r>
                      <a:endParaRPr lang="zh-CN" altLang="en-US" sz="1050" b="0" i="0" u="none" strike="noStrike">
                        <a:latin typeface="Arial"/>
                      </a:endParaRPr>
                    </a:p>
                  </a:txBody>
                  <a:tcPr marL="5307" marR="5307" marT="5307" marB="0" anchor="ctr"/>
                </a:tc>
              </a:tr>
              <a:tr h="172420">
                <a:tc>
                  <a:txBody>
                    <a:bodyPr/>
                    <a:lstStyle/>
                    <a:p>
                      <a:pPr algn="l" fontAlgn="ctr"/>
                      <a:r>
                        <a:rPr lang="zh-CN" altLang="en-US" sz="1050" b="1" u="none" strike="noStrike" dirty="0"/>
                        <a:t>软组织肿瘤</a:t>
                      </a:r>
                      <a:endParaRPr lang="zh-CN" altLang="en-US" sz="1050" b="1" i="0" u="none" strike="noStrike" dirty="0">
                        <a:latin typeface="黑体"/>
                      </a:endParaRPr>
                    </a:p>
                  </a:txBody>
                  <a:tcPr marL="5307" marR="5307" marT="5307" marB="0" anchor="ctr"/>
                </a:tc>
                <a:tc>
                  <a:txBody>
                    <a:bodyPr/>
                    <a:lstStyle/>
                    <a:p>
                      <a:pPr algn="l" fontAlgn="ctr"/>
                      <a:r>
                        <a:rPr lang="en-US" sz="1050" u="none" strike="noStrike"/>
                        <a:t>SS18、EWSR1、DDIT3、MDM2、FOXO1、USP6</a:t>
                      </a:r>
                      <a:endParaRPr lang="en-US" sz="1050" b="0" i="0" u="none" strike="noStrike">
                        <a:solidFill>
                          <a:srgbClr val="000000"/>
                        </a:solidFill>
                        <a:latin typeface="Arial"/>
                      </a:endParaRPr>
                    </a:p>
                  </a:txBody>
                  <a:tcPr marL="5307" marR="5307" marT="5307" marB="0" anchor="ctr"/>
                </a:tc>
                <a:tc>
                  <a:txBody>
                    <a:bodyPr/>
                    <a:lstStyle/>
                    <a:p>
                      <a:pPr algn="l" fontAlgn="ctr"/>
                      <a:r>
                        <a:rPr lang="en-US" sz="1050" u="none" strike="noStrike"/>
                        <a:t>FISH</a:t>
                      </a:r>
                      <a:endParaRPr lang="en-US" sz="1050" b="0" i="0" u="none" strike="noStrike">
                        <a:latin typeface="Arial"/>
                      </a:endParaRPr>
                    </a:p>
                  </a:txBody>
                  <a:tcPr marL="5307" marR="5307" marT="5307" marB="0" anchor="ctr"/>
                </a:tc>
              </a:tr>
              <a:tr h="155789">
                <a:tc rowSpan="3">
                  <a:txBody>
                    <a:bodyPr/>
                    <a:lstStyle/>
                    <a:p>
                      <a:pPr algn="l" fontAlgn="t"/>
                      <a:r>
                        <a:rPr lang="zh-CN" altLang="en-US" sz="1050" b="1" u="none" strike="noStrike" dirty="0"/>
                        <a:t>淋巴瘤</a:t>
                      </a:r>
                      <a:endParaRPr lang="zh-CN" altLang="en-US" sz="1050" b="1" i="0" u="none" strike="noStrike" dirty="0">
                        <a:latin typeface="Arial"/>
                      </a:endParaRPr>
                    </a:p>
                  </a:txBody>
                  <a:tcPr marL="5307" marR="5307" marT="5307" marB="0"/>
                </a:tc>
                <a:tc>
                  <a:txBody>
                    <a:bodyPr/>
                    <a:lstStyle/>
                    <a:p>
                      <a:pPr algn="l" fontAlgn="ctr"/>
                      <a:r>
                        <a:rPr lang="en-US" sz="1050" u="none" strike="noStrike" dirty="0" err="1"/>
                        <a:t>Ig、TCR</a:t>
                      </a:r>
                      <a:r>
                        <a:rPr lang="zh-CN" altLang="en-US" sz="1050" u="none" strike="noStrike" dirty="0"/>
                        <a:t>基因重排</a:t>
                      </a:r>
                      <a:endParaRPr lang="zh-CN" altLang="en-US" sz="1050" b="0" i="0" u="none" strike="noStrike" dirty="0">
                        <a:latin typeface="Arial"/>
                      </a:endParaRPr>
                    </a:p>
                  </a:txBody>
                  <a:tcPr marL="5307" marR="5307" marT="5307" marB="0" anchor="ctr"/>
                </a:tc>
                <a:tc>
                  <a:txBody>
                    <a:bodyPr/>
                    <a:lstStyle/>
                    <a:p>
                      <a:pPr algn="l" fontAlgn="ctr"/>
                      <a:r>
                        <a:rPr lang="zh-CN" altLang="en-US" sz="1050" u="none" strike="noStrike"/>
                        <a:t>基因片段分析</a:t>
                      </a:r>
                      <a:endParaRPr lang="zh-CN" altLang="en-US" sz="1050" b="0" i="0" u="none" strike="noStrike">
                        <a:latin typeface="Arial"/>
                      </a:endParaRPr>
                    </a:p>
                  </a:txBody>
                  <a:tcPr marL="5307" marR="5307" marT="5307" marB="0" anchor="ctr"/>
                </a:tc>
              </a:tr>
              <a:tr h="202718">
                <a:tc vMerge="1">
                  <a:txBody>
                    <a:bodyPr/>
                    <a:lstStyle/>
                    <a:p>
                      <a:endParaRPr lang="zh-CN" altLang="en-US"/>
                    </a:p>
                  </a:txBody>
                  <a:tcPr/>
                </a:tc>
                <a:tc>
                  <a:txBody>
                    <a:bodyPr/>
                    <a:lstStyle/>
                    <a:p>
                      <a:pPr algn="l" fontAlgn="ctr"/>
                      <a:r>
                        <a:rPr lang="en-US" sz="1050" u="none" strike="noStrike" dirty="0"/>
                        <a:t>IGH/BCL2、IGH/CCND1、IGH/MYC、API2/MALT1、IGH/MALT1</a:t>
                      </a:r>
                      <a:endParaRPr lang="en-US" sz="1050" b="0" i="0" u="none" strike="noStrike" dirty="0">
                        <a:solidFill>
                          <a:srgbClr val="000000"/>
                        </a:solidFill>
                        <a:latin typeface="Arial"/>
                      </a:endParaRPr>
                    </a:p>
                  </a:txBody>
                  <a:tcPr marL="5307" marR="5307" marT="5307" marB="0" anchor="ctr"/>
                </a:tc>
                <a:tc rowSpan="2">
                  <a:txBody>
                    <a:bodyPr/>
                    <a:lstStyle/>
                    <a:p>
                      <a:pPr algn="l" fontAlgn="ctr"/>
                      <a:r>
                        <a:rPr lang="en-US" sz="1050" u="none" strike="noStrike"/>
                        <a:t>FISH</a:t>
                      </a:r>
                      <a:endParaRPr lang="en-US" sz="1050" b="0" i="0" u="none" strike="noStrike">
                        <a:latin typeface="Arial"/>
                      </a:endParaRPr>
                    </a:p>
                  </a:txBody>
                  <a:tcPr marL="5307" marR="5307" marT="5307" marB="0" anchor="ctr"/>
                </a:tc>
              </a:tr>
              <a:tr h="155789">
                <a:tc vMerge="1">
                  <a:txBody>
                    <a:bodyPr/>
                    <a:lstStyle/>
                    <a:p>
                      <a:endParaRPr lang="zh-CN" altLang="en-US"/>
                    </a:p>
                  </a:txBody>
                  <a:tcPr/>
                </a:tc>
                <a:tc>
                  <a:txBody>
                    <a:bodyPr/>
                    <a:lstStyle/>
                    <a:p>
                      <a:pPr algn="l" fontAlgn="ctr"/>
                      <a:r>
                        <a:rPr lang="en-US" sz="1050" u="none" strike="noStrike" dirty="0"/>
                        <a:t>IGH、MYC、BCL6、ALK</a:t>
                      </a:r>
                      <a:endParaRPr lang="en-US" sz="1050" b="0" i="0" u="none" strike="noStrike" dirty="0">
                        <a:solidFill>
                          <a:srgbClr val="000000"/>
                        </a:solidFill>
                        <a:latin typeface="Arial"/>
                      </a:endParaRPr>
                    </a:p>
                  </a:txBody>
                  <a:tcPr marL="5307" marR="5307" marT="5307" marB="0" anchor="ctr"/>
                </a:tc>
                <a:tc vMerge="1">
                  <a:txBody>
                    <a:bodyPr/>
                    <a:lstStyle/>
                    <a:p>
                      <a:endParaRPr lang="zh-CN" altLang="en-US"/>
                    </a:p>
                  </a:txBody>
                  <a:tcPr/>
                </a:tc>
              </a:tr>
              <a:tr h="184243">
                <a:tc rowSpan="7">
                  <a:txBody>
                    <a:bodyPr/>
                    <a:lstStyle/>
                    <a:p>
                      <a:pPr algn="l" fontAlgn="ctr"/>
                      <a:r>
                        <a:rPr lang="zh-CN" altLang="en-US" sz="1050" b="1" u="none" strike="noStrike" dirty="0"/>
                        <a:t>血液肿瘤</a:t>
                      </a:r>
                      <a:endParaRPr lang="zh-CN" altLang="en-US" sz="1050" b="1" i="0" u="none" strike="noStrike" dirty="0">
                        <a:latin typeface="黑体"/>
                      </a:endParaRPr>
                    </a:p>
                  </a:txBody>
                  <a:tcPr marL="5307" marR="5307" marT="5307" marB="0" anchor="ctr"/>
                </a:tc>
                <a:tc>
                  <a:txBody>
                    <a:bodyPr/>
                    <a:lstStyle/>
                    <a:p>
                      <a:pPr algn="l" fontAlgn="ctr"/>
                      <a:r>
                        <a:rPr lang="en-US" sz="1050" u="none" strike="noStrike"/>
                        <a:t>P53/1q21/D13S319/RB1、IGH/FGFR3、IGH/MAF</a:t>
                      </a:r>
                      <a:endParaRPr lang="en-US" sz="1050" b="0" i="0" u="none" strike="noStrike">
                        <a:latin typeface="Arial"/>
                      </a:endParaRPr>
                    </a:p>
                  </a:txBody>
                  <a:tcPr marL="5307" marR="5307" marT="5307" marB="0" anchor="ctr"/>
                </a:tc>
                <a:tc>
                  <a:txBody>
                    <a:bodyPr/>
                    <a:lstStyle/>
                    <a:p>
                      <a:pPr algn="l" fontAlgn="ctr"/>
                      <a:r>
                        <a:rPr lang="en-US" sz="1050" u="none" strike="noStrike"/>
                        <a:t>FISH</a:t>
                      </a:r>
                      <a:endParaRPr lang="en-US" sz="1050" b="0" i="0" u="none" strike="noStrike">
                        <a:latin typeface="Arial"/>
                      </a:endParaRPr>
                    </a:p>
                  </a:txBody>
                  <a:tcPr marL="5307" marR="5307" marT="5307" marB="0" anchor="ctr"/>
                </a:tc>
              </a:tr>
              <a:tr h="155789">
                <a:tc vMerge="1">
                  <a:txBody>
                    <a:bodyPr/>
                    <a:lstStyle/>
                    <a:p>
                      <a:endParaRPr lang="zh-CN" altLang="en-US"/>
                    </a:p>
                  </a:txBody>
                  <a:tcPr/>
                </a:tc>
                <a:tc>
                  <a:txBody>
                    <a:bodyPr/>
                    <a:lstStyle/>
                    <a:p>
                      <a:pPr algn="l" fontAlgn="ctr"/>
                      <a:r>
                        <a:rPr lang="en-US" sz="1050" u="none" strike="noStrike" dirty="0"/>
                        <a:t>p53/ATM/CSP12/Rb1/D13S25</a:t>
                      </a:r>
                      <a:endParaRPr lang="en-US" sz="1050" b="0" i="0" u="none" strike="noStrike" dirty="0">
                        <a:latin typeface="Arial"/>
                      </a:endParaRPr>
                    </a:p>
                  </a:txBody>
                  <a:tcPr marL="5307" marR="5307" marT="5307" marB="0" anchor="ctr"/>
                </a:tc>
                <a:tc>
                  <a:txBody>
                    <a:bodyPr/>
                    <a:lstStyle/>
                    <a:p>
                      <a:pPr algn="l" fontAlgn="ctr"/>
                      <a:r>
                        <a:rPr lang="en-US" sz="1050" u="none" strike="noStrike"/>
                        <a:t>FISH</a:t>
                      </a:r>
                      <a:endParaRPr lang="en-US" sz="1050" b="0" i="0" u="none" strike="noStrike">
                        <a:latin typeface="Arial"/>
                      </a:endParaRPr>
                    </a:p>
                  </a:txBody>
                  <a:tcPr marL="5307" marR="5307" marT="5307" marB="0" anchor="ctr"/>
                </a:tc>
              </a:tr>
              <a:tr h="184243">
                <a:tc vMerge="1">
                  <a:txBody>
                    <a:bodyPr/>
                    <a:lstStyle/>
                    <a:p>
                      <a:endParaRPr lang="zh-CN" altLang="en-US"/>
                    </a:p>
                  </a:txBody>
                  <a:tcPr/>
                </a:tc>
                <a:tc>
                  <a:txBody>
                    <a:bodyPr/>
                    <a:lstStyle/>
                    <a:p>
                      <a:pPr algn="l" fontAlgn="ctr"/>
                      <a:r>
                        <a:rPr lang="en-US" sz="1050" u="none" strike="noStrike" dirty="0"/>
                        <a:t>AML1/ETO、PML/RARA、CBFB、MLL、JAK2</a:t>
                      </a:r>
                      <a:endParaRPr lang="en-US" sz="1050" b="0" i="0" u="none" strike="noStrike" dirty="0">
                        <a:latin typeface="Arial"/>
                      </a:endParaRPr>
                    </a:p>
                  </a:txBody>
                  <a:tcPr marL="5307" marR="5307" marT="5307" marB="0" anchor="ctr"/>
                </a:tc>
                <a:tc rowSpan="2">
                  <a:txBody>
                    <a:bodyPr/>
                    <a:lstStyle/>
                    <a:p>
                      <a:pPr algn="l" fontAlgn="ctr"/>
                      <a:r>
                        <a:rPr lang="en-US" sz="1050" u="none" strike="noStrike" dirty="0" err="1"/>
                        <a:t>FISH、qPCR</a:t>
                      </a:r>
                      <a:r>
                        <a:rPr lang="en-US" sz="1050" u="none" strike="noStrike" dirty="0"/>
                        <a:t>、</a:t>
                      </a:r>
                      <a:r>
                        <a:rPr lang="zh-CN" altLang="en-US" sz="1050" u="none" strike="noStrike" dirty="0"/>
                        <a:t>测序</a:t>
                      </a:r>
                      <a:endParaRPr lang="zh-CN" altLang="en-US" sz="1050" b="0" i="0" u="none" strike="noStrike" dirty="0">
                        <a:latin typeface="Arial"/>
                      </a:endParaRPr>
                    </a:p>
                  </a:txBody>
                  <a:tcPr marL="5307" marR="5307" marT="5307" marB="0" anchor="ctr"/>
                </a:tc>
              </a:tr>
              <a:tr h="155789">
                <a:tc vMerge="1">
                  <a:txBody>
                    <a:bodyPr/>
                    <a:lstStyle/>
                    <a:p>
                      <a:endParaRPr lang="zh-CN" altLang="en-US"/>
                    </a:p>
                  </a:txBody>
                  <a:tcPr/>
                </a:tc>
                <a:tc>
                  <a:txBody>
                    <a:bodyPr/>
                    <a:lstStyle/>
                    <a:p>
                      <a:pPr algn="l" fontAlgn="ctr"/>
                      <a:r>
                        <a:rPr lang="en-US" sz="1050" u="none" strike="noStrike" dirty="0"/>
                        <a:t>NPMl、FLT3-ITD、CEBPA、CKIT</a:t>
                      </a:r>
                      <a:endParaRPr lang="en-US" sz="1050" b="0" i="0" u="none" strike="noStrike" dirty="0">
                        <a:latin typeface="Arial"/>
                      </a:endParaRPr>
                    </a:p>
                  </a:txBody>
                  <a:tcPr marL="5307" marR="5307" marT="5307" marB="0" anchor="ctr"/>
                </a:tc>
                <a:tc vMerge="1">
                  <a:txBody>
                    <a:bodyPr/>
                    <a:lstStyle/>
                    <a:p>
                      <a:endParaRPr lang="zh-CN" altLang="en-US"/>
                    </a:p>
                  </a:txBody>
                  <a:tcPr/>
                </a:tc>
              </a:tr>
              <a:tr h="155789">
                <a:tc vMerge="1">
                  <a:txBody>
                    <a:bodyPr/>
                    <a:lstStyle/>
                    <a:p>
                      <a:endParaRPr lang="zh-CN" altLang="en-US"/>
                    </a:p>
                  </a:txBody>
                  <a:tcPr/>
                </a:tc>
                <a:tc>
                  <a:txBody>
                    <a:bodyPr/>
                    <a:lstStyle/>
                    <a:p>
                      <a:pPr algn="l" fontAlgn="ctr"/>
                      <a:r>
                        <a:rPr lang="en-US" sz="1050" u="none" strike="noStrike"/>
                        <a:t>TEL/AML1、MLL、BCR/ABl1</a:t>
                      </a:r>
                      <a:endParaRPr lang="en-US" sz="1050" b="0" i="0" u="none" strike="noStrike">
                        <a:latin typeface="Arial"/>
                      </a:endParaRPr>
                    </a:p>
                  </a:txBody>
                  <a:tcPr marL="5307" marR="5307" marT="5307" marB="0" anchor="ctr"/>
                </a:tc>
                <a:tc>
                  <a:txBody>
                    <a:bodyPr/>
                    <a:lstStyle/>
                    <a:p>
                      <a:pPr algn="l" fontAlgn="ctr"/>
                      <a:r>
                        <a:rPr lang="en-US" sz="1050" u="none" strike="noStrike" dirty="0" err="1"/>
                        <a:t>FISH、qPCR</a:t>
                      </a:r>
                      <a:endParaRPr lang="en-US" sz="1050" b="0" i="0" u="none" strike="noStrike" dirty="0">
                        <a:latin typeface="Arial"/>
                      </a:endParaRPr>
                    </a:p>
                  </a:txBody>
                  <a:tcPr marL="5307" marR="5307" marT="5307" marB="0" anchor="ctr"/>
                </a:tc>
              </a:tr>
              <a:tr h="155789">
                <a:tc vMerge="1">
                  <a:txBody>
                    <a:bodyPr/>
                    <a:lstStyle/>
                    <a:p>
                      <a:endParaRPr lang="zh-CN" altLang="en-US"/>
                    </a:p>
                  </a:txBody>
                  <a:tcPr/>
                </a:tc>
                <a:tc>
                  <a:txBody>
                    <a:bodyPr/>
                    <a:lstStyle/>
                    <a:p>
                      <a:pPr algn="l" fontAlgn="ctr"/>
                      <a:r>
                        <a:rPr lang="en-US" sz="1050" u="none" strike="noStrike"/>
                        <a:t>NOTCH1、FBXW7</a:t>
                      </a:r>
                      <a:endParaRPr lang="en-US" sz="1050" b="0" i="0" u="none" strike="noStrike">
                        <a:latin typeface="Arial"/>
                      </a:endParaRPr>
                    </a:p>
                  </a:txBody>
                  <a:tcPr marL="5307" marR="5307" marT="5307" marB="0" anchor="ctr"/>
                </a:tc>
                <a:tc>
                  <a:txBody>
                    <a:bodyPr/>
                    <a:lstStyle/>
                    <a:p>
                      <a:pPr algn="l" fontAlgn="ctr"/>
                      <a:r>
                        <a:rPr lang="zh-CN" altLang="en-US" sz="1050" u="none" strike="noStrike" dirty="0"/>
                        <a:t>测序</a:t>
                      </a:r>
                      <a:endParaRPr lang="zh-CN" altLang="en-US" sz="1050" b="0" i="0" u="none" strike="noStrike" dirty="0">
                        <a:latin typeface="Arial"/>
                      </a:endParaRPr>
                    </a:p>
                  </a:txBody>
                  <a:tcPr marL="5307" marR="5307" marT="5307" marB="0" anchor="ctr"/>
                </a:tc>
              </a:tr>
              <a:tr h="155789">
                <a:tc vMerge="1">
                  <a:txBody>
                    <a:bodyPr/>
                    <a:lstStyle/>
                    <a:p>
                      <a:endParaRPr lang="zh-CN" altLang="en-US"/>
                    </a:p>
                  </a:txBody>
                  <a:tcPr/>
                </a:tc>
                <a:tc>
                  <a:txBody>
                    <a:bodyPr/>
                    <a:lstStyle/>
                    <a:p>
                      <a:pPr algn="just" fontAlgn="ctr"/>
                      <a:r>
                        <a:rPr lang="en-US" sz="1050" u="none" strike="noStrike"/>
                        <a:t>5/5q、7/7q、20q、8、Y</a:t>
                      </a:r>
                      <a:endParaRPr lang="en-US" sz="1050" b="0" i="0" u="none" strike="noStrike">
                        <a:latin typeface="Arial"/>
                      </a:endParaRPr>
                    </a:p>
                  </a:txBody>
                  <a:tcPr marL="5307" marR="5307" marT="5307" marB="0" anchor="ctr"/>
                </a:tc>
                <a:tc>
                  <a:txBody>
                    <a:bodyPr/>
                    <a:lstStyle/>
                    <a:p>
                      <a:pPr algn="l" fontAlgn="ctr"/>
                      <a:r>
                        <a:rPr lang="en-US" sz="1050" u="none" strike="noStrike" dirty="0"/>
                        <a:t>FISH</a:t>
                      </a:r>
                      <a:endParaRPr lang="en-US" sz="1050" b="0" i="0" u="none" strike="noStrike" dirty="0">
                        <a:latin typeface="Arial"/>
                      </a:endParaRPr>
                    </a:p>
                  </a:txBody>
                  <a:tcPr marL="5307" marR="5307" marT="5307" marB="0" anchor="ctr"/>
                </a:tc>
              </a:tr>
              <a:tr h="155789">
                <a:tc>
                  <a:txBody>
                    <a:bodyPr/>
                    <a:lstStyle/>
                    <a:p>
                      <a:pPr algn="l" fontAlgn="ctr"/>
                      <a:r>
                        <a:rPr lang="zh-CN" altLang="en-US" sz="1050" b="1" u="none" strike="noStrike"/>
                        <a:t>病原体</a:t>
                      </a:r>
                      <a:endParaRPr lang="zh-CN" altLang="en-US" sz="1050" b="1" i="0" u="none" strike="noStrike">
                        <a:latin typeface="Arial"/>
                      </a:endParaRPr>
                    </a:p>
                  </a:txBody>
                  <a:tcPr marL="5307" marR="5307" marT="5307" marB="0" anchor="ctr"/>
                </a:tc>
                <a:tc>
                  <a:txBody>
                    <a:bodyPr/>
                    <a:lstStyle/>
                    <a:p>
                      <a:pPr algn="l" fontAlgn="ctr"/>
                      <a:r>
                        <a:rPr lang="en-US" sz="1050" u="none" strike="noStrike"/>
                        <a:t>EBV、HBV、HCV、HPV、TB</a:t>
                      </a:r>
                      <a:endParaRPr lang="en-US" sz="1050" b="0" i="0" u="none" strike="noStrike">
                        <a:solidFill>
                          <a:srgbClr val="000000"/>
                        </a:solidFill>
                        <a:latin typeface="Arial"/>
                      </a:endParaRPr>
                    </a:p>
                  </a:txBody>
                  <a:tcPr marL="5307" marR="5307" marT="5307" marB="0" anchor="ctr"/>
                </a:tc>
                <a:tc>
                  <a:txBody>
                    <a:bodyPr/>
                    <a:lstStyle/>
                    <a:p>
                      <a:pPr algn="l" fontAlgn="ctr"/>
                      <a:r>
                        <a:rPr lang="en-US" sz="1050" u="none" strike="noStrike" dirty="0" err="1"/>
                        <a:t>qPCR</a:t>
                      </a:r>
                      <a:endParaRPr lang="en-US" sz="1050" b="0" i="0" u="none" strike="noStrike" dirty="0">
                        <a:latin typeface="Arial"/>
                      </a:endParaRPr>
                    </a:p>
                  </a:txBody>
                  <a:tcPr marL="5307" marR="5307" marT="5307" marB="0" anchor="ctr"/>
                </a:tc>
              </a:tr>
              <a:tr h="155789">
                <a:tc>
                  <a:txBody>
                    <a:bodyPr/>
                    <a:lstStyle/>
                    <a:p>
                      <a:pPr algn="l" fontAlgn="ctr"/>
                      <a:r>
                        <a:rPr lang="zh-CN" altLang="en-US" sz="1050" b="1" u="none" strike="noStrike" dirty="0"/>
                        <a:t>化疗药物</a:t>
                      </a:r>
                      <a:endParaRPr lang="zh-CN" altLang="en-US" sz="1050" b="1" i="0" u="none" strike="noStrike" dirty="0">
                        <a:latin typeface="Arial"/>
                      </a:endParaRPr>
                    </a:p>
                  </a:txBody>
                  <a:tcPr marL="5307" marR="5307" marT="5307" marB="0" anchor="ctr"/>
                </a:tc>
                <a:tc>
                  <a:txBody>
                    <a:bodyPr/>
                    <a:lstStyle/>
                    <a:p>
                      <a:pPr algn="l" fontAlgn="ctr"/>
                      <a:r>
                        <a:rPr lang="en-US" sz="1050" u="none" strike="noStrike"/>
                        <a:t>UGT1A1、CYP2D6、MTHFR、GSTP1</a:t>
                      </a:r>
                      <a:endParaRPr lang="en-US" sz="1050" b="0" i="0" u="none" strike="noStrike">
                        <a:latin typeface="Arial"/>
                      </a:endParaRPr>
                    </a:p>
                  </a:txBody>
                  <a:tcPr marL="5307" marR="5307" marT="5307" marB="0" anchor="ctr"/>
                </a:tc>
                <a:tc>
                  <a:txBody>
                    <a:bodyPr/>
                    <a:lstStyle/>
                    <a:p>
                      <a:pPr algn="l" fontAlgn="ctr"/>
                      <a:r>
                        <a:rPr lang="zh-CN" altLang="en-US" sz="1050" u="none" strike="noStrike"/>
                        <a:t>测序</a:t>
                      </a:r>
                      <a:endParaRPr lang="zh-CN" altLang="en-US" sz="1050" b="0" i="0" u="none" strike="noStrike">
                        <a:latin typeface="Arial"/>
                      </a:endParaRPr>
                    </a:p>
                  </a:txBody>
                  <a:tcPr marL="5307" marR="5307" marT="5307" marB="0" anchor="ctr"/>
                </a:tc>
              </a:tr>
              <a:tr h="207062">
                <a:tc rowSpan="3">
                  <a:txBody>
                    <a:bodyPr/>
                    <a:lstStyle/>
                    <a:p>
                      <a:pPr algn="l" fontAlgn="ctr"/>
                      <a:r>
                        <a:rPr lang="en-US" sz="1050" b="1" u="none" strike="noStrike" dirty="0"/>
                        <a:t>NGS</a:t>
                      </a:r>
                      <a:r>
                        <a:rPr lang="zh-CN" altLang="en-US" sz="1050" b="1" u="none" strike="noStrike" dirty="0"/>
                        <a:t>项目</a:t>
                      </a:r>
                      <a:endParaRPr lang="zh-CN" altLang="en-US" sz="1050" b="1" i="0" u="none" strike="noStrike" dirty="0">
                        <a:latin typeface="Arial"/>
                      </a:endParaRPr>
                    </a:p>
                  </a:txBody>
                  <a:tcPr marL="5307" marR="5307" marT="5307" marB="0" anchor="ctr"/>
                </a:tc>
                <a:tc>
                  <a:txBody>
                    <a:bodyPr/>
                    <a:lstStyle/>
                    <a:p>
                      <a:pPr algn="l" fontAlgn="ctr"/>
                      <a:r>
                        <a:rPr lang="zh-CN" altLang="en-US" sz="1050" u="none" strike="noStrike"/>
                        <a:t>遗传性乳腺癌</a:t>
                      </a:r>
                      <a:r>
                        <a:rPr lang="en-US" altLang="zh-CN" sz="1050" u="none" strike="noStrike"/>
                        <a:t>/</a:t>
                      </a:r>
                      <a:r>
                        <a:rPr lang="zh-CN" altLang="en-US" sz="1050" u="none" strike="noStrike"/>
                        <a:t>卵巢癌、肠癌、胃癌等</a:t>
                      </a:r>
                      <a:r>
                        <a:rPr lang="en-US" altLang="zh-CN" sz="1050" u="none" strike="noStrike"/>
                        <a:t>14</a:t>
                      </a:r>
                      <a:r>
                        <a:rPr lang="zh-CN" altLang="en-US" sz="1050" u="none" strike="noStrike"/>
                        <a:t>个遗传性肿瘤</a:t>
                      </a:r>
                      <a:endParaRPr lang="zh-CN" altLang="en-US" sz="1050" b="0" i="0" u="none" strike="noStrike">
                        <a:latin typeface="Arial"/>
                      </a:endParaRPr>
                    </a:p>
                  </a:txBody>
                  <a:tcPr marL="5307" marR="5307" marT="5307" marB="0" anchor="ctr"/>
                </a:tc>
                <a:tc>
                  <a:txBody>
                    <a:bodyPr/>
                    <a:lstStyle/>
                    <a:p>
                      <a:pPr algn="l" fontAlgn="ctr"/>
                      <a:endParaRPr lang="zh-CN" altLang="en-US" sz="1050" b="0" i="0" u="none" strike="noStrike">
                        <a:latin typeface="Arial"/>
                      </a:endParaRPr>
                    </a:p>
                  </a:txBody>
                  <a:tcPr marL="5307" marR="5307" marT="5307" marB="0" anchor="ctr"/>
                </a:tc>
              </a:tr>
              <a:tr h="155789">
                <a:tc vMerge="1">
                  <a:txBody>
                    <a:bodyPr/>
                    <a:lstStyle/>
                    <a:p>
                      <a:endParaRPr lang="zh-CN" altLang="en-US"/>
                    </a:p>
                  </a:txBody>
                  <a:tcPr/>
                </a:tc>
                <a:tc>
                  <a:txBody>
                    <a:bodyPr/>
                    <a:lstStyle/>
                    <a:p>
                      <a:pPr algn="l" fontAlgn="ctr"/>
                      <a:r>
                        <a:rPr lang="en-US" sz="1050" u="none" strike="noStrike"/>
                        <a:t>ctDNA</a:t>
                      </a:r>
                      <a:r>
                        <a:rPr lang="zh-CN" altLang="en-US" sz="1050" u="none" strike="noStrike"/>
                        <a:t>基因突变</a:t>
                      </a:r>
                      <a:endParaRPr lang="zh-CN" altLang="en-US" sz="1050" b="0" i="0" u="none" strike="noStrike">
                        <a:latin typeface="Arial"/>
                      </a:endParaRPr>
                    </a:p>
                  </a:txBody>
                  <a:tcPr marL="5307" marR="5307" marT="5307" marB="0" anchor="ctr"/>
                </a:tc>
                <a:tc>
                  <a:txBody>
                    <a:bodyPr/>
                    <a:lstStyle/>
                    <a:p>
                      <a:pPr algn="l" fontAlgn="ctr"/>
                      <a:endParaRPr lang="zh-CN" altLang="en-US" sz="1050" b="0" i="0" u="none" strike="noStrike">
                        <a:latin typeface="Arial"/>
                      </a:endParaRPr>
                    </a:p>
                  </a:txBody>
                  <a:tcPr marL="5307" marR="5307" marT="5307" marB="0" anchor="ctr"/>
                </a:tc>
              </a:tr>
              <a:tr h="155789">
                <a:tc vMerge="1">
                  <a:txBody>
                    <a:bodyPr/>
                    <a:lstStyle/>
                    <a:p>
                      <a:endParaRPr lang="zh-CN" altLang="en-US"/>
                    </a:p>
                  </a:txBody>
                  <a:tcPr/>
                </a:tc>
                <a:tc>
                  <a:txBody>
                    <a:bodyPr/>
                    <a:lstStyle/>
                    <a:p>
                      <a:pPr algn="l" fontAlgn="ctr"/>
                      <a:r>
                        <a:rPr lang="zh-CN" altLang="en-US" sz="1050" u="none" strike="noStrike" dirty="0"/>
                        <a:t>泛癌肿基因变异</a:t>
                      </a:r>
                      <a:endParaRPr lang="zh-CN" altLang="en-US" sz="1050" b="0" i="0" u="none" strike="noStrike" dirty="0">
                        <a:latin typeface="Arial"/>
                      </a:endParaRPr>
                    </a:p>
                  </a:txBody>
                  <a:tcPr marL="5307" marR="5307" marT="5307" marB="0" anchor="ctr"/>
                </a:tc>
                <a:tc>
                  <a:txBody>
                    <a:bodyPr/>
                    <a:lstStyle/>
                    <a:p>
                      <a:pPr algn="l" fontAlgn="ctr"/>
                      <a:endParaRPr lang="zh-CN" altLang="en-US" sz="1050" b="0" i="0" u="none" strike="noStrike" dirty="0">
                        <a:latin typeface="Arial"/>
                      </a:endParaRPr>
                    </a:p>
                  </a:txBody>
                  <a:tcPr marL="5307" marR="5307" marT="5307" marB="0" anchor="ctr"/>
                </a:tc>
              </a:tr>
            </a:tbl>
          </a:graphicData>
        </a:graphic>
      </p:graphicFrame>
      <p:sp>
        <p:nvSpPr>
          <p:cNvPr id="18" name="圆角矩形 17"/>
          <p:cNvSpPr/>
          <p:nvPr/>
        </p:nvSpPr>
        <p:spPr>
          <a:xfrm>
            <a:off x="1571604" y="6286520"/>
            <a:ext cx="4714908" cy="571504"/>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2400" b="1" dirty="0" smtClean="0">
                <a:latin typeface="微软雅黑" pitchFamily="34" charset="-122"/>
                <a:ea typeface="微软雅黑" pitchFamily="34" charset="-122"/>
              </a:rPr>
              <a:t>16</a:t>
            </a:r>
            <a:r>
              <a:rPr lang="zh-CN" altLang="en-US" sz="2400" b="1" dirty="0" smtClean="0">
                <a:latin typeface="微软雅黑" pitchFamily="34" charset="-122"/>
                <a:ea typeface="微软雅黑" pitchFamily="34" charset="-122"/>
              </a:rPr>
              <a:t>个瘤种、</a:t>
            </a:r>
            <a:r>
              <a:rPr lang="en-US" altLang="zh-CN" sz="2400" b="1" dirty="0" smtClean="0">
                <a:latin typeface="微软雅黑" pitchFamily="34" charset="-122"/>
                <a:ea typeface="微软雅黑" pitchFamily="34" charset="-122"/>
              </a:rPr>
              <a:t>102</a:t>
            </a:r>
            <a:r>
              <a:rPr lang="zh-CN" altLang="en-US" sz="2400" b="1" dirty="0" smtClean="0">
                <a:latin typeface="微软雅黑" pitchFamily="34" charset="-122"/>
                <a:ea typeface="微软雅黑" pitchFamily="34" charset="-122"/>
              </a:rPr>
              <a:t>个项目</a:t>
            </a: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val="15907961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solidFill>
                  <a:srgbClr val="FF0000"/>
                </a:solidFill>
                <a:latin typeface="华文中宋" pitchFamily="2" charset="-122"/>
                <a:ea typeface="华文中宋" pitchFamily="2" charset="-122"/>
              </a:rPr>
              <a:t>第二部分 </a:t>
            </a:r>
            <a:endParaRPr lang="zh-CN" altLang="en-US" b="1" dirty="0">
              <a:solidFill>
                <a:srgbClr val="FF0000"/>
              </a:solidFill>
              <a:latin typeface="华文中宋" pitchFamily="2" charset="-122"/>
              <a:ea typeface="华文中宋" pitchFamily="2" charset="-122"/>
            </a:endParaRPr>
          </a:p>
        </p:txBody>
      </p:sp>
      <p:sp>
        <p:nvSpPr>
          <p:cNvPr id="3" name="副标题 2"/>
          <p:cNvSpPr>
            <a:spLocks noGrp="1"/>
          </p:cNvSpPr>
          <p:nvPr>
            <p:ph type="subTitle" idx="1"/>
          </p:nvPr>
        </p:nvSpPr>
        <p:spPr>
          <a:xfrm>
            <a:off x="1428728" y="3643314"/>
            <a:ext cx="6400800" cy="1752600"/>
          </a:xfrm>
        </p:spPr>
        <p:txBody>
          <a:bodyPr>
            <a:normAutofit/>
          </a:bodyPr>
          <a:lstStyle/>
          <a:p>
            <a:r>
              <a:rPr lang="zh-CN" altLang="en-US" sz="4400" b="1" dirty="0" smtClean="0">
                <a:solidFill>
                  <a:srgbClr val="FF0000"/>
                </a:solidFill>
                <a:latin typeface="华文中宋" pitchFamily="2" charset="-122"/>
                <a:ea typeface="华文中宋" pitchFamily="2" charset="-122"/>
              </a:rPr>
              <a:t>实验室运行管理的规范化</a:t>
            </a:r>
            <a:endParaRPr lang="zh-CN" altLang="en-US" sz="4400" b="1" dirty="0">
              <a:solidFill>
                <a:srgbClr val="FF0000"/>
              </a:solidFill>
              <a:latin typeface="华文中宋" pitchFamily="2" charset="-122"/>
              <a:ea typeface="华文中宋"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AutoShape 12"/>
          <p:cNvSpPr>
            <a:spLocks noChangeArrowheads="1"/>
          </p:cNvSpPr>
          <p:nvPr/>
        </p:nvSpPr>
        <p:spPr bwMode="auto">
          <a:xfrm flipH="1">
            <a:off x="5410200" y="4267200"/>
            <a:ext cx="762000" cy="10668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accent1"/>
          </a:solidFill>
          <a:ln w="9525">
            <a:solidFill>
              <a:schemeClr val="tx1"/>
            </a:solidFill>
            <a:miter lim="800000"/>
            <a:headEnd/>
            <a:tailEnd/>
          </a:ln>
        </p:spPr>
        <p:txBody>
          <a:bodyPr wrap="none" anchor="ctr"/>
          <a:lstStyle/>
          <a:p>
            <a:endParaRPr lang="zh-CN" altLang="en-US"/>
          </a:p>
        </p:txBody>
      </p:sp>
      <p:sp>
        <p:nvSpPr>
          <p:cNvPr id="86019" name="AutoShape 13"/>
          <p:cNvSpPr>
            <a:spLocks noChangeArrowheads="1"/>
          </p:cNvSpPr>
          <p:nvPr/>
        </p:nvSpPr>
        <p:spPr bwMode="auto">
          <a:xfrm flipV="1">
            <a:off x="3200400" y="1828800"/>
            <a:ext cx="762000" cy="9906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accent1"/>
          </a:solidFill>
          <a:ln w="9525">
            <a:solidFill>
              <a:schemeClr val="tx1"/>
            </a:solidFill>
            <a:miter lim="800000"/>
            <a:headEnd/>
            <a:tailEnd/>
          </a:ln>
        </p:spPr>
        <p:txBody>
          <a:bodyPr wrap="none" anchor="ctr"/>
          <a:lstStyle/>
          <a:p>
            <a:endParaRPr lang="zh-CN" altLang="en-US"/>
          </a:p>
        </p:txBody>
      </p:sp>
      <p:sp>
        <p:nvSpPr>
          <p:cNvPr id="86020" name="AutoShape 14"/>
          <p:cNvSpPr>
            <a:spLocks noChangeArrowheads="1"/>
          </p:cNvSpPr>
          <p:nvPr/>
        </p:nvSpPr>
        <p:spPr bwMode="auto">
          <a:xfrm flipH="1" flipV="1">
            <a:off x="5410200" y="1828800"/>
            <a:ext cx="685800" cy="9906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accent1"/>
          </a:solidFill>
          <a:ln w="9525">
            <a:solidFill>
              <a:schemeClr val="tx1"/>
            </a:solidFill>
            <a:miter lim="800000"/>
            <a:headEnd/>
            <a:tailEnd/>
          </a:ln>
        </p:spPr>
        <p:txBody>
          <a:bodyPr wrap="none" anchor="ctr"/>
          <a:lstStyle/>
          <a:p>
            <a:endParaRPr lang="zh-CN" altLang="en-US"/>
          </a:p>
        </p:txBody>
      </p:sp>
      <p:sp>
        <p:nvSpPr>
          <p:cNvPr id="86021" name="Text Box 19"/>
          <p:cNvSpPr txBox="1">
            <a:spLocks noChangeArrowheads="1"/>
          </p:cNvSpPr>
          <p:nvPr/>
        </p:nvSpPr>
        <p:spPr bwMode="auto">
          <a:xfrm>
            <a:off x="0" y="0"/>
            <a:ext cx="9023350" cy="519113"/>
          </a:xfrm>
          <a:prstGeom prst="rect">
            <a:avLst/>
          </a:prstGeom>
          <a:noFill/>
          <a:ln w="9525">
            <a:noFill/>
            <a:miter lim="800000"/>
            <a:headEnd/>
            <a:tailEnd/>
          </a:ln>
        </p:spPr>
        <p:txBody>
          <a:bodyPr>
            <a:spAutoFit/>
          </a:bodyPr>
          <a:lstStyle/>
          <a:p>
            <a:pPr algn="ctr" eaLnBrk="1" hangingPunct="1"/>
            <a:r>
              <a:rPr lang="zh-CN" altLang="en-US" sz="2800"/>
              <a:t>韩愈</a:t>
            </a:r>
            <a:r>
              <a:rPr lang="en-US" altLang="zh-CN" sz="2800"/>
              <a:t>《</a:t>
            </a:r>
            <a:r>
              <a:rPr lang="zh-CN" altLang="en-US" sz="2800">
                <a:hlinkClick r:id="rId2"/>
              </a:rPr>
              <a:t>师说</a:t>
            </a:r>
            <a:r>
              <a:rPr lang="en-US" altLang="zh-CN" sz="2800"/>
              <a:t>》</a:t>
            </a:r>
            <a:r>
              <a:rPr lang="zh-CN" altLang="en-US" sz="2800"/>
              <a:t>：</a:t>
            </a:r>
            <a:r>
              <a:rPr lang="zh-CN" altLang="en-US" sz="2800">
                <a:solidFill>
                  <a:srgbClr val="FF0000"/>
                </a:solidFill>
              </a:rPr>
              <a:t>闻道有先后，术业有专攻，如是而已！</a:t>
            </a:r>
          </a:p>
        </p:txBody>
      </p:sp>
      <p:sp>
        <p:nvSpPr>
          <p:cNvPr id="86022" name="AutoShape 25"/>
          <p:cNvSpPr>
            <a:spLocks noChangeArrowheads="1"/>
          </p:cNvSpPr>
          <p:nvPr/>
        </p:nvSpPr>
        <p:spPr bwMode="auto">
          <a:xfrm>
            <a:off x="7620000" y="2590800"/>
            <a:ext cx="685800" cy="2209800"/>
          </a:xfrm>
          <a:prstGeom prst="curvedLeftArrow">
            <a:avLst>
              <a:gd name="adj1" fmla="val 64444"/>
              <a:gd name="adj2" fmla="val 128889"/>
              <a:gd name="adj3" fmla="val 33333"/>
            </a:avLst>
          </a:prstGeom>
          <a:solidFill>
            <a:schemeClr val="accent1"/>
          </a:solidFill>
          <a:ln w="9525">
            <a:solidFill>
              <a:schemeClr val="tx1"/>
            </a:solidFill>
            <a:miter lim="800000"/>
            <a:headEnd/>
            <a:tailEnd/>
          </a:ln>
        </p:spPr>
        <p:txBody>
          <a:bodyPr wrap="none" anchor="ctr"/>
          <a:lstStyle/>
          <a:p>
            <a:pPr eaLnBrk="1" hangingPunct="1"/>
            <a:endParaRPr lang="zh-CN" altLang="en-US"/>
          </a:p>
        </p:txBody>
      </p:sp>
      <p:sp>
        <p:nvSpPr>
          <p:cNvPr id="86023" name="AutoShape 26"/>
          <p:cNvSpPr>
            <a:spLocks noChangeArrowheads="1"/>
          </p:cNvSpPr>
          <p:nvPr/>
        </p:nvSpPr>
        <p:spPr bwMode="auto">
          <a:xfrm>
            <a:off x="914400" y="2133600"/>
            <a:ext cx="685800" cy="2819400"/>
          </a:xfrm>
          <a:prstGeom prst="curvedRightArrow">
            <a:avLst>
              <a:gd name="adj1" fmla="val 82222"/>
              <a:gd name="adj2" fmla="val 164444"/>
              <a:gd name="adj3" fmla="val 33333"/>
            </a:avLst>
          </a:prstGeom>
          <a:solidFill>
            <a:schemeClr val="accent1"/>
          </a:solidFill>
          <a:ln w="9525">
            <a:solidFill>
              <a:schemeClr val="tx1"/>
            </a:solidFill>
            <a:miter lim="800000"/>
            <a:headEnd/>
            <a:tailEnd/>
          </a:ln>
        </p:spPr>
        <p:txBody>
          <a:bodyPr wrap="none" anchor="ctr"/>
          <a:lstStyle/>
          <a:p>
            <a:pPr eaLnBrk="1" hangingPunct="1"/>
            <a:endParaRPr lang="zh-CN" altLang="en-US"/>
          </a:p>
        </p:txBody>
      </p:sp>
      <p:sp>
        <p:nvSpPr>
          <p:cNvPr id="86024" name="Oval 30"/>
          <p:cNvSpPr>
            <a:spLocks noChangeArrowheads="1"/>
          </p:cNvSpPr>
          <p:nvPr/>
        </p:nvSpPr>
        <p:spPr bwMode="auto">
          <a:xfrm>
            <a:off x="3048000" y="2667000"/>
            <a:ext cx="3276600" cy="1828800"/>
          </a:xfrm>
          <a:prstGeom prst="ellipse">
            <a:avLst/>
          </a:prstGeom>
          <a:solidFill>
            <a:srgbClr val="FF0000"/>
          </a:solidFill>
          <a:ln w="9525">
            <a:solidFill>
              <a:schemeClr val="tx1"/>
            </a:solidFill>
            <a:round/>
            <a:headEnd/>
            <a:tailEnd/>
          </a:ln>
        </p:spPr>
        <p:txBody>
          <a:bodyPr wrap="none" anchor="ctr"/>
          <a:lstStyle/>
          <a:p>
            <a:pPr algn="ctr" eaLnBrk="1" hangingPunct="1"/>
            <a:r>
              <a:rPr lang="zh-CN" altLang="en-US">
                <a:solidFill>
                  <a:schemeClr val="bg1"/>
                </a:solidFill>
              </a:rPr>
              <a:t>专业化检测</a:t>
            </a:r>
          </a:p>
        </p:txBody>
      </p:sp>
      <p:sp>
        <p:nvSpPr>
          <p:cNvPr id="86025" name="AutoShape 34"/>
          <p:cNvSpPr>
            <a:spLocks noChangeArrowheads="1"/>
          </p:cNvSpPr>
          <p:nvPr/>
        </p:nvSpPr>
        <p:spPr bwMode="auto">
          <a:xfrm>
            <a:off x="3124200" y="4343400"/>
            <a:ext cx="838200" cy="962025"/>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accent1"/>
          </a:solidFill>
          <a:ln w="9525">
            <a:solidFill>
              <a:schemeClr val="tx1"/>
            </a:solidFill>
            <a:miter lim="800000"/>
            <a:headEnd/>
            <a:tailEnd/>
          </a:ln>
        </p:spPr>
        <p:txBody>
          <a:bodyPr wrap="none" anchor="ctr"/>
          <a:lstStyle/>
          <a:p>
            <a:endParaRPr lang="zh-CN" altLang="en-US"/>
          </a:p>
        </p:txBody>
      </p:sp>
      <p:sp>
        <p:nvSpPr>
          <p:cNvPr id="86026" name="Rectangle 43"/>
          <p:cNvSpPr>
            <a:spLocks noChangeArrowheads="1"/>
          </p:cNvSpPr>
          <p:nvPr/>
        </p:nvSpPr>
        <p:spPr bwMode="auto">
          <a:xfrm>
            <a:off x="0" y="1219200"/>
            <a:ext cx="1143000" cy="579438"/>
          </a:xfrm>
          <a:prstGeom prst="rect">
            <a:avLst/>
          </a:prstGeom>
          <a:noFill/>
          <a:ln w="9525">
            <a:noFill/>
            <a:miter lim="800000"/>
            <a:headEnd/>
            <a:tailEnd/>
          </a:ln>
        </p:spPr>
        <p:txBody>
          <a:bodyPr>
            <a:spAutoFit/>
          </a:bodyPr>
          <a:lstStyle/>
          <a:p>
            <a:pPr eaLnBrk="1" hangingPunct="1"/>
            <a:r>
              <a:rPr lang="zh-CN" altLang="en-US" sz="3200">
                <a:solidFill>
                  <a:srgbClr val="A50021"/>
                </a:solidFill>
              </a:rPr>
              <a:t>专注</a:t>
            </a:r>
          </a:p>
        </p:txBody>
      </p:sp>
      <p:pic>
        <p:nvPicPr>
          <p:cNvPr id="86027" name="Picture 46" descr="1"/>
          <p:cNvPicPr>
            <a:picLocks noChangeAspect="1" noChangeArrowheads="1"/>
          </p:cNvPicPr>
          <p:nvPr/>
        </p:nvPicPr>
        <p:blipFill>
          <a:blip r:embed="rId3"/>
          <a:srcRect/>
          <a:stretch>
            <a:fillRect/>
          </a:stretch>
        </p:blipFill>
        <p:spPr bwMode="auto">
          <a:xfrm>
            <a:off x="6096000" y="723900"/>
            <a:ext cx="2209800" cy="2019300"/>
          </a:xfrm>
          <a:prstGeom prst="rect">
            <a:avLst/>
          </a:prstGeom>
          <a:noFill/>
          <a:ln w="9525">
            <a:noFill/>
            <a:miter lim="800000"/>
            <a:headEnd/>
            <a:tailEnd/>
          </a:ln>
        </p:spPr>
      </p:pic>
      <p:sp>
        <p:nvSpPr>
          <p:cNvPr id="86028" name="Rectangle 44"/>
          <p:cNvSpPr>
            <a:spLocks noChangeArrowheads="1"/>
          </p:cNvSpPr>
          <p:nvPr/>
        </p:nvSpPr>
        <p:spPr bwMode="auto">
          <a:xfrm>
            <a:off x="8153400" y="1219200"/>
            <a:ext cx="1295400" cy="579438"/>
          </a:xfrm>
          <a:prstGeom prst="rect">
            <a:avLst/>
          </a:prstGeom>
          <a:noFill/>
          <a:ln w="9525">
            <a:noFill/>
            <a:miter lim="800000"/>
            <a:headEnd/>
            <a:tailEnd/>
          </a:ln>
        </p:spPr>
        <p:txBody>
          <a:bodyPr>
            <a:spAutoFit/>
          </a:bodyPr>
          <a:lstStyle/>
          <a:p>
            <a:pPr eaLnBrk="1" hangingPunct="1"/>
            <a:r>
              <a:rPr lang="zh-CN" altLang="en-US" sz="3200">
                <a:solidFill>
                  <a:srgbClr val="A50021"/>
                </a:solidFill>
              </a:rPr>
              <a:t>专工</a:t>
            </a:r>
          </a:p>
        </p:txBody>
      </p:sp>
      <p:sp>
        <p:nvSpPr>
          <p:cNvPr id="86029" name="Rectangle 49"/>
          <p:cNvSpPr>
            <a:spLocks noChangeArrowheads="1"/>
          </p:cNvSpPr>
          <p:nvPr/>
        </p:nvSpPr>
        <p:spPr bwMode="auto">
          <a:xfrm>
            <a:off x="8153400" y="5410200"/>
            <a:ext cx="1143000" cy="579438"/>
          </a:xfrm>
          <a:prstGeom prst="rect">
            <a:avLst/>
          </a:prstGeom>
          <a:noFill/>
          <a:ln w="9525">
            <a:noFill/>
            <a:miter lim="800000"/>
            <a:headEnd/>
            <a:tailEnd/>
          </a:ln>
        </p:spPr>
        <p:txBody>
          <a:bodyPr>
            <a:spAutoFit/>
          </a:bodyPr>
          <a:lstStyle/>
          <a:p>
            <a:pPr eaLnBrk="1" hangingPunct="1"/>
            <a:r>
              <a:rPr lang="zh-CN" altLang="en-US" sz="3200">
                <a:solidFill>
                  <a:srgbClr val="A50021"/>
                </a:solidFill>
              </a:rPr>
              <a:t>专研</a:t>
            </a:r>
          </a:p>
        </p:txBody>
      </p:sp>
      <p:sp>
        <p:nvSpPr>
          <p:cNvPr id="86030" name="Rectangle 51"/>
          <p:cNvSpPr>
            <a:spLocks noChangeArrowheads="1"/>
          </p:cNvSpPr>
          <p:nvPr/>
        </p:nvSpPr>
        <p:spPr bwMode="auto">
          <a:xfrm>
            <a:off x="0" y="5334000"/>
            <a:ext cx="1143000" cy="579438"/>
          </a:xfrm>
          <a:prstGeom prst="rect">
            <a:avLst/>
          </a:prstGeom>
          <a:noFill/>
          <a:ln w="9525">
            <a:noFill/>
            <a:miter lim="800000"/>
            <a:headEnd/>
            <a:tailEnd/>
          </a:ln>
        </p:spPr>
        <p:txBody>
          <a:bodyPr>
            <a:spAutoFit/>
          </a:bodyPr>
          <a:lstStyle/>
          <a:p>
            <a:pPr eaLnBrk="1" hangingPunct="1"/>
            <a:r>
              <a:rPr lang="zh-CN" altLang="en-US" sz="3200">
                <a:solidFill>
                  <a:srgbClr val="A50021"/>
                </a:solidFill>
              </a:rPr>
              <a:t>专攻</a:t>
            </a:r>
          </a:p>
        </p:txBody>
      </p:sp>
      <p:pic>
        <p:nvPicPr>
          <p:cNvPr id="86031" name="图片 18" descr="u=1968302272,3840770206&amp;fm=0&amp;gp=0.jpg"/>
          <p:cNvPicPr>
            <a:picLocks noChangeAspect="1"/>
          </p:cNvPicPr>
          <p:nvPr/>
        </p:nvPicPr>
        <p:blipFill>
          <a:blip r:embed="rId4"/>
          <a:srcRect/>
          <a:stretch>
            <a:fillRect/>
          </a:stretch>
        </p:blipFill>
        <p:spPr bwMode="auto">
          <a:xfrm>
            <a:off x="6019800" y="4800600"/>
            <a:ext cx="2316163" cy="1774825"/>
          </a:xfrm>
          <a:prstGeom prst="rect">
            <a:avLst/>
          </a:prstGeom>
          <a:noFill/>
          <a:ln w="9525">
            <a:noFill/>
            <a:miter lim="800000"/>
            <a:headEnd/>
            <a:tailEnd/>
          </a:ln>
        </p:spPr>
      </p:pic>
      <p:pic>
        <p:nvPicPr>
          <p:cNvPr id="86032" name="图片 19" descr="20110718104654715.jpg"/>
          <p:cNvPicPr>
            <a:picLocks noChangeAspect="1"/>
          </p:cNvPicPr>
          <p:nvPr/>
        </p:nvPicPr>
        <p:blipFill>
          <a:blip r:embed="rId5"/>
          <a:srcRect/>
          <a:stretch>
            <a:fillRect/>
          </a:stretch>
        </p:blipFill>
        <p:spPr bwMode="auto">
          <a:xfrm>
            <a:off x="914400" y="4876800"/>
            <a:ext cx="2286000" cy="1828800"/>
          </a:xfrm>
          <a:prstGeom prst="rect">
            <a:avLst/>
          </a:prstGeom>
          <a:noFill/>
          <a:ln w="9525">
            <a:noFill/>
            <a:miter lim="800000"/>
            <a:headEnd/>
            <a:tailEnd/>
          </a:ln>
        </p:spPr>
      </p:pic>
      <p:grpSp>
        <p:nvGrpSpPr>
          <p:cNvPr id="2" name="组合 22"/>
          <p:cNvGrpSpPr>
            <a:grpSpLocks/>
          </p:cNvGrpSpPr>
          <p:nvPr/>
        </p:nvGrpSpPr>
        <p:grpSpPr bwMode="auto">
          <a:xfrm>
            <a:off x="990600" y="609600"/>
            <a:ext cx="2514600" cy="2362200"/>
            <a:chOff x="1171575" y="869574"/>
            <a:chExt cx="6600825" cy="5696999"/>
          </a:xfrm>
        </p:grpSpPr>
        <p:pic>
          <p:nvPicPr>
            <p:cNvPr id="86036" name="图片 20" descr="479449_1.jpg"/>
            <p:cNvPicPr>
              <a:picLocks noChangeAspect="1"/>
            </p:cNvPicPr>
            <p:nvPr/>
          </p:nvPicPr>
          <p:blipFill>
            <a:blip r:embed="rId6"/>
            <a:srcRect/>
            <a:stretch>
              <a:fillRect/>
            </a:stretch>
          </p:blipFill>
          <p:spPr bwMode="auto">
            <a:xfrm>
              <a:off x="1171575" y="869574"/>
              <a:ext cx="6400800" cy="5696999"/>
            </a:xfrm>
            <a:prstGeom prst="rect">
              <a:avLst/>
            </a:prstGeom>
            <a:noFill/>
            <a:ln w="9525">
              <a:noFill/>
              <a:miter lim="800000"/>
              <a:headEnd/>
              <a:tailEnd/>
            </a:ln>
          </p:spPr>
        </p:pic>
        <p:pic>
          <p:nvPicPr>
            <p:cNvPr id="86037" name="图片 21" descr="4911fec6jw1dz2ooc2ytkj.jpg"/>
            <p:cNvPicPr>
              <a:picLocks noChangeAspect="1"/>
            </p:cNvPicPr>
            <p:nvPr/>
          </p:nvPicPr>
          <p:blipFill>
            <a:blip r:embed="rId7"/>
            <a:srcRect/>
            <a:stretch>
              <a:fillRect/>
            </a:stretch>
          </p:blipFill>
          <p:spPr bwMode="auto">
            <a:xfrm>
              <a:off x="4495800" y="2895600"/>
              <a:ext cx="3276600" cy="3461281"/>
            </a:xfrm>
            <a:prstGeom prst="rect">
              <a:avLst/>
            </a:prstGeom>
            <a:noFill/>
            <a:ln w="9525">
              <a:noFill/>
              <a:miter lim="800000"/>
              <a:headEnd/>
              <a:tailEnd/>
            </a:ln>
          </p:spPr>
        </p:pic>
      </p:grpSp>
      <p:pic>
        <p:nvPicPr>
          <p:cNvPr id="24" name="图片 23" descr="479449_1.jpg"/>
          <p:cNvPicPr>
            <a:picLocks noChangeAspect="1"/>
          </p:cNvPicPr>
          <p:nvPr/>
        </p:nvPicPr>
        <p:blipFill>
          <a:blip r:embed="rId8"/>
          <a:srcRect/>
          <a:stretch>
            <a:fillRect/>
          </a:stretch>
        </p:blipFill>
        <p:spPr bwMode="auto">
          <a:xfrm>
            <a:off x="1524000" y="838200"/>
            <a:ext cx="6443663" cy="5735638"/>
          </a:xfrm>
          <a:prstGeom prst="rect">
            <a:avLst/>
          </a:prstGeom>
          <a:noFill/>
          <a:ln w="9525">
            <a:noFill/>
            <a:miter lim="800000"/>
            <a:headEnd/>
            <a:tailEnd/>
          </a:ln>
        </p:spPr>
      </p:pic>
      <p:pic>
        <p:nvPicPr>
          <p:cNvPr id="25" name="图片 24" descr="4911fec6jw1dz2ooc2ytkj.jpg"/>
          <p:cNvPicPr>
            <a:picLocks noChangeAspect="1"/>
          </p:cNvPicPr>
          <p:nvPr/>
        </p:nvPicPr>
        <p:blipFill>
          <a:blip r:embed="rId9"/>
          <a:srcRect/>
          <a:stretch>
            <a:fillRect/>
          </a:stretch>
        </p:blipFill>
        <p:spPr bwMode="auto">
          <a:xfrm>
            <a:off x="1981200" y="692150"/>
            <a:ext cx="5837238" cy="6165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AutoShape 12"/>
          <p:cNvSpPr>
            <a:spLocks noChangeArrowheads="1"/>
          </p:cNvSpPr>
          <p:nvPr/>
        </p:nvSpPr>
        <p:spPr bwMode="auto">
          <a:xfrm flipH="1">
            <a:off x="5410200" y="4267200"/>
            <a:ext cx="762000" cy="10668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accent1"/>
          </a:solidFill>
          <a:ln w="9525">
            <a:solidFill>
              <a:schemeClr val="tx1"/>
            </a:solidFill>
            <a:miter lim="800000"/>
            <a:headEnd/>
            <a:tailEnd/>
          </a:ln>
        </p:spPr>
        <p:txBody>
          <a:bodyPr wrap="none" anchor="ctr"/>
          <a:lstStyle/>
          <a:p>
            <a:endParaRPr lang="zh-CN" altLang="en-US"/>
          </a:p>
        </p:txBody>
      </p:sp>
      <p:sp>
        <p:nvSpPr>
          <p:cNvPr id="87043" name="AutoShape 13"/>
          <p:cNvSpPr>
            <a:spLocks noChangeArrowheads="1"/>
          </p:cNvSpPr>
          <p:nvPr/>
        </p:nvSpPr>
        <p:spPr bwMode="auto">
          <a:xfrm flipV="1">
            <a:off x="3200400" y="1828800"/>
            <a:ext cx="762000" cy="9906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accent1"/>
          </a:solidFill>
          <a:ln w="9525">
            <a:solidFill>
              <a:schemeClr val="tx1"/>
            </a:solidFill>
            <a:miter lim="800000"/>
            <a:headEnd/>
            <a:tailEnd/>
          </a:ln>
        </p:spPr>
        <p:txBody>
          <a:bodyPr wrap="none" anchor="ctr"/>
          <a:lstStyle/>
          <a:p>
            <a:endParaRPr lang="zh-CN" altLang="en-US"/>
          </a:p>
        </p:txBody>
      </p:sp>
      <p:sp>
        <p:nvSpPr>
          <p:cNvPr id="87044" name="AutoShape 14"/>
          <p:cNvSpPr>
            <a:spLocks noChangeArrowheads="1"/>
          </p:cNvSpPr>
          <p:nvPr/>
        </p:nvSpPr>
        <p:spPr bwMode="auto">
          <a:xfrm flipH="1" flipV="1">
            <a:off x="5410200" y="1828800"/>
            <a:ext cx="685800" cy="990600"/>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accent1"/>
          </a:solidFill>
          <a:ln w="9525">
            <a:solidFill>
              <a:schemeClr val="tx1"/>
            </a:solidFill>
            <a:miter lim="800000"/>
            <a:headEnd/>
            <a:tailEnd/>
          </a:ln>
        </p:spPr>
        <p:txBody>
          <a:bodyPr wrap="none" anchor="ctr"/>
          <a:lstStyle/>
          <a:p>
            <a:endParaRPr lang="zh-CN" altLang="en-US"/>
          </a:p>
        </p:txBody>
      </p:sp>
      <p:sp>
        <p:nvSpPr>
          <p:cNvPr id="87045" name="Text Box 19"/>
          <p:cNvSpPr txBox="1">
            <a:spLocks noChangeArrowheads="1"/>
          </p:cNvSpPr>
          <p:nvPr/>
        </p:nvSpPr>
        <p:spPr bwMode="auto">
          <a:xfrm>
            <a:off x="0" y="0"/>
            <a:ext cx="9023350" cy="519113"/>
          </a:xfrm>
          <a:prstGeom prst="rect">
            <a:avLst/>
          </a:prstGeom>
          <a:noFill/>
          <a:ln w="9525">
            <a:noFill/>
            <a:miter lim="800000"/>
            <a:headEnd/>
            <a:tailEnd/>
          </a:ln>
        </p:spPr>
        <p:txBody>
          <a:bodyPr>
            <a:spAutoFit/>
          </a:bodyPr>
          <a:lstStyle/>
          <a:p>
            <a:pPr algn="ctr" eaLnBrk="1" hangingPunct="1"/>
            <a:r>
              <a:rPr lang="zh-CN" altLang="en-US" sz="2800"/>
              <a:t>韩愈</a:t>
            </a:r>
            <a:r>
              <a:rPr lang="en-US" altLang="zh-CN" sz="2800"/>
              <a:t>《</a:t>
            </a:r>
            <a:r>
              <a:rPr lang="zh-CN" altLang="en-US" sz="2800">
                <a:hlinkClick r:id="rId2"/>
              </a:rPr>
              <a:t>师说</a:t>
            </a:r>
            <a:r>
              <a:rPr lang="en-US" altLang="zh-CN" sz="2800"/>
              <a:t>》</a:t>
            </a:r>
            <a:r>
              <a:rPr lang="zh-CN" altLang="en-US" sz="2800"/>
              <a:t>：</a:t>
            </a:r>
            <a:r>
              <a:rPr lang="zh-CN" altLang="en-US" sz="2800">
                <a:solidFill>
                  <a:srgbClr val="FF0000"/>
                </a:solidFill>
              </a:rPr>
              <a:t>闻道有先后，术业有专攻，如是而已！</a:t>
            </a:r>
          </a:p>
        </p:txBody>
      </p:sp>
      <p:sp>
        <p:nvSpPr>
          <p:cNvPr id="87046" name="AutoShape 25"/>
          <p:cNvSpPr>
            <a:spLocks noChangeArrowheads="1"/>
          </p:cNvSpPr>
          <p:nvPr/>
        </p:nvSpPr>
        <p:spPr bwMode="auto">
          <a:xfrm>
            <a:off x="7620000" y="2590800"/>
            <a:ext cx="685800" cy="2209800"/>
          </a:xfrm>
          <a:prstGeom prst="curvedLeftArrow">
            <a:avLst>
              <a:gd name="adj1" fmla="val 64444"/>
              <a:gd name="adj2" fmla="val 128889"/>
              <a:gd name="adj3" fmla="val 33333"/>
            </a:avLst>
          </a:prstGeom>
          <a:solidFill>
            <a:schemeClr val="accent1"/>
          </a:solidFill>
          <a:ln w="9525">
            <a:solidFill>
              <a:schemeClr val="tx1"/>
            </a:solidFill>
            <a:miter lim="800000"/>
            <a:headEnd/>
            <a:tailEnd/>
          </a:ln>
        </p:spPr>
        <p:txBody>
          <a:bodyPr wrap="none" anchor="ctr"/>
          <a:lstStyle/>
          <a:p>
            <a:pPr eaLnBrk="1" hangingPunct="1"/>
            <a:endParaRPr lang="zh-CN" altLang="en-US"/>
          </a:p>
        </p:txBody>
      </p:sp>
      <p:sp>
        <p:nvSpPr>
          <p:cNvPr id="87047" name="AutoShape 26"/>
          <p:cNvSpPr>
            <a:spLocks noChangeArrowheads="1"/>
          </p:cNvSpPr>
          <p:nvPr/>
        </p:nvSpPr>
        <p:spPr bwMode="auto">
          <a:xfrm>
            <a:off x="914400" y="2133600"/>
            <a:ext cx="685800" cy="2819400"/>
          </a:xfrm>
          <a:prstGeom prst="curvedRightArrow">
            <a:avLst>
              <a:gd name="adj1" fmla="val 82222"/>
              <a:gd name="adj2" fmla="val 164444"/>
              <a:gd name="adj3" fmla="val 33333"/>
            </a:avLst>
          </a:prstGeom>
          <a:solidFill>
            <a:schemeClr val="accent1"/>
          </a:solidFill>
          <a:ln w="9525">
            <a:solidFill>
              <a:schemeClr val="tx1"/>
            </a:solidFill>
            <a:miter lim="800000"/>
            <a:headEnd/>
            <a:tailEnd/>
          </a:ln>
        </p:spPr>
        <p:txBody>
          <a:bodyPr wrap="none" anchor="ctr"/>
          <a:lstStyle/>
          <a:p>
            <a:pPr eaLnBrk="1" hangingPunct="1"/>
            <a:endParaRPr lang="zh-CN" altLang="en-US"/>
          </a:p>
        </p:txBody>
      </p:sp>
      <p:sp>
        <p:nvSpPr>
          <p:cNvPr id="87048" name="Oval 30"/>
          <p:cNvSpPr>
            <a:spLocks noChangeArrowheads="1"/>
          </p:cNvSpPr>
          <p:nvPr/>
        </p:nvSpPr>
        <p:spPr bwMode="auto">
          <a:xfrm>
            <a:off x="3048000" y="2667000"/>
            <a:ext cx="3276600" cy="1828800"/>
          </a:xfrm>
          <a:prstGeom prst="ellipse">
            <a:avLst/>
          </a:prstGeom>
          <a:solidFill>
            <a:srgbClr val="FF0000"/>
          </a:solidFill>
          <a:ln w="9525">
            <a:solidFill>
              <a:schemeClr val="tx1"/>
            </a:solidFill>
            <a:round/>
            <a:headEnd/>
            <a:tailEnd/>
          </a:ln>
        </p:spPr>
        <p:txBody>
          <a:bodyPr wrap="none" anchor="ctr"/>
          <a:lstStyle/>
          <a:p>
            <a:pPr algn="ctr" eaLnBrk="1" hangingPunct="1"/>
            <a:r>
              <a:rPr lang="zh-CN" altLang="en-US">
                <a:solidFill>
                  <a:schemeClr val="bg1"/>
                </a:solidFill>
              </a:rPr>
              <a:t>专业化检测</a:t>
            </a:r>
          </a:p>
        </p:txBody>
      </p:sp>
      <p:sp>
        <p:nvSpPr>
          <p:cNvPr id="87049" name="AutoShape 34"/>
          <p:cNvSpPr>
            <a:spLocks noChangeArrowheads="1"/>
          </p:cNvSpPr>
          <p:nvPr/>
        </p:nvSpPr>
        <p:spPr bwMode="auto">
          <a:xfrm>
            <a:off x="3124200" y="4343400"/>
            <a:ext cx="838200" cy="962025"/>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accent1"/>
          </a:solidFill>
          <a:ln w="9525">
            <a:solidFill>
              <a:schemeClr val="tx1"/>
            </a:solidFill>
            <a:miter lim="800000"/>
            <a:headEnd/>
            <a:tailEnd/>
          </a:ln>
        </p:spPr>
        <p:txBody>
          <a:bodyPr wrap="none" anchor="ctr"/>
          <a:lstStyle/>
          <a:p>
            <a:endParaRPr lang="zh-CN" altLang="en-US"/>
          </a:p>
        </p:txBody>
      </p:sp>
      <p:sp>
        <p:nvSpPr>
          <p:cNvPr id="87050" name="Rectangle 43"/>
          <p:cNvSpPr>
            <a:spLocks noChangeArrowheads="1"/>
          </p:cNvSpPr>
          <p:nvPr/>
        </p:nvSpPr>
        <p:spPr bwMode="auto">
          <a:xfrm>
            <a:off x="0" y="1219200"/>
            <a:ext cx="1143000" cy="579438"/>
          </a:xfrm>
          <a:prstGeom prst="rect">
            <a:avLst/>
          </a:prstGeom>
          <a:noFill/>
          <a:ln w="9525">
            <a:noFill/>
            <a:miter lim="800000"/>
            <a:headEnd/>
            <a:tailEnd/>
          </a:ln>
        </p:spPr>
        <p:txBody>
          <a:bodyPr>
            <a:spAutoFit/>
          </a:bodyPr>
          <a:lstStyle/>
          <a:p>
            <a:pPr eaLnBrk="1" hangingPunct="1"/>
            <a:r>
              <a:rPr lang="zh-CN" altLang="en-US" sz="3200">
                <a:solidFill>
                  <a:srgbClr val="A50021"/>
                </a:solidFill>
              </a:rPr>
              <a:t>专注</a:t>
            </a:r>
          </a:p>
        </p:txBody>
      </p:sp>
      <p:pic>
        <p:nvPicPr>
          <p:cNvPr id="87051" name="Picture 46" descr="1"/>
          <p:cNvPicPr>
            <a:picLocks noChangeAspect="1" noChangeArrowheads="1"/>
          </p:cNvPicPr>
          <p:nvPr/>
        </p:nvPicPr>
        <p:blipFill>
          <a:blip r:embed="rId3"/>
          <a:srcRect/>
          <a:stretch>
            <a:fillRect/>
          </a:stretch>
        </p:blipFill>
        <p:spPr bwMode="auto">
          <a:xfrm>
            <a:off x="6096000" y="723900"/>
            <a:ext cx="2209800" cy="2019300"/>
          </a:xfrm>
          <a:prstGeom prst="rect">
            <a:avLst/>
          </a:prstGeom>
          <a:noFill/>
          <a:ln w="9525">
            <a:noFill/>
            <a:miter lim="800000"/>
            <a:headEnd/>
            <a:tailEnd/>
          </a:ln>
        </p:spPr>
      </p:pic>
      <p:sp>
        <p:nvSpPr>
          <p:cNvPr id="87052" name="Rectangle 44"/>
          <p:cNvSpPr>
            <a:spLocks noChangeArrowheads="1"/>
          </p:cNvSpPr>
          <p:nvPr/>
        </p:nvSpPr>
        <p:spPr bwMode="auto">
          <a:xfrm>
            <a:off x="8153400" y="1219200"/>
            <a:ext cx="1295400" cy="579438"/>
          </a:xfrm>
          <a:prstGeom prst="rect">
            <a:avLst/>
          </a:prstGeom>
          <a:noFill/>
          <a:ln w="9525">
            <a:noFill/>
            <a:miter lim="800000"/>
            <a:headEnd/>
            <a:tailEnd/>
          </a:ln>
        </p:spPr>
        <p:txBody>
          <a:bodyPr>
            <a:spAutoFit/>
          </a:bodyPr>
          <a:lstStyle/>
          <a:p>
            <a:pPr eaLnBrk="1" hangingPunct="1"/>
            <a:r>
              <a:rPr lang="zh-CN" altLang="en-US" sz="3200">
                <a:solidFill>
                  <a:srgbClr val="A50021"/>
                </a:solidFill>
              </a:rPr>
              <a:t>专工</a:t>
            </a:r>
          </a:p>
        </p:txBody>
      </p:sp>
      <p:sp>
        <p:nvSpPr>
          <p:cNvPr id="87053" name="Rectangle 49"/>
          <p:cNvSpPr>
            <a:spLocks noChangeArrowheads="1"/>
          </p:cNvSpPr>
          <p:nvPr/>
        </p:nvSpPr>
        <p:spPr bwMode="auto">
          <a:xfrm>
            <a:off x="8153400" y="5410200"/>
            <a:ext cx="1143000" cy="579438"/>
          </a:xfrm>
          <a:prstGeom prst="rect">
            <a:avLst/>
          </a:prstGeom>
          <a:noFill/>
          <a:ln w="9525">
            <a:noFill/>
            <a:miter lim="800000"/>
            <a:headEnd/>
            <a:tailEnd/>
          </a:ln>
        </p:spPr>
        <p:txBody>
          <a:bodyPr>
            <a:spAutoFit/>
          </a:bodyPr>
          <a:lstStyle/>
          <a:p>
            <a:pPr eaLnBrk="1" hangingPunct="1"/>
            <a:r>
              <a:rPr lang="zh-CN" altLang="en-US" sz="3200">
                <a:solidFill>
                  <a:srgbClr val="A50021"/>
                </a:solidFill>
              </a:rPr>
              <a:t>专研</a:t>
            </a:r>
          </a:p>
        </p:txBody>
      </p:sp>
      <p:sp>
        <p:nvSpPr>
          <p:cNvPr id="87054" name="Rectangle 51"/>
          <p:cNvSpPr>
            <a:spLocks noChangeArrowheads="1"/>
          </p:cNvSpPr>
          <p:nvPr/>
        </p:nvSpPr>
        <p:spPr bwMode="auto">
          <a:xfrm>
            <a:off x="0" y="5334000"/>
            <a:ext cx="1143000" cy="579438"/>
          </a:xfrm>
          <a:prstGeom prst="rect">
            <a:avLst/>
          </a:prstGeom>
          <a:noFill/>
          <a:ln w="9525">
            <a:noFill/>
            <a:miter lim="800000"/>
            <a:headEnd/>
            <a:tailEnd/>
          </a:ln>
        </p:spPr>
        <p:txBody>
          <a:bodyPr>
            <a:spAutoFit/>
          </a:bodyPr>
          <a:lstStyle/>
          <a:p>
            <a:pPr eaLnBrk="1" hangingPunct="1"/>
            <a:r>
              <a:rPr lang="zh-CN" altLang="en-US" sz="3200">
                <a:solidFill>
                  <a:srgbClr val="A50021"/>
                </a:solidFill>
              </a:rPr>
              <a:t>专攻</a:t>
            </a:r>
          </a:p>
        </p:txBody>
      </p:sp>
      <p:pic>
        <p:nvPicPr>
          <p:cNvPr id="87055" name="图片 18" descr="u=1968302272,3840770206&amp;fm=0&amp;gp=0.jpg"/>
          <p:cNvPicPr>
            <a:picLocks noChangeAspect="1"/>
          </p:cNvPicPr>
          <p:nvPr/>
        </p:nvPicPr>
        <p:blipFill>
          <a:blip r:embed="rId4"/>
          <a:srcRect/>
          <a:stretch>
            <a:fillRect/>
          </a:stretch>
        </p:blipFill>
        <p:spPr bwMode="auto">
          <a:xfrm>
            <a:off x="6019800" y="4800600"/>
            <a:ext cx="2316163" cy="1774825"/>
          </a:xfrm>
          <a:prstGeom prst="rect">
            <a:avLst/>
          </a:prstGeom>
          <a:noFill/>
          <a:ln w="9525">
            <a:noFill/>
            <a:miter lim="800000"/>
            <a:headEnd/>
            <a:tailEnd/>
          </a:ln>
        </p:spPr>
      </p:pic>
      <p:pic>
        <p:nvPicPr>
          <p:cNvPr id="87056" name="图片 19" descr="20110718104654715.jpg"/>
          <p:cNvPicPr>
            <a:picLocks noChangeAspect="1"/>
          </p:cNvPicPr>
          <p:nvPr/>
        </p:nvPicPr>
        <p:blipFill>
          <a:blip r:embed="rId5"/>
          <a:srcRect/>
          <a:stretch>
            <a:fillRect/>
          </a:stretch>
        </p:blipFill>
        <p:spPr bwMode="auto">
          <a:xfrm>
            <a:off x="914400" y="4876800"/>
            <a:ext cx="2286000" cy="1828800"/>
          </a:xfrm>
          <a:prstGeom prst="rect">
            <a:avLst/>
          </a:prstGeom>
          <a:noFill/>
          <a:ln w="9525">
            <a:noFill/>
            <a:miter lim="800000"/>
            <a:headEnd/>
            <a:tailEnd/>
          </a:ln>
        </p:spPr>
      </p:pic>
      <p:grpSp>
        <p:nvGrpSpPr>
          <p:cNvPr id="2" name="组合 22"/>
          <p:cNvGrpSpPr>
            <a:grpSpLocks/>
          </p:cNvGrpSpPr>
          <p:nvPr/>
        </p:nvGrpSpPr>
        <p:grpSpPr bwMode="auto">
          <a:xfrm>
            <a:off x="990600" y="609600"/>
            <a:ext cx="2514600" cy="2362200"/>
            <a:chOff x="1171575" y="869574"/>
            <a:chExt cx="6600825" cy="5696999"/>
          </a:xfrm>
        </p:grpSpPr>
        <p:pic>
          <p:nvPicPr>
            <p:cNvPr id="87058" name="图片 20" descr="479449_1.jpg"/>
            <p:cNvPicPr>
              <a:picLocks noChangeAspect="1"/>
            </p:cNvPicPr>
            <p:nvPr/>
          </p:nvPicPr>
          <p:blipFill>
            <a:blip r:embed="rId6"/>
            <a:srcRect/>
            <a:stretch>
              <a:fillRect/>
            </a:stretch>
          </p:blipFill>
          <p:spPr bwMode="auto">
            <a:xfrm>
              <a:off x="1171575" y="869574"/>
              <a:ext cx="6400800" cy="5696999"/>
            </a:xfrm>
            <a:prstGeom prst="rect">
              <a:avLst/>
            </a:prstGeom>
            <a:noFill/>
            <a:ln w="9525">
              <a:noFill/>
              <a:miter lim="800000"/>
              <a:headEnd/>
              <a:tailEnd/>
            </a:ln>
          </p:spPr>
        </p:pic>
        <p:pic>
          <p:nvPicPr>
            <p:cNvPr id="87059" name="图片 21" descr="4911fec6jw1dz2ooc2ytkj.jpg"/>
            <p:cNvPicPr>
              <a:picLocks noChangeAspect="1"/>
            </p:cNvPicPr>
            <p:nvPr/>
          </p:nvPicPr>
          <p:blipFill>
            <a:blip r:embed="rId7"/>
            <a:srcRect/>
            <a:stretch>
              <a:fillRect/>
            </a:stretch>
          </p:blipFill>
          <p:spPr bwMode="auto">
            <a:xfrm>
              <a:off x="4495800" y="2895600"/>
              <a:ext cx="3276600" cy="346128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1"/>
          <p:cNvSpPr>
            <a:spLocks noGrp="1" noChangeArrowheads="1"/>
          </p:cNvSpPr>
          <p:nvPr>
            <p:ph type="title" idx="4294967295"/>
          </p:nvPr>
        </p:nvSpPr>
        <p:spPr>
          <a:xfrm>
            <a:off x="0" y="274638"/>
            <a:ext cx="8643938" cy="1143000"/>
          </a:xfrm>
          <a:effectLst>
            <a:prstShdw prst="shdw12">
              <a:schemeClr val="bg2">
                <a:alpha val="50000"/>
              </a:schemeClr>
            </a:prstShdw>
          </a:effectLst>
        </p:spPr>
        <p:txBody>
          <a:bodyPr>
            <a:normAutofit fontScale="90000"/>
          </a:bodyPr>
          <a:lstStyle/>
          <a:p>
            <a:r>
              <a:rPr lang="zh-CN" altLang="en-US" sz="3200" b="1" smtClean="0">
                <a:solidFill>
                  <a:srgbClr val="FF0000"/>
                </a:solidFill>
                <a:latin typeface="华文中宋" pitchFamily="2" charset="-122"/>
                <a:ea typeface="华文中宋" pitchFamily="2" charset="-122"/>
              </a:rPr>
              <a:t>规范化之</a:t>
            </a:r>
            <a:r>
              <a:rPr lang="en-US" altLang="zh-CN" sz="3200" b="1" smtClean="0">
                <a:solidFill>
                  <a:srgbClr val="FF0000"/>
                </a:solidFill>
                <a:latin typeface="华文中宋" pitchFamily="2" charset="-122"/>
                <a:ea typeface="华文中宋" pitchFamily="2" charset="-122"/>
              </a:rPr>
              <a:t>——</a:t>
            </a:r>
            <a:r>
              <a:rPr lang="zh-CN" altLang="en-US" sz="3200" b="1" smtClean="0">
                <a:solidFill>
                  <a:srgbClr val="FF0000"/>
                </a:solidFill>
                <a:latin typeface="华文中宋" pitchFamily="2" charset="-122"/>
                <a:ea typeface="华文中宋" pitchFamily="2" charset="-122"/>
              </a:rPr>
              <a:t>人员资质管理</a:t>
            </a:r>
            <a:r>
              <a:rPr lang="zh-CN" altLang="en-US" sz="3200" b="1" smtClean="0">
                <a:solidFill>
                  <a:srgbClr val="692725"/>
                </a:solidFill>
                <a:latin typeface="华文中宋" pitchFamily="2" charset="-122"/>
                <a:ea typeface="华文中宋" pitchFamily="2" charset="-122"/>
              </a:rPr>
              <a:t/>
            </a:r>
            <a:br>
              <a:rPr lang="zh-CN" altLang="en-US" sz="3200" b="1" smtClean="0">
                <a:solidFill>
                  <a:srgbClr val="692725"/>
                </a:solidFill>
                <a:latin typeface="华文中宋" pitchFamily="2" charset="-122"/>
                <a:ea typeface="华文中宋" pitchFamily="2" charset="-122"/>
              </a:rPr>
            </a:br>
            <a:r>
              <a:rPr lang="zh-CN" altLang="en-US" sz="3200" b="1" smtClean="0">
                <a:solidFill>
                  <a:srgbClr val="692725"/>
                </a:solidFill>
                <a:latin typeface="华文中宋" pitchFamily="2" charset="-122"/>
                <a:ea typeface="华文中宋" pitchFamily="2" charset="-122"/>
              </a:rPr>
              <a:t>                 </a:t>
            </a:r>
            <a:r>
              <a:rPr lang="en-US" altLang="zh-CN" sz="2800" smtClean="0">
                <a:solidFill>
                  <a:srgbClr val="002060"/>
                </a:solidFill>
                <a:latin typeface="华文中宋" pitchFamily="2" charset="-122"/>
                <a:ea typeface="华文中宋" pitchFamily="2" charset="-122"/>
              </a:rPr>
              <a:t>--</a:t>
            </a:r>
            <a:r>
              <a:rPr lang="zh-CN" altLang="en-US" sz="2800" smtClean="0">
                <a:solidFill>
                  <a:srgbClr val="002060"/>
                </a:solidFill>
                <a:latin typeface="华文中宋" pitchFamily="2" charset="-122"/>
                <a:ea typeface="华文中宋" pitchFamily="2" charset="-122"/>
              </a:rPr>
              <a:t>合格的专职人员</a:t>
            </a:r>
            <a:r>
              <a:rPr lang="en-US" altLang="zh-CN" sz="2800" smtClean="0">
                <a:solidFill>
                  <a:srgbClr val="002060"/>
                </a:solidFill>
                <a:latin typeface="华文中宋" pitchFamily="2" charset="-122"/>
                <a:ea typeface="华文中宋" pitchFamily="2" charset="-122"/>
              </a:rPr>
              <a:t>--</a:t>
            </a:r>
            <a:r>
              <a:rPr lang="zh-CN" altLang="en-US" sz="2800" smtClean="0">
                <a:solidFill>
                  <a:srgbClr val="002060"/>
                </a:solidFill>
                <a:latin typeface="华文中宋" pitchFamily="2" charset="-122"/>
                <a:ea typeface="华文中宋" pitchFamily="2" charset="-122"/>
              </a:rPr>
              <a:t>必须的培训合格证书</a:t>
            </a:r>
          </a:p>
        </p:txBody>
      </p:sp>
      <p:pic>
        <p:nvPicPr>
          <p:cNvPr id="11267" name="Picture 5" descr="IMG-2"/>
          <p:cNvPicPr>
            <a:picLocks noChangeAspect="1" noChangeArrowheads="1"/>
          </p:cNvPicPr>
          <p:nvPr/>
        </p:nvPicPr>
        <p:blipFill>
          <a:blip r:embed="rId2"/>
          <a:srcRect/>
          <a:stretch>
            <a:fillRect/>
          </a:stretch>
        </p:blipFill>
        <p:spPr bwMode="auto">
          <a:xfrm>
            <a:off x="1116013" y="1484313"/>
            <a:ext cx="2894012" cy="3967162"/>
          </a:xfrm>
          <a:prstGeom prst="rect">
            <a:avLst/>
          </a:prstGeom>
          <a:noFill/>
          <a:ln w="9525">
            <a:noFill/>
            <a:miter lim="800000"/>
            <a:headEnd/>
            <a:tailEnd/>
          </a:ln>
        </p:spPr>
      </p:pic>
      <p:pic>
        <p:nvPicPr>
          <p:cNvPr id="11268" name="Picture 6" descr="IMG-2_0001"/>
          <p:cNvPicPr>
            <a:picLocks noChangeAspect="1" noChangeArrowheads="1"/>
          </p:cNvPicPr>
          <p:nvPr/>
        </p:nvPicPr>
        <p:blipFill>
          <a:blip r:embed="rId3"/>
          <a:srcRect l="7405" t="5170" b="2432"/>
          <a:stretch>
            <a:fillRect/>
          </a:stretch>
        </p:blipFill>
        <p:spPr bwMode="auto">
          <a:xfrm>
            <a:off x="1981200" y="1773238"/>
            <a:ext cx="2871788" cy="3925887"/>
          </a:xfrm>
          <a:prstGeom prst="rect">
            <a:avLst/>
          </a:prstGeom>
          <a:noFill/>
          <a:ln w="9525">
            <a:noFill/>
            <a:miter lim="800000"/>
            <a:headEnd/>
            <a:tailEnd/>
          </a:ln>
        </p:spPr>
      </p:pic>
      <p:pic>
        <p:nvPicPr>
          <p:cNvPr id="11269" name="Picture 7" descr="IMG-2_0002"/>
          <p:cNvPicPr>
            <a:picLocks noChangeAspect="1" noChangeArrowheads="1"/>
          </p:cNvPicPr>
          <p:nvPr/>
        </p:nvPicPr>
        <p:blipFill>
          <a:blip r:embed="rId4"/>
          <a:srcRect/>
          <a:stretch>
            <a:fillRect/>
          </a:stretch>
        </p:blipFill>
        <p:spPr bwMode="auto">
          <a:xfrm>
            <a:off x="2628900" y="1989138"/>
            <a:ext cx="2889250" cy="4097337"/>
          </a:xfrm>
          <a:prstGeom prst="rect">
            <a:avLst/>
          </a:prstGeom>
          <a:noFill/>
          <a:ln w="9525">
            <a:noFill/>
            <a:miter lim="800000"/>
            <a:headEnd/>
            <a:tailEnd/>
          </a:ln>
        </p:spPr>
      </p:pic>
      <p:pic>
        <p:nvPicPr>
          <p:cNvPr id="11270" name="Picture 8" descr="IMG-2_0003"/>
          <p:cNvPicPr>
            <a:picLocks noChangeAspect="1" noChangeArrowheads="1"/>
          </p:cNvPicPr>
          <p:nvPr/>
        </p:nvPicPr>
        <p:blipFill>
          <a:blip r:embed="rId5"/>
          <a:srcRect/>
          <a:stretch>
            <a:fillRect/>
          </a:stretch>
        </p:blipFill>
        <p:spPr bwMode="auto">
          <a:xfrm>
            <a:off x="3492500" y="2276475"/>
            <a:ext cx="2889250" cy="4108450"/>
          </a:xfrm>
          <a:prstGeom prst="rect">
            <a:avLst/>
          </a:prstGeom>
          <a:noFill/>
          <a:ln w="9525">
            <a:noFill/>
            <a:miter lim="800000"/>
            <a:headEnd/>
            <a:tailEnd/>
          </a:ln>
        </p:spPr>
      </p:pic>
      <p:pic>
        <p:nvPicPr>
          <p:cNvPr id="11271" name="Picture 9" descr="IMG-2_0004"/>
          <p:cNvPicPr>
            <a:picLocks noChangeAspect="1" noChangeArrowheads="1"/>
          </p:cNvPicPr>
          <p:nvPr/>
        </p:nvPicPr>
        <p:blipFill>
          <a:blip r:embed="rId6"/>
          <a:srcRect/>
          <a:stretch>
            <a:fillRect/>
          </a:stretch>
        </p:blipFill>
        <p:spPr bwMode="auto">
          <a:xfrm>
            <a:off x="4357688" y="2492375"/>
            <a:ext cx="2900362" cy="4108450"/>
          </a:xfrm>
          <a:prstGeom prst="rect">
            <a:avLst/>
          </a:prstGeom>
          <a:noFill/>
          <a:ln w="9525">
            <a:noFill/>
            <a:miter lim="800000"/>
            <a:headEnd/>
            <a:tailEnd/>
          </a:ln>
        </p:spPr>
      </p:pic>
      <p:pic>
        <p:nvPicPr>
          <p:cNvPr id="11272" name="Picture 10" descr="sjy"/>
          <p:cNvPicPr>
            <a:picLocks noChangeAspect="1" noChangeArrowheads="1"/>
          </p:cNvPicPr>
          <p:nvPr/>
        </p:nvPicPr>
        <p:blipFill>
          <a:blip r:embed="rId7"/>
          <a:srcRect/>
          <a:stretch>
            <a:fillRect/>
          </a:stretch>
        </p:blipFill>
        <p:spPr bwMode="auto">
          <a:xfrm>
            <a:off x="5149850" y="2636838"/>
            <a:ext cx="3044825" cy="4097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8" name="AutoShape 6"/>
          <p:cNvSpPr>
            <a:spLocks noChangeArrowheads="1"/>
          </p:cNvSpPr>
          <p:nvPr/>
        </p:nvSpPr>
        <p:spPr bwMode="auto">
          <a:xfrm>
            <a:off x="2554288" y="3643313"/>
            <a:ext cx="1801812" cy="504825"/>
          </a:xfrm>
          <a:prstGeom prst="flowChartAlternateProcess">
            <a:avLst/>
          </a:prstGeom>
          <a:gradFill rotWithShape="1">
            <a:gsLst>
              <a:gs pos="0">
                <a:srgbClr val="3366CC">
                  <a:gamma/>
                  <a:shade val="46275"/>
                  <a:invGamma/>
                </a:srgbClr>
              </a:gs>
              <a:gs pos="50000">
                <a:srgbClr val="3366CC">
                  <a:alpha val="34000"/>
                </a:srgbClr>
              </a:gs>
              <a:gs pos="100000">
                <a:srgbClr val="3366CC">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000">
                <a:solidFill>
                  <a:schemeClr val="tx2"/>
                </a:solidFill>
                <a:latin typeface="Arial" charset="0"/>
              </a:rPr>
              <a:t>技术原理</a:t>
            </a:r>
          </a:p>
        </p:txBody>
      </p:sp>
      <p:sp>
        <p:nvSpPr>
          <p:cNvPr id="69639" name="AutoShape 7"/>
          <p:cNvSpPr>
            <a:spLocks noChangeArrowheads="1"/>
          </p:cNvSpPr>
          <p:nvPr/>
        </p:nvSpPr>
        <p:spPr bwMode="auto">
          <a:xfrm>
            <a:off x="2554288" y="4435475"/>
            <a:ext cx="1801812" cy="504825"/>
          </a:xfrm>
          <a:prstGeom prst="flowChartAlternateProcess">
            <a:avLst/>
          </a:prstGeom>
          <a:gradFill rotWithShape="1">
            <a:gsLst>
              <a:gs pos="0">
                <a:srgbClr val="3366CC">
                  <a:gamma/>
                  <a:shade val="46275"/>
                  <a:invGamma/>
                </a:srgbClr>
              </a:gs>
              <a:gs pos="50000">
                <a:srgbClr val="3366CC">
                  <a:alpha val="34000"/>
                </a:srgbClr>
              </a:gs>
              <a:gs pos="100000">
                <a:srgbClr val="3366CC">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000">
                <a:solidFill>
                  <a:schemeClr val="tx2"/>
                </a:solidFill>
                <a:latin typeface="Arial" charset="0"/>
              </a:rPr>
              <a:t>技术操作规范</a:t>
            </a:r>
          </a:p>
        </p:txBody>
      </p:sp>
      <p:sp>
        <p:nvSpPr>
          <p:cNvPr id="69640" name="AutoShape 8"/>
          <p:cNvSpPr>
            <a:spLocks noChangeArrowheads="1"/>
          </p:cNvSpPr>
          <p:nvPr/>
        </p:nvSpPr>
        <p:spPr bwMode="auto">
          <a:xfrm>
            <a:off x="2524125" y="5300663"/>
            <a:ext cx="1831975" cy="504825"/>
          </a:xfrm>
          <a:prstGeom prst="flowChartAlternateProcess">
            <a:avLst/>
          </a:prstGeom>
          <a:gradFill rotWithShape="1">
            <a:gsLst>
              <a:gs pos="0">
                <a:srgbClr val="3366CC">
                  <a:gamma/>
                  <a:shade val="46275"/>
                  <a:invGamma/>
                </a:srgbClr>
              </a:gs>
              <a:gs pos="50000">
                <a:srgbClr val="3366CC">
                  <a:alpha val="34000"/>
                </a:srgbClr>
              </a:gs>
              <a:gs pos="100000">
                <a:srgbClr val="3366CC">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000">
                <a:solidFill>
                  <a:schemeClr val="tx2"/>
                </a:solidFill>
                <a:latin typeface="Arial" charset="0"/>
              </a:rPr>
              <a:t>结果分析</a:t>
            </a:r>
          </a:p>
        </p:txBody>
      </p:sp>
      <p:sp>
        <p:nvSpPr>
          <p:cNvPr id="69641" name="AutoShape 9"/>
          <p:cNvSpPr>
            <a:spLocks noChangeArrowheads="1"/>
          </p:cNvSpPr>
          <p:nvPr/>
        </p:nvSpPr>
        <p:spPr bwMode="auto">
          <a:xfrm>
            <a:off x="2482850" y="6164263"/>
            <a:ext cx="1801813" cy="504825"/>
          </a:xfrm>
          <a:prstGeom prst="flowChartAlternateProcess">
            <a:avLst/>
          </a:prstGeom>
          <a:gradFill rotWithShape="1">
            <a:gsLst>
              <a:gs pos="0">
                <a:srgbClr val="3366CC">
                  <a:gamma/>
                  <a:shade val="46275"/>
                  <a:invGamma/>
                </a:srgbClr>
              </a:gs>
              <a:gs pos="50000">
                <a:srgbClr val="3366CC">
                  <a:alpha val="34000"/>
                </a:srgbClr>
              </a:gs>
              <a:gs pos="100000">
                <a:srgbClr val="3366CC">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000">
                <a:solidFill>
                  <a:schemeClr val="tx2"/>
                </a:solidFill>
                <a:latin typeface="Arial" charset="0"/>
              </a:rPr>
              <a:t>质控分析</a:t>
            </a:r>
          </a:p>
        </p:txBody>
      </p:sp>
      <p:sp>
        <p:nvSpPr>
          <p:cNvPr id="69642" name="AutoShape 10"/>
          <p:cNvSpPr>
            <a:spLocks noChangeArrowheads="1"/>
          </p:cNvSpPr>
          <p:nvPr/>
        </p:nvSpPr>
        <p:spPr bwMode="auto">
          <a:xfrm>
            <a:off x="5578475" y="3571875"/>
            <a:ext cx="1873250" cy="504825"/>
          </a:xfrm>
          <a:prstGeom prst="flowChartAlternateProcess">
            <a:avLst/>
          </a:prstGeom>
          <a:gradFill rotWithShape="1">
            <a:gsLst>
              <a:gs pos="0">
                <a:srgbClr val="3366CC">
                  <a:gamma/>
                  <a:shade val="46275"/>
                  <a:invGamma/>
                </a:srgbClr>
              </a:gs>
              <a:gs pos="50000">
                <a:srgbClr val="3366CC">
                  <a:alpha val="34000"/>
                </a:srgbClr>
              </a:gs>
              <a:gs pos="100000">
                <a:srgbClr val="3366CC">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000">
                <a:solidFill>
                  <a:schemeClr val="tx2"/>
                </a:solidFill>
                <a:latin typeface="Arial" charset="0"/>
              </a:rPr>
              <a:t>临床知识</a:t>
            </a:r>
          </a:p>
        </p:txBody>
      </p:sp>
      <p:sp>
        <p:nvSpPr>
          <p:cNvPr id="69643" name="AutoShape 11"/>
          <p:cNvSpPr>
            <a:spLocks noChangeArrowheads="1"/>
          </p:cNvSpPr>
          <p:nvPr/>
        </p:nvSpPr>
        <p:spPr bwMode="auto">
          <a:xfrm>
            <a:off x="6515100" y="4454525"/>
            <a:ext cx="1801813" cy="504825"/>
          </a:xfrm>
          <a:prstGeom prst="flowChartAlternateProcess">
            <a:avLst/>
          </a:prstGeom>
          <a:gradFill rotWithShape="1">
            <a:gsLst>
              <a:gs pos="0">
                <a:srgbClr val="3366CC">
                  <a:gamma/>
                  <a:shade val="46275"/>
                  <a:invGamma/>
                </a:srgbClr>
              </a:gs>
              <a:gs pos="50000">
                <a:srgbClr val="3366CC">
                  <a:alpha val="34000"/>
                </a:srgbClr>
              </a:gs>
              <a:gs pos="100000">
                <a:srgbClr val="3366CC">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000">
                <a:solidFill>
                  <a:schemeClr val="tx2"/>
                </a:solidFill>
                <a:latin typeface="Arial" charset="0"/>
              </a:rPr>
              <a:t>检测意义</a:t>
            </a:r>
          </a:p>
        </p:txBody>
      </p:sp>
      <p:sp>
        <p:nvSpPr>
          <p:cNvPr id="69644" name="AutoShape 12"/>
          <p:cNvSpPr>
            <a:spLocks noChangeArrowheads="1"/>
          </p:cNvSpPr>
          <p:nvPr/>
        </p:nvSpPr>
        <p:spPr bwMode="auto">
          <a:xfrm>
            <a:off x="4643438" y="4454525"/>
            <a:ext cx="1800225" cy="504825"/>
          </a:xfrm>
          <a:prstGeom prst="flowChartAlternateProcess">
            <a:avLst/>
          </a:prstGeom>
          <a:gradFill rotWithShape="1">
            <a:gsLst>
              <a:gs pos="0">
                <a:srgbClr val="3366CC">
                  <a:gamma/>
                  <a:shade val="46275"/>
                  <a:invGamma/>
                </a:srgbClr>
              </a:gs>
              <a:gs pos="50000">
                <a:srgbClr val="3366CC">
                  <a:alpha val="34000"/>
                </a:srgbClr>
              </a:gs>
              <a:gs pos="100000">
                <a:srgbClr val="3366CC">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000">
                <a:solidFill>
                  <a:schemeClr val="tx2"/>
                </a:solidFill>
                <a:latin typeface="Arial" charset="0"/>
              </a:rPr>
              <a:t>新进展</a:t>
            </a:r>
          </a:p>
        </p:txBody>
      </p:sp>
      <p:sp>
        <p:nvSpPr>
          <p:cNvPr id="69645" name="AutoShape 13"/>
          <p:cNvSpPr>
            <a:spLocks noChangeArrowheads="1"/>
          </p:cNvSpPr>
          <p:nvPr/>
        </p:nvSpPr>
        <p:spPr bwMode="auto">
          <a:xfrm>
            <a:off x="5578475" y="5248275"/>
            <a:ext cx="1801813" cy="504825"/>
          </a:xfrm>
          <a:prstGeom prst="flowChartAlternateProcess">
            <a:avLst/>
          </a:prstGeom>
          <a:gradFill rotWithShape="1">
            <a:gsLst>
              <a:gs pos="0">
                <a:srgbClr val="3366CC">
                  <a:gamma/>
                  <a:shade val="46275"/>
                  <a:invGamma/>
                </a:srgbClr>
              </a:gs>
              <a:gs pos="50000">
                <a:srgbClr val="3366CC">
                  <a:alpha val="34000"/>
                </a:srgbClr>
              </a:gs>
              <a:gs pos="100000">
                <a:srgbClr val="3366CC">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000">
                <a:solidFill>
                  <a:schemeClr val="tx2"/>
                </a:solidFill>
                <a:latin typeface="Arial" charset="0"/>
              </a:rPr>
              <a:t>沟通技巧</a:t>
            </a:r>
          </a:p>
        </p:txBody>
      </p:sp>
      <p:sp>
        <p:nvSpPr>
          <p:cNvPr id="13338" name="Line 14"/>
          <p:cNvSpPr>
            <a:spLocks noChangeShapeType="1"/>
          </p:cNvSpPr>
          <p:nvPr/>
        </p:nvSpPr>
        <p:spPr bwMode="auto">
          <a:xfrm>
            <a:off x="3346450" y="4116388"/>
            <a:ext cx="0" cy="360362"/>
          </a:xfrm>
          <a:prstGeom prst="line">
            <a:avLst/>
          </a:prstGeom>
          <a:noFill/>
          <a:ln w="38100">
            <a:solidFill>
              <a:schemeClr val="tx1"/>
            </a:solidFill>
            <a:round/>
            <a:headEnd/>
            <a:tailEnd type="triangle" w="med" len="med"/>
          </a:ln>
        </p:spPr>
        <p:txBody>
          <a:bodyPr/>
          <a:lstStyle/>
          <a:p>
            <a:endParaRPr lang="zh-CN" altLang="en-US"/>
          </a:p>
        </p:txBody>
      </p:sp>
      <p:sp>
        <p:nvSpPr>
          <p:cNvPr id="13339" name="Line 15"/>
          <p:cNvSpPr>
            <a:spLocks noChangeShapeType="1"/>
          </p:cNvSpPr>
          <p:nvPr/>
        </p:nvSpPr>
        <p:spPr bwMode="auto">
          <a:xfrm>
            <a:off x="3346450" y="4929188"/>
            <a:ext cx="0" cy="360362"/>
          </a:xfrm>
          <a:prstGeom prst="line">
            <a:avLst/>
          </a:prstGeom>
          <a:noFill/>
          <a:ln w="38100">
            <a:solidFill>
              <a:schemeClr val="tx1"/>
            </a:solidFill>
            <a:round/>
            <a:headEnd/>
            <a:tailEnd type="triangle" w="med" len="med"/>
          </a:ln>
        </p:spPr>
        <p:txBody>
          <a:bodyPr/>
          <a:lstStyle/>
          <a:p>
            <a:endParaRPr lang="zh-CN" altLang="en-US"/>
          </a:p>
        </p:txBody>
      </p:sp>
      <p:sp>
        <p:nvSpPr>
          <p:cNvPr id="13340" name="Line 16"/>
          <p:cNvSpPr>
            <a:spLocks noChangeShapeType="1"/>
          </p:cNvSpPr>
          <p:nvPr/>
        </p:nvSpPr>
        <p:spPr bwMode="auto">
          <a:xfrm>
            <a:off x="3346450" y="5803900"/>
            <a:ext cx="0" cy="360363"/>
          </a:xfrm>
          <a:prstGeom prst="line">
            <a:avLst/>
          </a:prstGeom>
          <a:noFill/>
          <a:ln w="38100">
            <a:solidFill>
              <a:schemeClr val="tx1"/>
            </a:solidFill>
            <a:round/>
            <a:headEnd/>
            <a:tailEnd type="triangle" w="med" len="med"/>
          </a:ln>
        </p:spPr>
        <p:txBody>
          <a:bodyPr/>
          <a:lstStyle/>
          <a:p>
            <a:endParaRPr lang="zh-CN" altLang="en-US"/>
          </a:p>
        </p:txBody>
      </p:sp>
      <p:sp>
        <p:nvSpPr>
          <p:cNvPr id="13341" name="Line 17"/>
          <p:cNvSpPr>
            <a:spLocks noChangeShapeType="1"/>
          </p:cNvSpPr>
          <p:nvPr/>
        </p:nvSpPr>
        <p:spPr bwMode="auto">
          <a:xfrm>
            <a:off x="5938838" y="4095750"/>
            <a:ext cx="0" cy="360363"/>
          </a:xfrm>
          <a:prstGeom prst="line">
            <a:avLst/>
          </a:prstGeom>
          <a:noFill/>
          <a:ln w="38100">
            <a:solidFill>
              <a:schemeClr val="tx1"/>
            </a:solidFill>
            <a:round/>
            <a:headEnd/>
            <a:tailEnd type="triangle" w="med" len="med"/>
          </a:ln>
        </p:spPr>
        <p:txBody>
          <a:bodyPr/>
          <a:lstStyle/>
          <a:p>
            <a:endParaRPr lang="zh-CN" altLang="en-US"/>
          </a:p>
        </p:txBody>
      </p:sp>
      <p:sp>
        <p:nvSpPr>
          <p:cNvPr id="13342" name="Line 18"/>
          <p:cNvSpPr>
            <a:spLocks noChangeShapeType="1"/>
          </p:cNvSpPr>
          <p:nvPr/>
        </p:nvSpPr>
        <p:spPr bwMode="auto">
          <a:xfrm>
            <a:off x="6875463" y="4095750"/>
            <a:ext cx="0" cy="360363"/>
          </a:xfrm>
          <a:prstGeom prst="line">
            <a:avLst/>
          </a:prstGeom>
          <a:noFill/>
          <a:ln w="38100">
            <a:solidFill>
              <a:schemeClr val="tx1"/>
            </a:solidFill>
            <a:round/>
            <a:headEnd/>
            <a:tailEnd type="triangle" w="med" len="med"/>
          </a:ln>
        </p:spPr>
        <p:txBody>
          <a:bodyPr/>
          <a:lstStyle/>
          <a:p>
            <a:endParaRPr lang="zh-CN" altLang="en-US"/>
          </a:p>
        </p:txBody>
      </p:sp>
      <p:sp>
        <p:nvSpPr>
          <p:cNvPr id="13343" name="Line 19"/>
          <p:cNvSpPr>
            <a:spLocks noChangeShapeType="1"/>
          </p:cNvSpPr>
          <p:nvPr/>
        </p:nvSpPr>
        <p:spPr bwMode="auto">
          <a:xfrm>
            <a:off x="6443663" y="4076700"/>
            <a:ext cx="0" cy="1152525"/>
          </a:xfrm>
          <a:prstGeom prst="line">
            <a:avLst/>
          </a:prstGeom>
          <a:noFill/>
          <a:ln w="38100">
            <a:solidFill>
              <a:schemeClr val="tx1"/>
            </a:solidFill>
            <a:round/>
            <a:headEnd/>
            <a:tailEnd type="triangle" w="med" len="med"/>
          </a:ln>
        </p:spPr>
        <p:txBody>
          <a:bodyPr/>
          <a:lstStyle/>
          <a:p>
            <a:endParaRPr lang="zh-CN" altLang="en-US"/>
          </a:p>
        </p:txBody>
      </p:sp>
      <p:sp>
        <p:nvSpPr>
          <p:cNvPr id="69652" name="AutoShape 20"/>
          <p:cNvSpPr>
            <a:spLocks noChangeArrowheads="1"/>
          </p:cNvSpPr>
          <p:nvPr/>
        </p:nvSpPr>
        <p:spPr bwMode="auto">
          <a:xfrm>
            <a:off x="3573463" y="1916113"/>
            <a:ext cx="1862137" cy="647700"/>
          </a:xfrm>
          <a:prstGeom prst="flowChartAlternateProcess">
            <a:avLst/>
          </a:prstGeom>
          <a:gradFill rotWithShape="1">
            <a:gsLst>
              <a:gs pos="0">
                <a:srgbClr val="990033">
                  <a:gamma/>
                  <a:shade val="46275"/>
                  <a:invGamma/>
                </a:srgbClr>
              </a:gs>
              <a:gs pos="50000">
                <a:srgbClr val="990033">
                  <a:alpha val="92000"/>
                </a:srgbClr>
              </a:gs>
              <a:gs pos="100000">
                <a:srgbClr val="990033">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400">
                <a:solidFill>
                  <a:schemeClr val="bg1"/>
                </a:solidFill>
                <a:latin typeface="Arial" charset="0"/>
              </a:rPr>
              <a:t>检测共识</a:t>
            </a:r>
          </a:p>
        </p:txBody>
      </p:sp>
      <p:sp>
        <p:nvSpPr>
          <p:cNvPr id="69653" name="AutoShape 21"/>
          <p:cNvSpPr>
            <a:spLocks noChangeArrowheads="1"/>
          </p:cNvSpPr>
          <p:nvPr/>
        </p:nvSpPr>
        <p:spPr bwMode="auto">
          <a:xfrm>
            <a:off x="395288" y="1916113"/>
            <a:ext cx="1944687" cy="647700"/>
          </a:xfrm>
          <a:prstGeom prst="flowChartAlternateProcess">
            <a:avLst/>
          </a:prstGeom>
          <a:gradFill rotWithShape="1">
            <a:gsLst>
              <a:gs pos="0">
                <a:srgbClr val="990033">
                  <a:gamma/>
                  <a:shade val="46275"/>
                  <a:invGamma/>
                </a:srgbClr>
              </a:gs>
              <a:gs pos="50000">
                <a:srgbClr val="990033">
                  <a:alpha val="89000"/>
                </a:srgbClr>
              </a:gs>
              <a:gs pos="100000">
                <a:srgbClr val="990033">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400">
                <a:solidFill>
                  <a:schemeClr val="bg1"/>
                </a:solidFill>
                <a:latin typeface="Arial" charset="0"/>
              </a:rPr>
              <a:t>诊疗进展</a:t>
            </a:r>
          </a:p>
        </p:txBody>
      </p:sp>
      <p:sp>
        <p:nvSpPr>
          <p:cNvPr id="69654" name="AutoShape 22"/>
          <p:cNvSpPr>
            <a:spLocks noChangeArrowheads="1"/>
          </p:cNvSpPr>
          <p:nvPr/>
        </p:nvSpPr>
        <p:spPr bwMode="auto">
          <a:xfrm>
            <a:off x="6526213" y="1865313"/>
            <a:ext cx="2006600" cy="647700"/>
          </a:xfrm>
          <a:prstGeom prst="flowChartAlternateProcess">
            <a:avLst/>
          </a:prstGeom>
          <a:gradFill rotWithShape="1">
            <a:gsLst>
              <a:gs pos="0">
                <a:srgbClr val="990033">
                  <a:gamma/>
                  <a:shade val="46275"/>
                  <a:invGamma/>
                </a:srgbClr>
              </a:gs>
              <a:gs pos="50000">
                <a:srgbClr val="990033">
                  <a:alpha val="91000"/>
                </a:srgbClr>
              </a:gs>
              <a:gs pos="100000">
                <a:srgbClr val="990033">
                  <a:gamma/>
                  <a:shade val="46275"/>
                  <a:invGamma/>
                </a:srgbClr>
              </a:gs>
            </a:gsLst>
            <a:lin ang="5400000" scaled="1"/>
          </a:gradFill>
          <a:ln w="9525" algn="ctr">
            <a:noFill/>
            <a:miter lim="800000"/>
            <a:headEnd/>
            <a:tailEnd/>
          </a:ln>
          <a:effectLst/>
        </p:spPr>
        <p:txBody>
          <a:bodyPr wrap="none" anchor="ctr"/>
          <a:lstStyle/>
          <a:p>
            <a:pPr algn="ctr" eaLnBrk="1" hangingPunct="1">
              <a:defRPr/>
            </a:pPr>
            <a:r>
              <a:rPr lang="zh-CN" altLang="en-US" sz="2400">
                <a:solidFill>
                  <a:schemeClr val="bg1"/>
                </a:solidFill>
                <a:latin typeface="Arial" charset="0"/>
              </a:rPr>
              <a:t>新技术方法</a:t>
            </a:r>
          </a:p>
        </p:txBody>
      </p:sp>
      <p:sp>
        <p:nvSpPr>
          <p:cNvPr id="13353" name="Line 23"/>
          <p:cNvSpPr>
            <a:spLocks noChangeShapeType="1"/>
          </p:cNvSpPr>
          <p:nvPr/>
        </p:nvSpPr>
        <p:spPr bwMode="auto">
          <a:xfrm>
            <a:off x="2339975" y="2276475"/>
            <a:ext cx="1223963" cy="0"/>
          </a:xfrm>
          <a:prstGeom prst="line">
            <a:avLst/>
          </a:prstGeom>
          <a:noFill/>
          <a:ln w="50800">
            <a:solidFill>
              <a:srgbClr val="800000"/>
            </a:solidFill>
            <a:round/>
            <a:headEnd/>
            <a:tailEnd/>
          </a:ln>
        </p:spPr>
        <p:txBody>
          <a:bodyPr/>
          <a:lstStyle/>
          <a:p>
            <a:endParaRPr lang="zh-CN" altLang="en-US"/>
          </a:p>
        </p:txBody>
      </p:sp>
      <p:sp>
        <p:nvSpPr>
          <p:cNvPr id="13354" name="Line 24"/>
          <p:cNvSpPr>
            <a:spLocks noChangeShapeType="1"/>
          </p:cNvSpPr>
          <p:nvPr/>
        </p:nvSpPr>
        <p:spPr bwMode="auto">
          <a:xfrm>
            <a:off x="5292725" y="2276475"/>
            <a:ext cx="1223963" cy="0"/>
          </a:xfrm>
          <a:prstGeom prst="line">
            <a:avLst/>
          </a:prstGeom>
          <a:noFill/>
          <a:ln w="50800">
            <a:solidFill>
              <a:srgbClr val="800000"/>
            </a:solidFill>
            <a:round/>
            <a:headEnd/>
            <a:tailEnd/>
          </a:ln>
        </p:spPr>
        <p:txBody>
          <a:bodyPr/>
          <a:lstStyle/>
          <a:p>
            <a:endParaRPr lang="zh-CN" altLang="en-US"/>
          </a:p>
        </p:txBody>
      </p:sp>
      <p:sp>
        <p:nvSpPr>
          <p:cNvPr id="13355" name="Rectangle 27"/>
          <p:cNvSpPr>
            <a:spLocks noChangeArrowheads="1"/>
          </p:cNvSpPr>
          <p:nvPr/>
        </p:nvSpPr>
        <p:spPr bwMode="auto">
          <a:xfrm>
            <a:off x="287338" y="1485900"/>
            <a:ext cx="8316912" cy="1511300"/>
          </a:xfrm>
          <a:prstGeom prst="rect">
            <a:avLst/>
          </a:prstGeom>
          <a:noFill/>
          <a:ln w="28575" algn="ctr">
            <a:solidFill>
              <a:srgbClr val="800000"/>
            </a:solidFill>
            <a:prstDash val="dash"/>
            <a:miter lim="800000"/>
            <a:headEnd/>
            <a:tailEnd/>
          </a:ln>
        </p:spPr>
        <p:txBody>
          <a:bodyPr wrap="none" anchor="ctr"/>
          <a:lstStyle/>
          <a:p>
            <a:pPr algn="ctr" eaLnBrk="1" hangingPunct="1"/>
            <a:endParaRPr lang="zh-CN" altLang="en-US" sz="4000" b="1">
              <a:ea typeface="华文中宋" pitchFamily="2" charset="-122"/>
            </a:endParaRPr>
          </a:p>
        </p:txBody>
      </p:sp>
      <p:sp>
        <p:nvSpPr>
          <p:cNvPr id="13356" name="Rectangle 28"/>
          <p:cNvSpPr>
            <a:spLocks noChangeArrowheads="1"/>
          </p:cNvSpPr>
          <p:nvPr/>
        </p:nvSpPr>
        <p:spPr bwMode="auto">
          <a:xfrm>
            <a:off x="2124075" y="3286125"/>
            <a:ext cx="6408738" cy="3455988"/>
          </a:xfrm>
          <a:prstGeom prst="rect">
            <a:avLst/>
          </a:prstGeom>
          <a:noFill/>
          <a:ln w="28575" algn="ctr">
            <a:solidFill>
              <a:srgbClr val="3366CC"/>
            </a:solidFill>
            <a:prstDash val="dash"/>
            <a:miter lim="800000"/>
            <a:headEnd/>
            <a:tailEnd/>
          </a:ln>
        </p:spPr>
        <p:txBody>
          <a:bodyPr wrap="none" anchor="ctr"/>
          <a:lstStyle/>
          <a:p>
            <a:pPr algn="ctr" eaLnBrk="1" hangingPunct="1"/>
            <a:endParaRPr lang="zh-CN" altLang="en-US" sz="4000" b="1">
              <a:ea typeface="华文中宋" pitchFamily="2" charset="-122"/>
            </a:endParaRPr>
          </a:p>
        </p:txBody>
      </p:sp>
      <p:sp>
        <p:nvSpPr>
          <p:cNvPr id="13357" name="Rectangle 11"/>
          <p:cNvSpPr>
            <a:spLocks noChangeArrowheads="1"/>
          </p:cNvSpPr>
          <p:nvPr/>
        </p:nvSpPr>
        <p:spPr bwMode="auto">
          <a:xfrm>
            <a:off x="0" y="44450"/>
            <a:ext cx="9144000" cy="1143000"/>
          </a:xfrm>
          <a:prstGeom prst="rect">
            <a:avLst/>
          </a:prstGeom>
          <a:noFill/>
          <a:ln w="9525">
            <a:noFill/>
            <a:miter lim="800000"/>
            <a:headEnd/>
            <a:tailEnd/>
          </a:ln>
          <a:effectLst>
            <a:prstShdw prst="shdw12">
              <a:schemeClr val="bg2">
                <a:alpha val="50000"/>
              </a:schemeClr>
            </a:prstShdw>
          </a:effectLst>
        </p:spPr>
        <p:txBody>
          <a:bodyPr anchor="ctr"/>
          <a:lstStyle/>
          <a:p>
            <a:pPr algn="ctr"/>
            <a:r>
              <a:rPr lang="zh-CN" altLang="en-US" sz="4400" b="1">
                <a:solidFill>
                  <a:srgbClr val="FF0000"/>
                </a:solidFill>
                <a:latin typeface="华文中宋" pitchFamily="2" charset="-122"/>
                <a:ea typeface="华文中宋" pitchFamily="2" charset="-122"/>
              </a:rPr>
              <a:t>规范化之专业培训</a:t>
            </a:r>
            <a:r>
              <a:rPr lang="en-US" altLang="zh-CN" sz="4400" b="1">
                <a:solidFill>
                  <a:srgbClr val="FF0000"/>
                </a:solidFill>
                <a:latin typeface="华文中宋" pitchFamily="2" charset="-122"/>
                <a:ea typeface="华文中宋" pitchFamily="2" charset="-122"/>
              </a:rPr>
              <a:t>——</a:t>
            </a:r>
            <a:r>
              <a:rPr lang="zh-CN" altLang="en-US" sz="4400" b="1">
                <a:solidFill>
                  <a:srgbClr val="FF0000"/>
                </a:solidFill>
                <a:latin typeface="华文中宋" pitchFamily="2" charset="-122"/>
                <a:ea typeface="华文中宋" pitchFamily="2" charset="-122"/>
              </a:rPr>
              <a:t>提升专业素质</a:t>
            </a:r>
            <a:endParaRPr lang="zh-CN" altLang="en-US" sz="4400">
              <a:solidFill>
                <a:schemeClr val="accent2"/>
              </a:solidFill>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p:cNvGrpSpPr>
            <a:grpSpLocks/>
          </p:cNvGrpSpPr>
          <p:nvPr/>
        </p:nvGrpSpPr>
        <p:grpSpPr bwMode="auto">
          <a:xfrm>
            <a:off x="0" y="2422525"/>
            <a:ext cx="6807200" cy="2159000"/>
            <a:chOff x="0" y="0"/>
            <a:chExt cx="6806383" cy="2159261"/>
          </a:xfrm>
        </p:grpSpPr>
        <p:sp>
          <p:nvSpPr>
            <p:cNvPr id="34839" name="Text Box 4"/>
            <p:cNvSpPr>
              <a:spLocks noChangeArrowheads="1"/>
            </p:cNvSpPr>
            <p:nvPr/>
          </p:nvSpPr>
          <p:spPr bwMode="auto">
            <a:xfrm>
              <a:off x="0" y="0"/>
              <a:ext cx="3103488" cy="523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800" b="1" dirty="0">
                  <a:solidFill>
                    <a:srgbClr val="CC0000"/>
                  </a:solidFill>
                  <a:ea typeface="华文新魏" pitchFamily="2" charset="-122"/>
                </a:rPr>
                <a:t>2. </a:t>
              </a:r>
              <a:r>
                <a:rPr lang="zh-CN" altLang="en-US" sz="2800" b="1" dirty="0" smtClean="0">
                  <a:solidFill>
                    <a:srgbClr val="CC0000"/>
                  </a:solidFill>
                  <a:ea typeface="华文新魏" pitchFamily="2" charset="-122"/>
                </a:rPr>
                <a:t>每周内部</a:t>
              </a:r>
              <a:r>
                <a:rPr lang="zh-CN" altLang="en-US" sz="2800" b="1" dirty="0">
                  <a:solidFill>
                    <a:srgbClr val="CC0000"/>
                  </a:solidFill>
                  <a:ea typeface="华文新魏" pitchFamily="2" charset="-122"/>
                </a:rPr>
                <a:t>讲座</a:t>
              </a:r>
              <a:endParaRPr lang="zh-CN" altLang="en-US" dirty="0"/>
            </a:p>
          </p:txBody>
        </p:sp>
        <p:pic>
          <p:nvPicPr>
            <p:cNvPr id="34840" name="Picture 7" descr="IMG_20130816_174037"/>
            <p:cNvPicPr>
              <a:picLocks noChangeAspect="1" noChangeArrowheads="1"/>
            </p:cNvPicPr>
            <p:nvPr/>
          </p:nvPicPr>
          <p:blipFill>
            <a:blip r:embed="rId2" cstate="print">
              <a:extLst>
                <a:ext uri="{28A0092B-C50C-407E-A947-70E740481C1C}">
                  <a14:useLocalDpi xmlns:a14="http://schemas.microsoft.com/office/drawing/2010/main" val="0"/>
                </a:ext>
              </a:extLst>
            </a:blip>
            <a:srcRect l="3470" t="8243" r="13120"/>
            <a:stretch>
              <a:fillRect/>
            </a:stretch>
          </p:blipFill>
          <p:spPr bwMode="auto">
            <a:xfrm>
              <a:off x="2836789" y="935261"/>
              <a:ext cx="1869710" cy="1224000"/>
            </a:xfrm>
            <a:prstGeom prst="rect">
              <a:avLst/>
            </a:prstGeom>
            <a:noFill/>
            <a:ln w="9525">
              <a:solidFill>
                <a:srgbClr val="92D050"/>
              </a:solidFill>
              <a:miter lim="800000"/>
              <a:headEnd/>
              <a:tailEnd/>
            </a:ln>
            <a:extLst>
              <a:ext uri="{909E8E84-426E-40DD-AFC4-6F175D3DCCD1}">
                <a14:hiddenFill xmlns:a14="http://schemas.microsoft.com/office/drawing/2010/main">
                  <a:solidFill>
                    <a:srgbClr val="FFFFFF"/>
                  </a:solidFill>
                </a14:hiddenFill>
              </a:ext>
            </a:extLst>
          </p:spPr>
        </p:pic>
        <p:pic>
          <p:nvPicPr>
            <p:cNvPr id="34841" name="Picture 9" descr="IMG_20130830_111044"/>
            <p:cNvPicPr>
              <a:picLocks noChangeAspect="1" noChangeArrowheads="1"/>
            </p:cNvPicPr>
            <p:nvPr/>
          </p:nvPicPr>
          <p:blipFill>
            <a:blip r:embed="rId3">
              <a:extLst>
                <a:ext uri="{28A0092B-C50C-407E-A947-70E740481C1C}">
                  <a14:useLocalDpi xmlns:a14="http://schemas.microsoft.com/office/drawing/2010/main" val="0"/>
                </a:ext>
              </a:extLst>
            </a:blip>
            <a:srcRect l="11443" t="17879" r="26166"/>
            <a:stretch>
              <a:fillRect/>
            </a:stretch>
          </p:blipFill>
          <p:spPr bwMode="auto">
            <a:xfrm>
              <a:off x="4903714" y="935261"/>
              <a:ext cx="1902669" cy="1224000"/>
            </a:xfrm>
            <a:prstGeom prst="rect">
              <a:avLst/>
            </a:prstGeom>
            <a:noFill/>
            <a:ln w="9525">
              <a:solidFill>
                <a:srgbClr val="92D050"/>
              </a:solidFill>
              <a:miter lim="800000"/>
              <a:headEnd/>
              <a:tailEnd/>
            </a:ln>
            <a:extLst>
              <a:ext uri="{909E8E84-426E-40DD-AFC4-6F175D3DCCD1}">
                <a14:hiddenFill xmlns:a14="http://schemas.microsoft.com/office/drawing/2010/main">
                  <a:solidFill>
                    <a:srgbClr val="FFFFFF"/>
                  </a:solidFill>
                </a14:hiddenFill>
              </a:ext>
            </a:extLst>
          </p:spPr>
        </p:pic>
        <p:pic>
          <p:nvPicPr>
            <p:cNvPr id="34842" name="Picture 11" descr="IMG_20131025_171737"/>
            <p:cNvPicPr>
              <a:picLocks noChangeAspect="1" noChangeArrowheads="1"/>
            </p:cNvPicPr>
            <p:nvPr/>
          </p:nvPicPr>
          <p:blipFill>
            <a:blip r:embed="rId4">
              <a:extLst>
                <a:ext uri="{28A0092B-C50C-407E-A947-70E740481C1C}">
                  <a14:useLocalDpi xmlns:a14="http://schemas.microsoft.com/office/drawing/2010/main" val="0"/>
                </a:ext>
              </a:extLst>
            </a:blip>
            <a:srcRect l="6766" t="8195" r="9853"/>
            <a:stretch>
              <a:fillRect/>
            </a:stretch>
          </p:blipFill>
          <p:spPr bwMode="auto">
            <a:xfrm>
              <a:off x="755577" y="935261"/>
              <a:ext cx="1902669" cy="1224000"/>
            </a:xfrm>
            <a:prstGeom prst="rect">
              <a:avLst/>
            </a:prstGeom>
            <a:noFill/>
            <a:ln w="9525">
              <a:solidFill>
                <a:srgbClr val="92D050"/>
              </a:solidFill>
              <a:miter lim="800000"/>
              <a:headEnd/>
              <a:tailEnd/>
            </a:ln>
            <a:extLst>
              <a:ext uri="{909E8E84-426E-40DD-AFC4-6F175D3DCCD1}">
                <a14:hiddenFill xmlns:a14="http://schemas.microsoft.com/office/drawing/2010/main">
                  <a:solidFill>
                    <a:srgbClr val="FFFFFF"/>
                  </a:solidFill>
                </a14:hiddenFill>
              </a:ext>
            </a:extLst>
          </p:spPr>
        </p:pic>
        <p:sp>
          <p:nvSpPr>
            <p:cNvPr id="34843" name="Text Box 13"/>
            <p:cNvSpPr>
              <a:spLocks noChangeArrowheads="1"/>
            </p:cNvSpPr>
            <p:nvPr/>
          </p:nvSpPr>
          <p:spPr bwMode="auto">
            <a:xfrm>
              <a:off x="812726" y="616173"/>
              <a:ext cx="21605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000000"/>
                  </a:solidFill>
                  <a:latin typeface="Calibri" pitchFamily="34" charset="0"/>
                  <a:sym typeface="宋体" charset="-122"/>
                </a:rPr>
                <a:t>技术人员</a:t>
              </a:r>
              <a:r>
                <a:rPr lang="en-US" altLang="zh-CN" sz="1400" b="1">
                  <a:solidFill>
                    <a:srgbClr val="000000"/>
                  </a:solidFill>
                  <a:latin typeface="Calibri" pitchFamily="34" charset="0"/>
                  <a:cs typeface="Calibri" pitchFamily="34" charset="0"/>
                  <a:sym typeface="Calibri" pitchFamily="34" charset="0"/>
                </a:rPr>
                <a:t>SOP</a:t>
              </a:r>
              <a:r>
                <a:rPr lang="zh-CN" altLang="en-US" sz="1400" b="1">
                  <a:solidFill>
                    <a:srgbClr val="000000"/>
                  </a:solidFill>
                  <a:latin typeface="Calibri" pitchFamily="34" charset="0"/>
                  <a:sym typeface="宋体" charset="-122"/>
                </a:rPr>
                <a:t>文件讲解</a:t>
              </a:r>
              <a:endParaRPr lang="zh-CN" altLang="en-US"/>
            </a:p>
          </p:txBody>
        </p:sp>
        <p:sp>
          <p:nvSpPr>
            <p:cNvPr id="34844" name="Text Box 14"/>
            <p:cNvSpPr>
              <a:spLocks noChangeArrowheads="1"/>
            </p:cNvSpPr>
            <p:nvPr/>
          </p:nvSpPr>
          <p:spPr bwMode="auto">
            <a:xfrm>
              <a:off x="3103488" y="590773"/>
              <a:ext cx="15128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000000"/>
                  </a:solidFill>
                  <a:latin typeface="Calibri" pitchFamily="34" charset="0"/>
                  <a:sym typeface="宋体" charset="-122"/>
                </a:rPr>
                <a:t>实习生教学</a:t>
              </a:r>
            </a:p>
          </p:txBody>
        </p:sp>
        <p:sp>
          <p:nvSpPr>
            <p:cNvPr id="34845" name="Text Box 15"/>
            <p:cNvSpPr>
              <a:spLocks noChangeArrowheads="1"/>
            </p:cNvSpPr>
            <p:nvPr/>
          </p:nvSpPr>
          <p:spPr bwMode="auto">
            <a:xfrm>
              <a:off x="5219626" y="590773"/>
              <a:ext cx="15128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000000"/>
                  </a:solidFill>
                  <a:latin typeface="Calibri" pitchFamily="34" charset="0"/>
                  <a:sym typeface="宋体" charset="-122"/>
                </a:rPr>
                <a:t>质控资料整理</a:t>
              </a:r>
              <a:endParaRPr lang="zh-CN" altLang="en-US"/>
            </a:p>
          </p:txBody>
        </p:sp>
      </p:grpSp>
      <p:grpSp>
        <p:nvGrpSpPr>
          <p:cNvPr id="3" name="组合 27"/>
          <p:cNvGrpSpPr>
            <a:grpSpLocks/>
          </p:cNvGrpSpPr>
          <p:nvPr/>
        </p:nvGrpSpPr>
        <p:grpSpPr bwMode="auto">
          <a:xfrm>
            <a:off x="0" y="4654550"/>
            <a:ext cx="8564563" cy="2159000"/>
            <a:chOff x="0" y="0"/>
            <a:chExt cx="8564923" cy="2158811"/>
          </a:xfrm>
        </p:grpSpPr>
        <p:sp>
          <p:nvSpPr>
            <p:cNvPr id="34827" name="Text Box 5"/>
            <p:cNvSpPr>
              <a:spLocks noChangeArrowheads="1"/>
            </p:cNvSpPr>
            <p:nvPr/>
          </p:nvSpPr>
          <p:spPr bwMode="auto">
            <a:xfrm>
              <a:off x="0" y="0"/>
              <a:ext cx="27146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dirty="0">
                  <a:solidFill>
                    <a:srgbClr val="CC0000"/>
                  </a:solidFill>
                  <a:ea typeface="华文新魏" pitchFamily="2" charset="-122"/>
                </a:rPr>
                <a:t>3. </a:t>
              </a:r>
              <a:r>
                <a:rPr lang="zh-CN" altLang="en-US" sz="2800" b="1" dirty="0">
                  <a:solidFill>
                    <a:srgbClr val="CC0000"/>
                  </a:solidFill>
                  <a:ea typeface="华文新魏" pitchFamily="2" charset="-122"/>
                </a:rPr>
                <a:t>外部学习</a:t>
              </a:r>
              <a:endParaRPr lang="zh-CN" altLang="en-US" dirty="0"/>
            </a:p>
          </p:txBody>
        </p:sp>
        <p:pic>
          <p:nvPicPr>
            <p:cNvPr id="34828" name="Picture 8" descr="IMG_20130823_102635"/>
            <p:cNvPicPr>
              <a:picLocks noChangeAspect="1" noChangeArrowheads="1"/>
            </p:cNvPicPr>
            <p:nvPr/>
          </p:nvPicPr>
          <p:blipFill>
            <a:blip r:embed="rId5">
              <a:extLst>
                <a:ext uri="{28A0092B-C50C-407E-A947-70E740481C1C}">
                  <a14:useLocalDpi xmlns:a14="http://schemas.microsoft.com/office/drawing/2010/main" val="0"/>
                </a:ext>
              </a:extLst>
            </a:blip>
            <a:srcRect l="17850" t="17513" r="2756"/>
            <a:stretch>
              <a:fillRect/>
            </a:stretch>
          </p:blipFill>
          <p:spPr bwMode="auto">
            <a:xfrm>
              <a:off x="4721225" y="922338"/>
              <a:ext cx="1794991" cy="1224000"/>
            </a:xfrm>
            <a:prstGeom prst="rect">
              <a:avLst/>
            </a:prstGeom>
            <a:noFill/>
            <a:ln w="9525">
              <a:solidFill>
                <a:srgbClr val="FF9900"/>
              </a:solidFill>
              <a:miter lim="800000"/>
              <a:headEnd/>
              <a:tailEnd/>
            </a:ln>
            <a:extLst>
              <a:ext uri="{909E8E84-426E-40DD-AFC4-6F175D3DCCD1}">
                <a14:hiddenFill xmlns:a14="http://schemas.microsoft.com/office/drawing/2010/main">
                  <a:solidFill>
                    <a:srgbClr val="FFFFFF"/>
                  </a:solidFill>
                </a14:hiddenFill>
              </a:ext>
            </a:extLst>
          </p:spPr>
        </p:pic>
        <p:grpSp>
          <p:nvGrpSpPr>
            <p:cNvPr id="4" name="组合 18"/>
            <p:cNvGrpSpPr>
              <a:grpSpLocks/>
            </p:cNvGrpSpPr>
            <p:nvPr/>
          </p:nvGrpSpPr>
          <p:grpSpPr bwMode="auto">
            <a:xfrm>
              <a:off x="6713192" y="567333"/>
              <a:ext cx="1851731" cy="1584363"/>
              <a:chOff x="0" y="0"/>
              <a:chExt cx="1851731" cy="1584363"/>
            </a:xfrm>
          </p:grpSpPr>
          <p:pic>
            <p:nvPicPr>
              <p:cNvPr id="34837" name="Picture 2" descr="IMG_20130425_150358"/>
              <p:cNvPicPr>
                <a:picLocks noChangeAspect="1" noChangeArrowheads="1"/>
              </p:cNvPicPr>
              <p:nvPr/>
            </p:nvPicPr>
            <p:blipFill>
              <a:blip r:embed="rId6">
                <a:extLst>
                  <a:ext uri="{28A0092B-C50C-407E-A947-70E740481C1C}">
                    <a14:useLocalDpi xmlns:a14="http://schemas.microsoft.com/office/drawing/2010/main" val="0"/>
                  </a:ext>
                </a:extLst>
              </a:blip>
              <a:srcRect l="6128" t="14258" r="1964" b="8510"/>
              <a:stretch>
                <a:fillRect/>
              </a:stretch>
            </p:blipFill>
            <p:spPr bwMode="auto">
              <a:xfrm>
                <a:off x="0" y="360363"/>
                <a:ext cx="1851731" cy="1224000"/>
              </a:xfrm>
              <a:prstGeom prst="rect">
                <a:avLst/>
              </a:prstGeom>
              <a:noFill/>
              <a:ln w="9525">
                <a:solidFill>
                  <a:srgbClr val="FF9900"/>
                </a:solidFill>
                <a:miter lim="800000"/>
                <a:headEnd/>
                <a:tailEnd/>
              </a:ln>
              <a:extLst>
                <a:ext uri="{909E8E84-426E-40DD-AFC4-6F175D3DCCD1}">
                  <a14:hiddenFill xmlns:a14="http://schemas.microsoft.com/office/drawing/2010/main">
                    <a:solidFill>
                      <a:srgbClr val="FFFFFF"/>
                    </a:solidFill>
                  </a14:hiddenFill>
                </a:ext>
              </a:extLst>
            </p:spPr>
          </p:pic>
          <p:sp>
            <p:nvSpPr>
              <p:cNvPr id="34838" name="Text Box 16"/>
              <p:cNvSpPr>
                <a:spLocks noChangeArrowheads="1"/>
              </p:cNvSpPr>
              <p:nvPr/>
            </p:nvSpPr>
            <p:spPr bwMode="auto">
              <a:xfrm>
                <a:off x="365123" y="0"/>
                <a:ext cx="13668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000000"/>
                    </a:solidFill>
                    <a:latin typeface="Calibri" pitchFamily="34" charset="0"/>
                    <a:sym typeface="宋体" charset="-122"/>
                  </a:rPr>
                  <a:t>测序技术培训</a:t>
                </a:r>
                <a:endParaRPr lang="zh-CN" altLang="en-US"/>
              </a:p>
            </p:txBody>
          </p:sp>
        </p:grpSp>
        <p:grpSp>
          <p:nvGrpSpPr>
            <p:cNvPr id="5" name="组合 24"/>
            <p:cNvGrpSpPr>
              <a:grpSpLocks/>
            </p:cNvGrpSpPr>
            <p:nvPr/>
          </p:nvGrpSpPr>
          <p:grpSpPr bwMode="auto">
            <a:xfrm>
              <a:off x="2693988" y="604839"/>
              <a:ext cx="1980000" cy="1529411"/>
              <a:chOff x="0" y="0"/>
              <a:chExt cx="2106612" cy="1623331"/>
            </a:xfrm>
          </p:grpSpPr>
          <p:pic>
            <p:nvPicPr>
              <p:cNvPr id="34835" name="Picture 3" descr="IMG_20130503_104108"/>
              <p:cNvPicPr>
                <a:picLocks noChangeAspect="1" noChangeArrowheads="1"/>
              </p:cNvPicPr>
              <p:nvPr/>
            </p:nvPicPr>
            <p:blipFill>
              <a:blip r:embed="rId7">
                <a:extLst>
                  <a:ext uri="{28A0092B-C50C-407E-A947-70E740481C1C}">
                    <a14:useLocalDpi xmlns:a14="http://schemas.microsoft.com/office/drawing/2010/main" val="0"/>
                  </a:ext>
                </a:extLst>
              </a:blip>
              <a:srcRect l="12862" t="17151" r="15758" b="19141"/>
              <a:stretch>
                <a:fillRect/>
              </a:stretch>
            </p:blipFill>
            <p:spPr bwMode="auto">
              <a:xfrm>
                <a:off x="0" y="346075"/>
                <a:ext cx="1915102" cy="1277256"/>
              </a:xfrm>
              <a:prstGeom prst="rect">
                <a:avLst/>
              </a:prstGeom>
              <a:noFill/>
              <a:ln w="9525">
                <a:solidFill>
                  <a:srgbClr val="FF9900"/>
                </a:solidFill>
                <a:miter lim="800000"/>
                <a:headEnd/>
                <a:tailEnd/>
              </a:ln>
              <a:extLst>
                <a:ext uri="{909E8E84-426E-40DD-AFC4-6F175D3DCCD1}">
                  <a14:hiddenFill xmlns:a14="http://schemas.microsoft.com/office/drawing/2010/main">
                    <a:solidFill>
                      <a:srgbClr val="FFFFFF"/>
                    </a:solidFill>
                  </a14:hiddenFill>
                </a:ext>
              </a:extLst>
            </p:spPr>
          </p:pic>
          <p:sp>
            <p:nvSpPr>
              <p:cNvPr id="34836" name="Text Box 17"/>
              <p:cNvSpPr>
                <a:spLocks noChangeArrowheads="1"/>
              </p:cNvSpPr>
              <p:nvPr/>
            </p:nvSpPr>
            <p:spPr bwMode="auto">
              <a:xfrm>
                <a:off x="19050" y="0"/>
                <a:ext cx="20875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000000"/>
                    </a:solidFill>
                    <a:latin typeface="Calibri" pitchFamily="34" charset="0"/>
                    <a:sym typeface="宋体" charset="-122"/>
                  </a:rPr>
                  <a:t>荧光定量</a:t>
                </a:r>
                <a:r>
                  <a:rPr lang="en-US" altLang="zh-CN" sz="1400" b="1">
                    <a:solidFill>
                      <a:srgbClr val="000000"/>
                    </a:solidFill>
                    <a:latin typeface="Calibri" pitchFamily="34" charset="0"/>
                    <a:cs typeface="Calibri" pitchFamily="34" charset="0"/>
                    <a:sym typeface="Calibri" pitchFamily="34" charset="0"/>
                  </a:rPr>
                  <a:t>PCR</a:t>
                </a:r>
                <a:r>
                  <a:rPr lang="zh-CN" altLang="en-US" sz="1400" b="1">
                    <a:solidFill>
                      <a:srgbClr val="000000"/>
                    </a:solidFill>
                    <a:latin typeface="Calibri" pitchFamily="34" charset="0"/>
                    <a:sym typeface="宋体" charset="-122"/>
                  </a:rPr>
                  <a:t>专项培训</a:t>
                </a:r>
                <a:endParaRPr lang="zh-CN" altLang="en-US"/>
              </a:p>
            </p:txBody>
          </p:sp>
        </p:grpSp>
        <p:sp>
          <p:nvSpPr>
            <p:cNvPr id="34831" name="Text Box 19"/>
            <p:cNvSpPr>
              <a:spLocks noChangeArrowheads="1"/>
            </p:cNvSpPr>
            <p:nvPr/>
          </p:nvSpPr>
          <p:spPr bwMode="auto">
            <a:xfrm>
              <a:off x="4860925" y="561975"/>
              <a:ext cx="172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000000"/>
                  </a:solidFill>
                  <a:latin typeface="Calibri" pitchFamily="34" charset="0"/>
                  <a:sym typeface="宋体" charset="-122"/>
                </a:rPr>
                <a:t>华大基因项目讲解</a:t>
              </a:r>
              <a:endParaRPr lang="zh-CN" altLang="en-US"/>
            </a:p>
          </p:txBody>
        </p:sp>
        <p:grpSp>
          <p:nvGrpSpPr>
            <p:cNvPr id="6" name="组合 19"/>
            <p:cNvGrpSpPr>
              <a:grpSpLocks/>
            </p:cNvGrpSpPr>
            <p:nvPr/>
          </p:nvGrpSpPr>
          <p:grpSpPr bwMode="auto">
            <a:xfrm>
              <a:off x="755578" y="563141"/>
              <a:ext cx="1800199" cy="1595670"/>
              <a:chOff x="0" y="0"/>
              <a:chExt cx="1890712" cy="1577223"/>
            </a:xfrm>
          </p:grpSpPr>
          <p:pic>
            <p:nvPicPr>
              <p:cNvPr id="34833" name="Picture 10" descr="IMG_20131023_091912"/>
              <p:cNvPicPr>
                <a:picLocks noChangeAspect="1" noChangeArrowheads="1"/>
              </p:cNvPicPr>
              <p:nvPr/>
            </p:nvPicPr>
            <p:blipFill>
              <a:blip r:embed="rId8">
                <a:extLst>
                  <a:ext uri="{28A0092B-C50C-407E-A947-70E740481C1C}">
                    <a14:useLocalDpi xmlns:a14="http://schemas.microsoft.com/office/drawing/2010/main" val="0"/>
                  </a:ext>
                </a:extLst>
              </a:blip>
              <a:srcRect l="12740" t="13585" r="29358" b="10370"/>
              <a:stretch>
                <a:fillRect/>
              </a:stretch>
            </p:blipFill>
            <p:spPr bwMode="auto">
              <a:xfrm>
                <a:off x="0" y="331789"/>
                <a:ext cx="1810987" cy="1245434"/>
              </a:xfrm>
              <a:prstGeom prst="rect">
                <a:avLst/>
              </a:prstGeom>
              <a:noFill/>
              <a:ln w="9525">
                <a:solidFill>
                  <a:srgbClr val="FF9900"/>
                </a:solidFill>
                <a:miter lim="800000"/>
                <a:headEnd/>
                <a:tailEnd/>
              </a:ln>
              <a:extLst>
                <a:ext uri="{909E8E84-426E-40DD-AFC4-6F175D3DCCD1}">
                  <a14:hiddenFill xmlns:a14="http://schemas.microsoft.com/office/drawing/2010/main">
                    <a:solidFill>
                      <a:srgbClr val="FFFFFF"/>
                    </a:solidFill>
                  </a14:hiddenFill>
                </a:ext>
              </a:extLst>
            </p:spPr>
          </p:pic>
          <p:sp>
            <p:nvSpPr>
              <p:cNvPr id="34834" name="Text Box 20"/>
              <p:cNvSpPr>
                <a:spLocks noChangeArrowheads="1"/>
              </p:cNvSpPr>
              <p:nvPr/>
            </p:nvSpPr>
            <p:spPr bwMode="auto">
              <a:xfrm>
                <a:off x="163512" y="0"/>
                <a:ext cx="172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a:solidFill>
                      <a:srgbClr val="000000"/>
                    </a:solidFill>
                    <a:latin typeface="Calibri" pitchFamily="34" charset="0"/>
                    <a:sym typeface="宋体" charset="-122"/>
                  </a:rPr>
                  <a:t>全国</a:t>
                </a:r>
                <a:r>
                  <a:rPr lang="en-US" altLang="zh-CN" sz="1400" b="1">
                    <a:solidFill>
                      <a:srgbClr val="000000"/>
                    </a:solidFill>
                    <a:latin typeface="Calibri" pitchFamily="34" charset="0"/>
                    <a:cs typeface="Calibri" pitchFamily="34" charset="0"/>
                    <a:sym typeface="Calibri" pitchFamily="34" charset="0"/>
                  </a:rPr>
                  <a:t>PCR</a:t>
                </a:r>
                <a:r>
                  <a:rPr lang="zh-CN" altLang="en-US" sz="1400" b="1">
                    <a:solidFill>
                      <a:srgbClr val="000000"/>
                    </a:solidFill>
                    <a:latin typeface="Calibri" pitchFamily="34" charset="0"/>
                    <a:sym typeface="宋体" charset="-122"/>
                  </a:rPr>
                  <a:t>质控大会</a:t>
                </a:r>
                <a:endParaRPr lang="zh-CN" altLang="en-US"/>
              </a:p>
            </p:txBody>
          </p:sp>
        </p:grpSp>
      </p:grpSp>
      <p:sp>
        <p:nvSpPr>
          <p:cNvPr id="34820" name="Rectangle 11"/>
          <p:cNvSpPr>
            <a:spLocks noChangeArrowheads="1"/>
          </p:cNvSpPr>
          <p:nvPr/>
        </p:nvSpPr>
        <p:spPr bwMode="auto">
          <a:xfrm>
            <a:off x="0" y="44450"/>
            <a:ext cx="91440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spcBef>
                <a:spcPct val="0"/>
              </a:spcBef>
              <a:buFontTx/>
              <a:buNone/>
            </a:pPr>
            <a:r>
              <a:rPr lang="zh-CN" altLang="en-US" sz="4000" b="1" dirty="0">
                <a:solidFill>
                  <a:srgbClr val="FF0000"/>
                </a:solidFill>
                <a:latin typeface="华文中宋" panose="02010600040101010101" pitchFamily="2" charset="-122"/>
                <a:ea typeface="华文中宋" panose="02010600040101010101" pitchFamily="2" charset="-122"/>
              </a:rPr>
              <a:t>专业素质培养</a:t>
            </a:r>
            <a:r>
              <a:rPr lang="en-US" altLang="zh-CN" sz="4000" b="1" dirty="0">
                <a:solidFill>
                  <a:schemeClr val="accent2"/>
                </a:solidFill>
                <a:latin typeface="华文中宋" panose="02010600040101010101" pitchFamily="2" charset="-122"/>
                <a:ea typeface="华文中宋" panose="02010600040101010101" pitchFamily="2" charset="-122"/>
              </a:rPr>
              <a:t>---</a:t>
            </a:r>
            <a:r>
              <a:rPr lang="zh-CN" altLang="en-US" sz="4000" b="1" dirty="0">
                <a:solidFill>
                  <a:srgbClr val="7030A0"/>
                </a:solidFill>
                <a:latin typeface="华文中宋" panose="02010600040101010101" pitchFamily="2" charset="-122"/>
                <a:ea typeface="华文中宋" panose="02010600040101010101" pitchFamily="2" charset="-122"/>
              </a:rPr>
              <a:t>好好学习天天向上</a:t>
            </a:r>
            <a:endParaRPr lang="zh-CN" altLang="en-US" sz="4000" dirty="0">
              <a:solidFill>
                <a:srgbClr val="7030A0"/>
              </a:solidFill>
              <a:latin typeface="华文中宋" panose="02010600040101010101" pitchFamily="2" charset="-122"/>
              <a:ea typeface="华文中宋" panose="02010600040101010101" pitchFamily="2" charset="-122"/>
            </a:endParaRPr>
          </a:p>
        </p:txBody>
      </p:sp>
      <p:grpSp>
        <p:nvGrpSpPr>
          <p:cNvPr id="7" name="组合 25"/>
          <p:cNvGrpSpPr>
            <a:grpSpLocks/>
          </p:cNvGrpSpPr>
          <p:nvPr/>
        </p:nvGrpSpPr>
        <p:grpSpPr bwMode="auto">
          <a:xfrm>
            <a:off x="107950" y="765175"/>
            <a:ext cx="2976563" cy="1727200"/>
            <a:chOff x="0" y="0"/>
            <a:chExt cx="2977438" cy="1728192"/>
          </a:xfrm>
        </p:grpSpPr>
        <p:sp>
          <p:nvSpPr>
            <p:cNvPr id="34825" name="Text Box 4"/>
            <p:cNvSpPr>
              <a:spLocks noChangeArrowheads="1"/>
            </p:cNvSpPr>
            <p:nvPr/>
          </p:nvSpPr>
          <p:spPr bwMode="auto">
            <a:xfrm>
              <a:off x="0" y="0"/>
              <a:ext cx="2571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CC0000"/>
                  </a:solidFill>
                  <a:ea typeface="华文新魏" pitchFamily="2" charset="-122"/>
                </a:rPr>
                <a:t>1. </a:t>
              </a:r>
              <a:r>
                <a:rPr lang="zh-CN" altLang="en-US" sz="2800" b="1">
                  <a:solidFill>
                    <a:srgbClr val="CC0000"/>
                  </a:solidFill>
                  <a:ea typeface="华文新魏" pitchFamily="2" charset="-122"/>
                </a:rPr>
                <a:t>资格证</a:t>
              </a:r>
            </a:p>
          </p:txBody>
        </p:sp>
        <p:pic>
          <p:nvPicPr>
            <p:cNvPr id="34826" name="Picture 10" descr="sjy"/>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0200" y="144016"/>
              <a:ext cx="1177238"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28"/>
          <p:cNvGrpSpPr>
            <a:grpSpLocks/>
          </p:cNvGrpSpPr>
          <p:nvPr/>
        </p:nvGrpSpPr>
        <p:grpSpPr bwMode="auto">
          <a:xfrm>
            <a:off x="4860925" y="838200"/>
            <a:ext cx="4283075" cy="1885950"/>
            <a:chOff x="0" y="0"/>
            <a:chExt cx="4283968" cy="1887171"/>
          </a:xfrm>
        </p:grpSpPr>
        <p:pic>
          <p:nvPicPr>
            <p:cNvPr id="34823" name="Picture 3"/>
            <p:cNvPicPr>
              <a:picLocks noChangeAspect="1" noChangeArrowheads="1"/>
            </p:cNvPicPr>
            <p:nvPr/>
          </p:nvPicPr>
          <p:blipFill>
            <a:blip r:embed="rId10">
              <a:extLst>
                <a:ext uri="{28A0092B-C50C-407E-A947-70E740481C1C}">
                  <a14:useLocalDpi xmlns:a14="http://schemas.microsoft.com/office/drawing/2010/main" val="0"/>
                </a:ext>
              </a:extLst>
            </a:blip>
            <a:srcRect b="64804"/>
            <a:stretch>
              <a:fillRect/>
            </a:stretch>
          </p:blipFill>
          <p:spPr bwMode="auto">
            <a:xfrm>
              <a:off x="713236" y="0"/>
              <a:ext cx="3570732" cy="1871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Text Box 4"/>
            <p:cNvSpPr>
              <a:spLocks noChangeArrowheads="1"/>
            </p:cNvSpPr>
            <p:nvPr/>
          </p:nvSpPr>
          <p:spPr bwMode="auto">
            <a:xfrm>
              <a:off x="0" y="71289"/>
              <a:ext cx="100811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CC0000"/>
                  </a:solidFill>
                  <a:ea typeface="华文新魏" pitchFamily="2" charset="-122"/>
                </a:rPr>
                <a:t>4.</a:t>
              </a:r>
              <a:endParaRPr lang="zh-CN" altLang="en-US" sz="2800" b="1">
                <a:solidFill>
                  <a:srgbClr val="CC0000"/>
                </a:solidFill>
                <a:ea typeface="华文新魏" pitchFamily="2" charset="-122"/>
              </a:endParaRPr>
            </a:p>
            <a:p>
              <a:r>
                <a:rPr lang="zh-CN" altLang="en-US" sz="2800" b="1">
                  <a:solidFill>
                    <a:srgbClr val="CC0000"/>
                  </a:solidFill>
                  <a:ea typeface="华文新魏" pitchFamily="2" charset="-122"/>
                </a:rPr>
                <a:t>技术水平考核</a:t>
              </a:r>
            </a:p>
          </p:txBody>
        </p:sp>
      </p:grpSp>
    </p:spTree>
    <p:extLst>
      <p:ext uri="{BB962C8B-B14F-4D97-AF65-F5344CB8AC3E}">
        <p14:creationId xmlns:p14="http://schemas.microsoft.com/office/powerpoint/2010/main" val="11982755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ppt_x</p:attrName>
                                        </p:attrNameLst>
                                      </p:cBhvr>
                                      <p:tavLst>
                                        <p:tav tm="0">
                                          <p:val>
                                            <p:strVal val="1+#ppt_w/2"/>
                                          </p:val>
                                        </p:tav>
                                        <p:tav tm="100000">
                                          <p:val>
                                            <p:strVal val="#ppt_x"/>
                                          </p:val>
                                        </p:tav>
                                      </p:tavLst>
                                    </p:anim>
                                    <p:anim calcmode="lin" valueType="num">
                                      <p:cBhvr>
                                        <p:cTn id="2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14"/>
          <p:cNvSpPr txBox="1">
            <a:spLocks noChangeArrowheads="1"/>
          </p:cNvSpPr>
          <p:nvPr/>
        </p:nvSpPr>
        <p:spPr bwMode="auto">
          <a:xfrm>
            <a:off x="0" y="139292"/>
            <a:ext cx="914400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4400" b="1" dirty="0">
                <a:solidFill>
                  <a:srgbClr val="FF0000"/>
                </a:solidFill>
                <a:latin typeface="华文中宋" panose="02010600040101010101" pitchFamily="2" charset="-122"/>
                <a:ea typeface="华文中宋" panose="02010600040101010101" pitchFamily="2" charset="-122"/>
                <a:sym typeface="华文中宋" panose="02010600040101010101" pitchFamily="2" charset="-122"/>
              </a:rPr>
              <a:t>好好学习、天天向上</a:t>
            </a:r>
            <a:r>
              <a:rPr lang="zh-CN" altLang="en-US" sz="4400" b="1" dirty="0">
                <a:solidFill>
                  <a:srgbClr val="FF0000"/>
                </a:solidFill>
                <a:ea typeface="华文中宋" panose="02010600040101010101" pitchFamily="2" charset="-122"/>
                <a:sym typeface="华文中宋" panose="02010600040101010101" pitchFamily="2" charset="-122"/>
              </a:rPr>
              <a:t>——</a:t>
            </a:r>
            <a:r>
              <a:rPr lang="zh-CN" altLang="en-US" sz="4400" b="1" dirty="0">
                <a:solidFill>
                  <a:srgbClr val="FF0000"/>
                </a:solidFill>
                <a:latin typeface="华文中宋" panose="02010600040101010101" pitchFamily="2" charset="-122"/>
                <a:ea typeface="华文中宋" panose="02010600040101010101" pitchFamily="2" charset="-122"/>
                <a:sym typeface="华文中宋" panose="02010600040101010101" pitchFamily="2" charset="-122"/>
              </a:rPr>
              <a:t>外部篇</a:t>
            </a:r>
            <a:endParaRPr lang="zh-CN" altLang="en-US" dirty="0"/>
          </a:p>
        </p:txBody>
      </p:sp>
      <p:grpSp>
        <p:nvGrpSpPr>
          <p:cNvPr id="7171" name="Group 3"/>
          <p:cNvGrpSpPr>
            <a:grpSpLocks/>
          </p:cNvGrpSpPr>
          <p:nvPr/>
        </p:nvGrpSpPr>
        <p:grpSpPr bwMode="auto">
          <a:xfrm>
            <a:off x="252413" y="1196975"/>
            <a:ext cx="4322762" cy="3098800"/>
            <a:chOff x="0" y="0"/>
            <a:chExt cx="6808" cy="4880"/>
          </a:xfrm>
        </p:grpSpPr>
        <p:pic>
          <p:nvPicPr>
            <p:cNvPr id="61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08" cy="4881"/>
            </a:xfrm>
            <a:prstGeom prst="rect">
              <a:avLst/>
            </a:prstGeom>
            <a:solidFill>
              <a:schemeClr val="bg1"/>
            </a:solidFill>
            <a:ln w="9525">
              <a:solidFill>
                <a:srgbClr val="3366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61" name="Text Box 5"/>
            <p:cNvSpPr txBox="1">
              <a:spLocks noChangeArrowheads="1"/>
            </p:cNvSpPr>
            <p:nvPr/>
          </p:nvSpPr>
          <p:spPr bwMode="auto">
            <a:xfrm>
              <a:off x="2608" y="1588"/>
              <a:ext cx="2155" cy="820"/>
            </a:xfrm>
            <a:prstGeom prst="rect">
              <a:avLst/>
            </a:prstGeom>
            <a:solidFill>
              <a:srgbClr val="FF0000"/>
            </a:solidFill>
            <a:ln w="9525">
              <a:solidFill>
                <a:srgbClr val="3366FF"/>
              </a:solidFill>
              <a:miter lim="800000"/>
              <a:headEnd/>
              <a:tailEnd/>
            </a:ln>
          </p:spPr>
          <p:txBody>
            <a:bodyPr lIns="90170" tIns="46990" rIns="90170" bIns="469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bg1"/>
                  </a:solidFill>
                  <a:latin typeface="Times New Roman" panose="02020603050405020304" pitchFamily="18" charset="0"/>
                  <a:cs typeface="Times New Roman" panose="02020603050405020304" pitchFamily="18" charset="0"/>
                </a:rPr>
                <a:t>2012年</a:t>
              </a:r>
            </a:p>
          </p:txBody>
        </p:sp>
      </p:grpSp>
      <p:grpSp>
        <p:nvGrpSpPr>
          <p:cNvPr id="7174" name="Group 6"/>
          <p:cNvGrpSpPr>
            <a:grpSpLocks/>
          </p:cNvGrpSpPr>
          <p:nvPr/>
        </p:nvGrpSpPr>
        <p:grpSpPr bwMode="auto">
          <a:xfrm>
            <a:off x="4573588" y="1198563"/>
            <a:ext cx="4319587" cy="2662237"/>
            <a:chOff x="0" y="0"/>
            <a:chExt cx="6802" cy="4012"/>
          </a:xfrm>
        </p:grpSpPr>
        <p:pic>
          <p:nvPicPr>
            <p:cNvPr id="615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803" cy="4013"/>
            </a:xfrm>
            <a:prstGeom prst="rect">
              <a:avLst/>
            </a:prstGeom>
            <a:noFill/>
            <a:ln w="9525">
              <a:solidFill>
                <a:srgbClr val="3366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59" name="Text Box 8"/>
            <p:cNvSpPr txBox="1">
              <a:spLocks noChangeArrowheads="1"/>
            </p:cNvSpPr>
            <p:nvPr/>
          </p:nvSpPr>
          <p:spPr bwMode="auto">
            <a:xfrm>
              <a:off x="1247" y="453"/>
              <a:ext cx="2155" cy="820"/>
            </a:xfrm>
            <a:prstGeom prst="rect">
              <a:avLst/>
            </a:prstGeom>
            <a:solidFill>
              <a:srgbClr val="FF0000"/>
            </a:solidFill>
            <a:ln w="9525">
              <a:solidFill>
                <a:srgbClr val="3366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bg1"/>
                  </a:solidFill>
                  <a:latin typeface="Times New Roman" panose="02020603050405020304" pitchFamily="18" charset="0"/>
                  <a:cs typeface="Times New Roman" panose="02020603050405020304" pitchFamily="18" charset="0"/>
                </a:rPr>
                <a:t>2013年</a:t>
              </a:r>
            </a:p>
          </p:txBody>
        </p:sp>
      </p:grpSp>
      <p:sp>
        <p:nvSpPr>
          <p:cNvPr id="6149" name="Line 9"/>
          <p:cNvSpPr>
            <a:spLocks noChangeShapeType="1"/>
          </p:cNvSpPr>
          <p:nvPr/>
        </p:nvSpPr>
        <p:spPr bwMode="auto">
          <a:xfrm flipV="1">
            <a:off x="254000" y="4005263"/>
            <a:ext cx="8782050" cy="30162"/>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50" name="Line 10"/>
          <p:cNvSpPr>
            <a:spLocks noChangeShapeType="1"/>
          </p:cNvSpPr>
          <p:nvPr/>
        </p:nvSpPr>
        <p:spPr bwMode="auto">
          <a:xfrm>
            <a:off x="4573588" y="1196975"/>
            <a:ext cx="0" cy="2840038"/>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7179" name="Group 11"/>
          <p:cNvGrpSpPr>
            <a:grpSpLocks/>
          </p:cNvGrpSpPr>
          <p:nvPr/>
        </p:nvGrpSpPr>
        <p:grpSpPr bwMode="auto">
          <a:xfrm>
            <a:off x="250825" y="4076700"/>
            <a:ext cx="8670925" cy="2806700"/>
            <a:chOff x="0" y="0"/>
            <a:chExt cx="13655" cy="4420"/>
          </a:xfrm>
        </p:grpSpPr>
        <p:pic>
          <p:nvPicPr>
            <p:cNvPr id="6152"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3"/>
              <a:ext cx="6805" cy="4061"/>
            </a:xfrm>
            <a:prstGeom prst="rect">
              <a:avLst/>
            </a:prstGeom>
            <a:noFill/>
            <a:ln w="9525">
              <a:solidFill>
                <a:srgbClr val="3366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6153" name="Group 13"/>
            <p:cNvGrpSpPr>
              <a:grpSpLocks noChangeAspect="1"/>
            </p:cNvGrpSpPr>
            <p:nvPr/>
          </p:nvGrpSpPr>
          <p:grpSpPr bwMode="auto">
            <a:xfrm>
              <a:off x="6853" y="0"/>
              <a:ext cx="6802" cy="4421"/>
              <a:chOff x="0" y="0"/>
              <a:chExt cx="6802" cy="4421"/>
            </a:xfrm>
          </p:grpSpPr>
          <p:pic>
            <p:nvPicPr>
              <p:cNvPr id="6155" name="Picture 1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4535" cy="4399"/>
              </a:xfrm>
              <a:prstGeom prst="rect">
                <a:avLst/>
              </a:prstGeom>
              <a:noFill/>
              <a:ln w="9525">
                <a:solidFill>
                  <a:srgbClr val="3366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156" name="Picture 15" descr="IMG_31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2" y="2155"/>
                <a:ext cx="3401" cy="2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02" y="0"/>
                <a:ext cx="3401" cy="2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6154" name="Text Box 17"/>
            <p:cNvSpPr txBox="1">
              <a:spLocks noChangeArrowheads="1"/>
            </p:cNvSpPr>
            <p:nvPr/>
          </p:nvSpPr>
          <p:spPr bwMode="auto">
            <a:xfrm>
              <a:off x="5669" y="3500"/>
              <a:ext cx="2155" cy="82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bg1"/>
                  </a:solidFill>
                  <a:latin typeface="Times New Roman" panose="02020603050405020304" pitchFamily="18" charset="0"/>
                  <a:cs typeface="Times New Roman" panose="02020603050405020304" pitchFamily="18" charset="0"/>
                </a:rPr>
                <a:t>2014年</a:t>
              </a:r>
            </a:p>
          </p:txBody>
        </p:sp>
      </p:grpSp>
    </p:spTree>
    <p:extLst>
      <p:ext uri="{BB962C8B-B14F-4D97-AF65-F5344CB8AC3E}">
        <p14:creationId xmlns:p14="http://schemas.microsoft.com/office/powerpoint/2010/main" val="1912959661"/>
      </p:ext>
    </p:extLst>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linds(horizontal)">
                                      <p:cBhvr>
                                        <p:cTn id="7" dur="500"/>
                                        <p:tgtEl>
                                          <p:spTgt spid="71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checkerboard(across)">
                                      <p:cBhvr>
                                        <p:cTn id="12" dur="500"/>
                                        <p:tgtEl>
                                          <p:spTgt spid="71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7179"/>
                                        </p:tgtEl>
                                        <p:attrNameLst>
                                          <p:attrName>style.visibility</p:attrName>
                                        </p:attrNameLst>
                                      </p:cBhvr>
                                      <p:to>
                                        <p:strVal val="visible"/>
                                      </p:to>
                                    </p:set>
                                    <p:animEffect transition="in" filter="diamond(in)">
                                      <p:cBhvr>
                                        <p:cTn id="17" dur="20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1"/>
          <p:cNvSpPr>
            <a:spLocks noChangeArrowheads="1"/>
          </p:cNvSpPr>
          <p:nvPr/>
        </p:nvSpPr>
        <p:spPr bwMode="auto">
          <a:xfrm>
            <a:off x="36514" y="44450"/>
            <a:ext cx="9050336" cy="868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0"/>
              </a:spcBef>
              <a:buFontTx/>
              <a:buNone/>
            </a:pPr>
            <a:r>
              <a:rPr lang="zh-CN" altLang="en-US" sz="3600" b="1" dirty="0" smtClean="0">
                <a:solidFill>
                  <a:srgbClr val="FF0000"/>
                </a:solidFill>
                <a:latin typeface="华文中宋" panose="02010600040101010101" pitchFamily="2" charset="-122"/>
                <a:ea typeface="华文中宋" panose="02010600040101010101" pitchFamily="2" charset="-122"/>
                <a:cs typeface="Times New Roman" panose="02020603050405020304" pitchFamily="18" charset="0"/>
              </a:rPr>
              <a:t>PCR复审验收——自我学习自我完善的历程</a:t>
            </a:r>
            <a:endParaRPr lang="zh-CN" altLang="en-US" sz="3600" b="1" dirty="0">
              <a:solidFill>
                <a:srgbClr val="FF0000"/>
              </a:solidFill>
              <a:latin typeface="华文中宋" panose="02010600040101010101" pitchFamily="2" charset="-122"/>
              <a:ea typeface="华文中宋" panose="02010600040101010101" pitchFamily="2" charset="-122"/>
              <a:cs typeface="Times New Roman" panose="02020603050405020304" pitchFamily="18" charset="0"/>
            </a:endParaRPr>
          </a:p>
        </p:txBody>
      </p:sp>
      <p:grpSp>
        <p:nvGrpSpPr>
          <p:cNvPr id="4099" name="Group 3"/>
          <p:cNvGrpSpPr>
            <a:grpSpLocks/>
          </p:cNvGrpSpPr>
          <p:nvPr/>
        </p:nvGrpSpPr>
        <p:grpSpPr bwMode="auto">
          <a:xfrm>
            <a:off x="3275013" y="981075"/>
            <a:ext cx="2884487" cy="5803900"/>
            <a:chOff x="0" y="0"/>
            <a:chExt cx="4542" cy="9139"/>
          </a:xfrm>
        </p:grpSpPr>
        <p:pic>
          <p:nvPicPr>
            <p:cNvPr id="41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35" cy="4268"/>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1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175"/>
              <a:ext cx="4535" cy="3787"/>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1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6464"/>
              <a:ext cx="4541" cy="2647"/>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15" name="Rectangle 16"/>
            <p:cNvSpPr>
              <a:spLocks noChangeArrowheads="1"/>
            </p:cNvSpPr>
            <p:nvPr/>
          </p:nvSpPr>
          <p:spPr bwMode="auto">
            <a:xfrm>
              <a:off x="681" y="7031"/>
              <a:ext cx="2340" cy="2108"/>
            </a:xfrm>
            <a:prstGeom prst="rect">
              <a:avLst/>
            </a:prstGeom>
            <a:noFill/>
            <a:ln w="2857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000">
                  <a:solidFill>
                    <a:srgbClr val="EA0000"/>
                  </a:solidFill>
                  <a:latin typeface="华文中宋" panose="02010600040101010101" pitchFamily="2" charset="-122"/>
                  <a:ea typeface="华文中宋" panose="02010600040101010101" pitchFamily="2" charset="-122"/>
                </a:rPr>
                <a:t>2013.</a:t>
              </a:r>
              <a:r>
                <a:rPr lang="en-US" altLang="zh-CN" sz="2000">
                  <a:solidFill>
                    <a:srgbClr val="EA0000"/>
                  </a:solidFill>
                  <a:latin typeface="华文中宋" panose="02010600040101010101" pitchFamily="2" charset="-122"/>
                  <a:ea typeface="华文中宋" panose="02010600040101010101" pitchFamily="2" charset="-122"/>
                </a:rPr>
                <a:t>12.6</a:t>
              </a:r>
            </a:p>
            <a:p>
              <a:pPr eaLnBrk="1" hangingPunct="1">
                <a:spcBef>
                  <a:spcPct val="0"/>
                </a:spcBef>
                <a:buFontTx/>
                <a:buNone/>
              </a:pPr>
              <a:r>
                <a:rPr lang="zh-CN" altLang="en-US" sz="2000">
                  <a:solidFill>
                    <a:srgbClr val="EA0000"/>
                  </a:solidFill>
                  <a:latin typeface="华文中宋" panose="02010600040101010101" pitchFamily="2" charset="-122"/>
                  <a:ea typeface="华文中宋" panose="02010600040101010101" pitchFamily="2" charset="-122"/>
                </a:rPr>
                <a:t>完成</a:t>
              </a:r>
              <a:r>
                <a:rPr lang="en-US" altLang="zh-CN" sz="2000">
                  <a:solidFill>
                    <a:srgbClr val="EA0000"/>
                  </a:solidFill>
                  <a:latin typeface="华文中宋" panose="02010600040101010101" pitchFamily="2" charset="-122"/>
                  <a:ea typeface="华文中宋" panose="02010600040101010101" pitchFamily="2" charset="-122"/>
                </a:rPr>
                <a:t>SOP</a:t>
              </a:r>
              <a:r>
                <a:rPr lang="zh-CN" altLang="en-US" sz="2000">
                  <a:solidFill>
                    <a:srgbClr val="EA0000"/>
                  </a:solidFill>
                  <a:latin typeface="华文中宋" panose="02010600040101010101" pitchFamily="2" charset="-122"/>
                  <a:ea typeface="华文中宋" panose="02010600040101010101" pitchFamily="2" charset="-122"/>
                </a:rPr>
                <a:t>文字及图片整理</a:t>
              </a:r>
            </a:p>
          </p:txBody>
        </p:sp>
      </p:grpSp>
      <p:sp>
        <p:nvSpPr>
          <p:cNvPr id="4100" name="Rectangle 15"/>
          <p:cNvSpPr>
            <a:spLocks noChangeArrowheads="1"/>
          </p:cNvSpPr>
          <p:nvPr/>
        </p:nvSpPr>
        <p:spPr bwMode="auto">
          <a:xfrm>
            <a:off x="6661150" y="5734050"/>
            <a:ext cx="1489075" cy="1033463"/>
          </a:xfrm>
          <a:prstGeom prst="rect">
            <a:avLst/>
          </a:prstGeom>
          <a:noFill/>
          <a:ln w="2857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2014.</a:t>
            </a:r>
            <a:r>
              <a:rPr lang="zh-CN" altLang="en-US"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0</a:t>
            </a:r>
            <a:r>
              <a:rPr lang="en-US" altLang="zh-CN"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1</a:t>
            </a:r>
          </a:p>
          <a:p>
            <a:pPr eaLnBrk="1" hangingPunct="1">
              <a:spcBef>
                <a:spcPct val="0"/>
              </a:spcBef>
              <a:buFontTx/>
              <a:buNone/>
            </a:pPr>
            <a:r>
              <a:rPr lang="zh-CN" altLang="en-US"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完成、提交整改报告</a:t>
            </a:r>
          </a:p>
        </p:txBody>
      </p:sp>
      <p:sp>
        <p:nvSpPr>
          <p:cNvPr id="4101" name="右箭头 2"/>
          <p:cNvSpPr>
            <a:spLocks noChangeArrowheads="1"/>
          </p:cNvSpPr>
          <p:nvPr/>
        </p:nvSpPr>
        <p:spPr bwMode="auto">
          <a:xfrm>
            <a:off x="2413000" y="6094413"/>
            <a:ext cx="431800" cy="269875"/>
          </a:xfrm>
          <a:prstGeom prst="rightArrow">
            <a:avLst>
              <a:gd name="adj1" fmla="val 50000"/>
              <a:gd name="adj2" fmla="val 57607"/>
            </a:avLst>
          </a:prstGeom>
          <a:solidFill>
            <a:srgbClr val="008000"/>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2000">
              <a:solidFill>
                <a:srgbClr val="EA0000"/>
              </a:solidFill>
              <a:latin typeface="华文中宋" panose="02010600040101010101" pitchFamily="2" charset="-122"/>
              <a:ea typeface="华文中宋" panose="02010600040101010101" pitchFamily="2" charset="-122"/>
            </a:endParaRPr>
          </a:p>
        </p:txBody>
      </p:sp>
      <p:sp>
        <p:nvSpPr>
          <p:cNvPr id="4102" name="右箭头 2"/>
          <p:cNvSpPr>
            <a:spLocks noChangeArrowheads="1"/>
          </p:cNvSpPr>
          <p:nvPr/>
        </p:nvSpPr>
        <p:spPr bwMode="auto">
          <a:xfrm>
            <a:off x="6227763" y="6094413"/>
            <a:ext cx="431800" cy="269875"/>
          </a:xfrm>
          <a:prstGeom prst="rightArrow">
            <a:avLst>
              <a:gd name="adj1" fmla="val 50000"/>
              <a:gd name="adj2" fmla="val 57607"/>
            </a:avLst>
          </a:prstGeom>
          <a:solidFill>
            <a:srgbClr val="008000"/>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2000">
              <a:solidFill>
                <a:srgbClr val="EA0000"/>
              </a:solidFill>
              <a:latin typeface="华文中宋" panose="02010600040101010101" pitchFamily="2" charset="-122"/>
              <a:ea typeface="华文中宋" panose="02010600040101010101" pitchFamily="2" charset="-122"/>
            </a:endParaRPr>
          </a:p>
        </p:txBody>
      </p:sp>
      <p:pic>
        <p:nvPicPr>
          <p:cNvPr id="4103" name="Picture 11" descr="验收合格-20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7125" y="981075"/>
            <a:ext cx="2879725" cy="4225925"/>
          </a:xfrm>
          <a:prstGeom prst="rect">
            <a:avLst/>
          </a:prstGeom>
          <a:noFill/>
          <a:ln w="9525">
            <a:solidFill>
              <a:srgbClr val="FF00FF"/>
            </a:solidFill>
            <a:miter lim="800000"/>
            <a:headEnd/>
            <a:tailEnd/>
          </a:ln>
          <a:extLst>
            <a:ext uri="{909E8E84-426E-40DD-AFC4-6F175D3DCCD1}">
              <a14:hiddenFill xmlns:a14="http://schemas.microsoft.com/office/drawing/2010/main">
                <a:solidFill>
                  <a:srgbClr val="FFFFFF"/>
                </a:solidFill>
              </a14:hiddenFill>
            </a:ext>
          </a:extLst>
        </p:spPr>
      </p:pic>
      <p:grpSp>
        <p:nvGrpSpPr>
          <p:cNvPr id="4104" name="Group 12"/>
          <p:cNvGrpSpPr>
            <a:grpSpLocks/>
          </p:cNvGrpSpPr>
          <p:nvPr/>
        </p:nvGrpSpPr>
        <p:grpSpPr bwMode="auto">
          <a:xfrm>
            <a:off x="36513" y="981075"/>
            <a:ext cx="3311525" cy="5786438"/>
            <a:chOff x="0" y="0"/>
            <a:chExt cx="5215" cy="9112"/>
          </a:xfrm>
        </p:grpSpPr>
        <p:pic>
          <p:nvPicPr>
            <p:cNvPr id="4107"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4535" cy="2375"/>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8"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 y="1749"/>
              <a:ext cx="4534" cy="3696"/>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09"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5443"/>
              <a:ext cx="4534" cy="3112"/>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10" name="Rectangle 15"/>
            <p:cNvSpPr>
              <a:spLocks noChangeArrowheads="1"/>
            </p:cNvSpPr>
            <p:nvPr/>
          </p:nvSpPr>
          <p:spPr bwMode="auto">
            <a:xfrm>
              <a:off x="2041" y="7484"/>
              <a:ext cx="2347" cy="1628"/>
            </a:xfrm>
            <a:prstGeom prst="rect">
              <a:avLst/>
            </a:prstGeom>
            <a:noFill/>
            <a:ln w="2857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201</a:t>
              </a:r>
              <a:r>
                <a:rPr lang="zh-CN" altLang="en-US"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3</a:t>
              </a:r>
              <a:r>
                <a:rPr lang="en-US" altLang="zh-CN"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a:t>
              </a:r>
              <a:r>
                <a:rPr lang="zh-CN" altLang="en-US"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11</a:t>
              </a:r>
            </a:p>
            <a:p>
              <a:pPr eaLnBrk="1" hangingPunct="1">
                <a:spcBef>
                  <a:spcPct val="0"/>
                </a:spcBef>
                <a:buFontTx/>
                <a:buNone/>
              </a:pPr>
              <a:r>
                <a:rPr lang="zh-CN" altLang="en-US"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自配试剂整改完毕</a:t>
              </a:r>
            </a:p>
          </p:txBody>
        </p:sp>
        <p:sp>
          <p:nvSpPr>
            <p:cNvPr id="4111" name="右箭头 2"/>
            <p:cNvSpPr>
              <a:spLocks noChangeArrowheads="1"/>
            </p:cNvSpPr>
            <p:nvPr/>
          </p:nvSpPr>
          <p:spPr bwMode="auto">
            <a:xfrm>
              <a:off x="4535" y="8165"/>
              <a:ext cx="680" cy="425"/>
            </a:xfrm>
            <a:prstGeom prst="rightArrow">
              <a:avLst>
                <a:gd name="adj1" fmla="val 50000"/>
                <a:gd name="adj2" fmla="val 57607"/>
              </a:avLst>
            </a:prstGeom>
            <a:solidFill>
              <a:srgbClr val="008000"/>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2000">
                <a:solidFill>
                  <a:srgbClr val="EA0000"/>
                </a:solidFill>
                <a:latin typeface="华文中宋" panose="02010600040101010101" pitchFamily="2" charset="-122"/>
                <a:ea typeface="华文中宋" panose="02010600040101010101" pitchFamily="2" charset="-122"/>
              </a:endParaRPr>
            </a:p>
          </p:txBody>
        </p:sp>
      </p:grpSp>
      <p:sp>
        <p:nvSpPr>
          <p:cNvPr id="4105" name="右箭头 2"/>
          <p:cNvSpPr>
            <a:spLocks noChangeArrowheads="1"/>
          </p:cNvSpPr>
          <p:nvPr/>
        </p:nvSpPr>
        <p:spPr bwMode="auto">
          <a:xfrm rot="-5520000">
            <a:off x="7370763" y="5310187"/>
            <a:ext cx="431800" cy="269875"/>
          </a:xfrm>
          <a:prstGeom prst="rightArrow">
            <a:avLst>
              <a:gd name="adj1" fmla="val 50000"/>
              <a:gd name="adj2" fmla="val 57607"/>
            </a:avLst>
          </a:prstGeom>
          <a:solidFill>
            <a:srgbClr val="008000"/>
          </a:solidFill>
          <a:ln w="9525">
            <a:solidFill>
              <a:srgbClr val="008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zh-CN" sz="2000">
              <a:solidFill>
                <a:srgbClr val="EA0000"/>
              </a:solidFill>
              <a:latin typeface="华文中宋" panose="02010600040101010101" pitchFamily="2" charset="-122"/>
              <a:ea typeface="华文中宋" panose="02010600040101010101" pitchFamily="2" charset="-122"/>
            </a:endParaRPr>
          </a:p>
        </p:txBody>
      </p:sp>
      <p:sp>
        <p:nvSpPr>
          <p:cNvPr id="4106" name="Rectangle 15"/>
          <p:cNvSpPr>
            <a:spLocks noChangeArrowheads="1"/>
          </p:cNvSpPr>
          <p:nvPr/>
        </p:nvSpPr>
        <p:spPr bwMode="auto">
          <a:xfrm>
            <a:off x="6948488" y="4148138"/>
            <a:ext cx="1489075" cy="1033462"/>
          </a:xfrm>
          <a:prstGeom prst="rect">
            <a:avLst/>
          </a:prstGeom>
          <a:noFill/>
          <a:ln w="2857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2014.</a:t>
            </a:r>
            <a:r>
              <a:rPr lang="zh-CN" altLang="en-US"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03</a:t>
            </a:r>
          </a:p>
          <a:p>
            <a:pPr eaLnBrk="1" hangingPunct="1">
              <a:spcBef>
                <a:spcPct val="0"/>
              </a:spcBef>
              <a:buFontTx/>
              <a:buNone/>
            </a:pPr>
            <a:r>
              <a:rPr lang="zh-CN" altLang="en-US" sz="2000">
                <a:solidFill>
                  <a:srgbClr val="EA0000"/>
                </a:solidFill>
                <a:latin typeface="华文中宋" panose="02010600040101010101" pitchFamily="2" charset="-122"/>
                <a:ea typeface="华文中宋" panose="02010600040101010101" pitchFamily="2" charset="-122"/>
                <a:sym typeface="Arial" panose="020B0604020202020204" pitchFamily="34" charset="0"/>
              </a:rPr>
              <a:t>顺利通过卫生部验收</a:t>
            </a:r>
          </a:p>
        </p:txBody>
      </p:sp>
    </p:spTree>
    <p:extLst>
      <p:ext uri="{BB962C8B-B14F-4D97-AF65-F5344CB8AC3E}">
        <p14:creationId xmlns:p14="http://schemas.microsoft.com/office/powerpoint/2010/main" val="3640113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500306"/>
            <a:ext cx="7772400" cy="1470025"/>
          </a:xfrm>
        </p:spPr>
        <p:txBody>
          <a:bodyPr>
            <a:noAutofit/>
          </a:bodyPr>
          <a:lstStyle/>
          <a:p>
            <a:r>
              <a:rPr lang="zh-CN" altLang="en-US" b="1" dirty="0" smtClean="0">
                <a:solidFill>
                  <a:srgbClr val="FF0000"/>
                </a:solidFill>
                <a:latin typeface="华文中宋" pitchFamily="2" charset="-122"/>
                <a:ea typeface="华文中宋" pitchFamily="2" charset="-122"/>
              </a:rPr>
              <a:t>第一部分</a:t>
            </a:r>
            <a:r>
              <a:rPr lang="en-US" altLang="zh-CN" b="1" dirty="0" smtClean="0">
                <a:solidFill>
                  <a:srgbClr val="FF0000"/>
                </a:solidFill>
                <a:latin typeface="华文中宋" pitchFamily="2" charset="-122"/>
                <a:ea typeface="华文中宋" pitchFamily="2" charset="-122"/>
              </a:rPr>
              <a:t/>
            </a:r>
            <a:br>
              <a:rPr lang="en-US" altLang="zh-CN" b="1" dirty="0" smtClean="0">
                <a:solidFill>
                  <a:srgbClr val="FF0000"/>
                </a:solidFill>
                <a:latin typeface="华文中宋" pitchFamily="2" charset="-122"/>
                <a:ea typeface="华文中宋" pitchFamily="2" charset="-122"/>
              </a:rPr>
            </a:br>
            <a:r>
              <a:rPr lang="en-US" altLang="zh-CN" b="1" dirty="0" smtClean="0">
                <a:solidFill>
                  <a:srgbClr val="FF0000"/>
                </a:solidFill>
                <a:latin typeface="华文中宋" pitchFamily="2" charset="-122"/>
                <a:ea typeface="华文中宋" pitchFamily="2" charset="-122"/>
              </a:rPr>
              <a:t/>
            </a:r>
            <a:br>
              <a:rPr lang="en-US" altLang="zh-CN" b="1" dirty="0" smtClean="0">
                <a:solidFill>
                  <a:srgbClr val="FF0000"/>
                </a:solidFill>
                <a:latin typeface="华文中宋" pitchFamily="2" charset="-122"/>
                <a:ea typeface="华文中宋" pitchFamily="2" charset="-122"/>
              </a:rPr>
            </a:br>
            <a:r>
              <a:rPr lang="zh-CN" altLang="en-US" b="1" dirty="0" smtClean="0">
                <a:solidFill>
                  <a:srgbClr val="FF0000"/>
                </a:solidFill>
                <a:latin typeface="华文中宋" pitchFamily="2" charset="-122"/>
                <a:ea typeface="华文中宋" pitchFamily="2" charset="-122"/>
              </a:rPr>
              <a:t>实验室硬件建设的规范化</a:t>
            </a:r>
            <a:endParaRPr lang="zh-CN" altLang="en-US" b="1" dirty="0">
              <a:solidFill>
                <a:srgbClr val="FF0000"/>
              </a:solidFill>
              <a:latin typeface="华文中宋" pitchFamily="2" charset="-122"/>
              <a:ea typeface="华文中宋"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6"/>
          <p:cNvSpPr>
            <a:spLocks noChangeArrowheads="1"/>
          </p:cNvSpPr>
          <p:nvPr/>
        </p:nvSpPr>
        <p:spPr bwMode="auto">
          <a:xfrm>
            <a:off x="611188" y="115888"/>
            <a:ext cx="7848600" cy="154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15000"/>
              </a:spcBef>
            </a:pPr>
            <a:r>
              <a:rPr lang="zh-CN" altLang="en-US" sz="4400" b="1" dirty="0">
                <a:solidFill>
                  <a:srgbClr val="CC0000"/>
                </a:solidFill>
                <a:latin typeface="华文中宋" pitchFamily="2" charset="-122"/>
                <a:ea typeface="华文中宋" pitchFamily="2" charset="-122"/>
                <a:sym typeface="黑体" pitchFamily="2" charset="-122"/>
              </a:rPr>
              <a:t>卫生部临检中心复审</a:t>
            </a:r>
          </a:p>
          <a:p>
            <a:pPr algn="ctr">
              <a:spcBef>
                <a:spcPct val="15000"/>
              </a:spcBef>
            </a:pPr>
            <a:r>
              <a:rPr lang="zh-CN" altLang="en-US" sz="4400" b="1" dirty="0">
                <a:solidFill>
                  <a:srgbClr val="990000"/>
                </a:solidFill>
                <a:latin typeface="华文中宋" pitchFamily="2" charset="-122"/>
                <a:ea typeface="华文中宋" pitchFamily="2" charset="-122"/>
                <a:sym typeface="黑体" pitchFamily="2" charset="-122"/>
              </a:rPr>
              <a:t>             </a:t>
            </a:r>
            <a:endParaRPr lang="zh-CN" altLang="en-US" sz="4400" b="1" dirty="0">
              <a:solidFill>
                <a:schemeClr val="accent2"/>
              </a:solidFill>
              <a:latin typeface="华文中宋" pitchFamily="2" charset="-122"/>
              <a:ea typeface="华文中宋" pitchFamily="2" charset="-122"/>
              <a:sym typeface="华文新魏" pitchFamily="2" charset="-122"/>
            </a:endParaRPr>
          </a:p>
        </p:txBody>
      </p:sp>
      <p:grpSp>
        <p:nvGrpSpPr>
          <p:cNvPr id="30723" name="组合 42"/>
          <p:cNvGrpSpPr>
            <a:grpSpLocks/>
          </p:cNvGrpSpPr>
          <p:nvPr/>
        </p:nvGrpSpPr>
        <p:grpSpPr bwMode="auto">
          <a:xfrm>
            <a:off x="6367463" y="1347788"/>
            <a:ext cx="2771775" cy="2155825"/>
            <a:chOff x="0" y="0"/>
            <a:chExt cx="2771775" cy="2155825"/>
          </a:xfrm>
        </p:grpSpPr>
        <p:sp>
          <p:nvSpPr>
            <p:cNvPr id="29733" name="Rectangle 4"/>
            <p:cNvSpPr>
              <a:spLocks noChangeArrowheads="1"/>
            </p:cNvSpPr>
            <p:nvPr/>
          </p:nvSpPr>
          <p:spPr bwMode="auto">
            <a:xfrm>
              <a:off x="52387" y="0"/>
              <a:ext cx="2447925" cy="425450"/>
            </a:xfrm>
            <a:prstGeom prst="rect">
              <a:avLst/>
            </a:prstGeom>
            <a:noFill/>
            <a:ln w="2857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en-US" altLang="zh-CN" sz="2000">
                  <a:solidFill>
                    <a:srgbClr val="000000"/>
                  </a:solidFill>
                  <a:latin typeface="Calibri" pitchFamily="34" charset="0"/>
                  <a:cs typeface="Calibri" pitchFamily="34" charset="0"/>
                  <a:sym typeface="Calibri" pitchFamily="34" charset="0"/>
                </a:rPr>
                <a:t>SOP</a:t>
              </a:r>
              <a:r>
                <a:rPr lang="zh-CN" altLang="en-US" sz="2000">
                  <a:solidFill>
                    <a:srgbClr val="000000"/>
                  </a:solidFill>
                  <a:latin typeface="Calibri" pitchFamily="34" charset="0"/>
                  <a:sym typeface="宋体" charset="-122"/>
                </a:rPr>
                <a:t>大幅修改</a:t>
              </a:r>
              <a:endParaRPr lang="zh-CN" altLang="en-US"/>
            </a:p>
          </p:txBody>
        </p:sp>
        <p:grpSp>
          <p:nvGrpSpPr>
            <p:cNvPr id="29734" name="Group 14"/>
            <p:cNvGrpSpPr>
              <a:grpSpLocks/>
            </p:cNvGrpSpPr>
            <p:nvPr/>
          </p:nvGrpSpPr>
          <p:grpSpPr bwMode="auto">
            <a:xfrm>
              <a:off x="52387" y="466725"/>
              <a:ext cx="2554288" cy="963612"/>
              <a:chOff x="0" y="0"/>
              <a:chExt cx="1609" cy="607"/>
            </a:xfrm>
          </p:grpSpPr>
          <p:sp>
            <p:nvSpPr>
              <p:cNvPr id="29738" name="Rectangle 15"/>
              <p:cNvSpPr>
                <a:spLocks noChangeArrowheads="1"/>
              </p:cNvSpPr>
              <p:nvPr/>
            </p:nvSpPr>
            <p:spPr bwMode="auto">
              <a:xfrm>
                <a:off x="0" y="155"/>
                <a:ext cx="1609" cy="452"/>
              </a:xfrm>
              <a:prstGeom prst="rect">
                <a:avLst/>
              </a:prstGeom>
              <a:noFill/>
              <a:ln w="15875">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pPr algn="ctr"/>
                <a:r>
                  <a:rPr lang="zh-CN" altLang="en-US" sz="2000" b="1">
                    <a:solidFill>
                      <a:srgbClr val="0070C0"/>
                    </a:solidFill>
                    <a:latin typeface="Calibri" pitchFamily="34" charset="0"/>
                    <a:sym typeface="宋体" charset="-122"/>
                  </a:rPr>
                  <a:t>增加</a:t>
                </a:r>
                <a:r>
                  <a:rPr lang="en-US" altLang="zh-CN" sz="2000" b="1">
                    <a:solidFill>
                      <a:srgbClr val="0070C0"/>
                    </a:solidFill>
                    <a:latin typeface="Calibri" pitchFamily="34" charset="0"/>
                    <a:cs typeface="Calibri" pitchFamily="34" charset="0"/>
                    <a:sym typeface="Calibri" pitchFamily="34" charset="0"/>
                  </a:rPr>
                  <a:t>25</a:t>
                </a:r>
                <a:r>
                  <a:rPr lang="zh-CN" altLang="en-US" sz="2000" b="1">
                    <a:solidFill>
                      <a:srgbClr val="0070C0"/>
                    </a:solidFill>
                    <a:latin typeface="Calibri" pitchFamily="34" charset="0"/>
                    <a:sym typeface="宋体" charset="-122"/>
                  </a:rPr>
                  <a:t>章，修改</a:t>
                </a:r>
                <a:r>
                  <a:rPr lang="en-US" altLang="zh-CN" sz="2000" b="1">
                    <a:solidFill>
                      <a:srgbClr val="0070C0"/>
                    </a:solidFill>
                    <a:latin typeface="Calibri" pitchFamily="34" charset="0"/>
                    <a:cs typeface="Calibri" pitchFamily="34" charset="0"/>
                    <a:sym typeface="Calibri" pitchFamily="34" charset="0"/>
                  </a:rPr>
                  <a:t>24</a:t>
                </a:r>
                <a:r>
                  <a:rPr lang="zh-CN" altLang="en-US" sz="2000" b="1">
                    <a:solidFill>
                      <a:srgbClr val="0070C0"/>
                    </a:solidFill>
                    <a:latin typeface="Calibri" pitchFamily="34" charset="0"/>
                    <a:sym typeface="宋体" charset="-122"/>
                  </a:rPr>
                  <a:t>章</a:t>
                </a:r>
              </a:p>
              <a:p>
                <a:pPr algn="ctr"/>
                <a:r>
                  <a:rPr lang="zh-CN" altLang="en-US" sz="2000" b="1">
                    <a:solidFill>
                      <a:srgbClr val="0070C0"/>
                    </a:solidFill>
                    <a:latin typeface="Calibri" pitchFamily="34" charset="0"/>
                    <a:sym typeface="宋体" charset="-122"/>
                  </a:rPr>
                  <a:t>整理图片</a:t>
                </a:r>
                <a:r>
                  <a:rPr lang="en-US" altLang="zh-CN" sz="2000" b="1">
                    <a:solidFill>
                      <a:srgbClr val="0070C0"/>
                    </a:solidFill>
                    <a:latin typeface="Calibri" pitchFamily="34" charset="0"/>
                    <a:cs typeface="Calibri" pitchFamily="34" charset="0"/>
                    <a:sym typeface="Calibri" pitchFamily="34" charset="0"/>
                  </a:rPr>
                  <a:t>200</a:t>
                </a:r>
                <a:r>
                  <a:rPr lang="zh-CN" altLang="en-US" sz="2000" b="1">
                    <a:solidFill>
                      <a:srgbClr val="0070C0"/>
                    </a:solidFill>
                    <a:latin typeface="Calibri" pitchFamily="34" charset="0"/>
                    <a:sym typeface="宋体" charset="-122"/>
                  </a:rPr>
                  <a:t>张</a:t>
                </a:r>
                <a:endParaRPr lang="zh-CN" altLang="en-US"/>
              </a:p>
            </p:txBody>
          </p:sp>
          <p:sp>
            <p:nvSpPr>
              <p:cNvPr id="29739" name="AutoShape 16"/>
              <p:cNvSpPr>
                <a:spLocks noChangeArrowheads="1"/>
              </p:cNvSpPr>
              <p:nvPr/>
            </p:nvSpPr>
            <p:spPr bwMode="auto">
              <a:xfrm>
                <a:off x="712" y="0"/>
                <a:ext cx="182" cy="136"/>
              </a:xfrm>
              <a:prstGeom prst="downArrow">
                <a:avLst>
                  <a:gd name="adj1" fmla="val 50000"/>
                  <a:gd name="adj2" fmla="val 25000"/>
                </a:avLst>
              </a:prstGeom>
              <a:solidFill>
                <a:srgbClr val="993366"/>
              </a:solidFill>
              <a:ln w="9525">
                <a:solidFill>
                  <a:srgbClr val="800080"/>
                </a:solidFill>
                <a:miter lim="800000"/>
                <a:headEnd/>
                <a:tailEnd/>
              </a:ln>
            </p:spPr>
            <p:txBody>
              <a:bodyPr wrap="none" anchor="ctr"/>
              <a:lstStyle/>
              <a:p>
                <a:endParaRPr lang="zh-CN" altLang="en-US">
                  <a:solidFill>
                    <a:srgbClr val="000000"/>
                  </a:solidFill>
                  <a:latin typeface="Calibri" pitchFamily="34" charset="0"/>
                  <a:sym typeface="宋体" charset="-122"/>
                </a:endParaRPr>
              </a:p>
            </p:txBody>
          </p:sp>
        </p:grpSp>
        <p:grpSp>
          <p:nvGrpSpPr>
            <p:cNvPr id="29735" name="Group 17"/>
            <p:cNvGrpSpPr>
              <a:grpSpLocks/>
            </p:cNvGrpSpPr>
            <p:nvPr/>
          </p:nvGrpSpPr>
          <p:grpSpPr bwMode="auto">
            <a:xfrm>
              <a:off x="0" y="1463675"/>
              <a:ext cx="2771775" cy="692150"/>
              <a:chOff x="0" y="0"/>
              <a:chExt cx="1746" cy="436"/>
            </a:xfrm>
          </p:grpSpPr>
          <p:sp>
            <p:nvSpPr>
              <p:cNvPr id="29736" name="Rectangle 18"/>
              <p:cNvSpPr>
                <a:spLocks noChangeArrowheads="1"/>
              </p:cNvSpPr>
              <p:nvPr/>
            </p:nvSpPr>
            <p:spPr bwMode="auto">
              <a:xfrm>
                <a:off x="0" y="162"/>
                <a:ext cx="1746" cy="274"/>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sz="2000" b="1">
                    <a:solidFill>
                      <a:srgbClr val="CC0000"/>
                    </a:solidFill>
                    <a:latin typeface="Calibri" pitchFamily="34" charset="0"/>
                    <a:sym typeface="宋体" charset="-122"/>
                  </a:rPr>
                  <a:t>实验室质量管理“灵魂”</a:t>
                </a:r>
                <a:endParaRPr lang="zh-CN" altLang="en-US"/>
              </a:p>
            </p:txBody>
          </p:sp>
          <p:sp>
            <p:nvSpPr>
              <p:cNvPr id="29737" name="AutoShape 19"/>
              <p:cNvSpPr>
                <a:spLocks noChangeArrowheads="1"/>
              </p:cNvSpPr>
              <p:nvPr/>
            </p:nvSpPr>
            <p:spPr bwMode="auto">
              <a:xfrm>
                <a:off x="731" y="0"/>
                <a:ext cx="206" cy="136"/>
              </a:xfrm>
              <a:prstGeom prst="downArrow">
                <a:avLst>
                  <a:gd name="adj1" fmla="val 50000"/>
                  <a:gd name="adj2" fmla="val 25000"/>
                </a:avLst>
              </a:prstGeom>
              <a:solidFill>
                <a:srgbClr val="800000"/>
              </a:solidFill>
              <a:ln w="9525">
                <a:solidFill>
                  <a:srgbClr val="800000"/>
                </a:solidFill>
                <a:miter lim="800000"/>
                <a:headEnd/>
                <a:tailEnd/>
              </a:ln>
            </p:spPr>
            <p:txBody>
              <a:bodyPr wrap="none" anchor="ctr"/>
              <a:lstStyle/>
              <a:p>
                <a:endParaRPr lang="zh-CN" altLang="en-US">
                  <a:solidFill>
                    <a:srgbClr val="000000"/>
                  </a:solidFill>
                  <a:latin typeface="Calibri" pitchFamily="34" charset="0"/>
                  <a:sym typeface="宋体" charset="-122"/>
                </a:endParaRPr>
              </a:p>
            </p:txBody>
          </p:sp>
        </p:grpSp>
      </p:grpSp>
      <p:grpSp>
        <p:nvGrpSpPr>
          <p:cNvPr id="30731" name="组合 40"/>
          <p:cNvGrpSpPr>
            <a:grpSpLocks/>
          </p:cNvGrpSpPr>
          <p:nvPr/>
        </p:nvGrpSpPr>
        <p:grpSpPr bwMode="auto">
          <a:xfrm>
            <a:off x="36513" y="1341438"/>
            <a:ext cx="2638425" cy="2152650"/>
            <a:chOff x="0" y="0"/>
            <a:chExt cx="2638425" cy="2152650"/>
          </a:xfrm>
        </p:grpSpPr>
        <p:sp>
          <p:nvSpPr>
            <p:cNvPr id="29726" name="Rectangle 2"/>
            <p:cNvSpPr>
              <a:spLocks noChangeArrowheads="1"/>
            </p:cNvSpPr>
            <p:nvPr/>
          </p:nvSpPr>
          <p:spPr bwMode="auto">
            <a:xfrm>
              <a:off x="227012" y="0"/>
              <a:ext cx="2411413" cy="425450"/>
            </a:xfrm>
            <a:prstGeom prst="rect">
              <a:avLst/>
            </a:prstGeom>
            <a:noFill/>
            <a:ln w="2857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sz="2000">
                  <a:solidFill>
                    <a:srgbClr val="000000"/>
                  </a:solidFill>
                  <a:latin typeface="Calibri" pitchFamily="34" charset="0"/>
                  <a:sym typeface="宋体" charset="-122"/>
                </a:rPr>
                <a:t>全民参与挖根源</a:t>
              </a:r>
              <a:endParaRPr lang="zh-CN" altLang="en-US"/>
            </a:p>
          </p:txBody>
        </p:sp>
        <p:grpSp>
          <p:nvGrpSpPr>
            <p:cNvPr id="29727" name="Group 8"/>
            <p:cNvGrpSpPr>
              <a:grpSpLocks/>
            </p:cNvGrpSpPr>
            <p:nvPr/>
          </p:nvGrpSpPr>
          <p:grpSpPr bwMode="auto">
            <a:xfrm>
              <a:off x="80962" y="482600"/>
              <a:ext cx="2438400" cy="954087"/>
              <a:chOff x="0" y="0"/>
              <a:chExt cx="1536" cy="601"/>
            </a:xfrm>
          </p:grpSpPr>
          <p:sp>
            <p:nvSpPr>
              <p:cNvPr id="29731" name="Rectangle 9"/>
              <p:cNvSpPr>
                <a:spLocks noChangeArrowheads="1"/>
              </p:cNvSpPr>
              <p:nvPr/>
            </p:nvSpPr>
            <p:spPr bwMode="auto">
              <a:xfrm>
                <a:off x="0" y="149"/>
                <a:ext cx="1536" cy="452"/>
              </a:xfrm>
              <a:prstGeom prst="rect">
                <a:avLst/>
              </a:prstGeom>
              <a:noFill/>
              <a:ln w="15875">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sz="2000" b="1">
                    <a:solidFill>
                      <a:srgbClr val="0070C0"/>
                    </a:solidFill>
                    <a:latin typeface="Calibri" pitchFamily="34" charset="0"/>
                    <a:sym typeface="宋体" charset="-122"/>
                  </a:rPr>
                  <a:t>整理各类问题</a:t>
                </a:r>
                <a:r>
                  <a:rPr lang="en-US" altLang="zh-CN" sz="2000" b="1">
                    <a:solidFill>
                      <a:srgbClr val="0070C0"/>
                    </a:solidFill>
                    <a:latin typeface="Calibri" pitchFamily="34" charset="0"/>
                    <a:cs typeface="Calibri" pitchFamily="34" charset="0"/>
                    <a:sym typeface="Calibri" pitchFamily="34" charset="0"/>
                  </a:rPr>
                  <a:t>54</a:t>
                </a:r>
                <a:r>
                  <a:rPr lang="zh-CN" altLang="en-US" sz="2000" b="1">
                    <a:solidFill>
                      <a:srgbClr val="0070C0"/>
                    </a:solidFill>
                    <a:latin typeface="Calibri" pitchFamily="34" charset="0"/>
                    <a:sym typeface="宋体" charset="-122"/>
                  </a:rPr>
                  <a:t>个</a:t>
                </a:r>
              </a:p>
              <a:p>
                <a:pPr algn="ctr"/>
                <a:r>
                  <a:rPr lang="zh-CN" altLang="en-US" sz="2000" b="1">
                    <a:solidFill>
                      <a:srgbClr val="0070C0"/>
                    </a:solidFill>
                    <a:latin typeface="Calibri" pitchFamily="34" charset="0"/>
                    <a:sym typeface="宋体" charset="-122"/>
                  </a:rPr>
                  <a:t>内部整改报告</a:t>
                </a:r>
                <a:r>
                  <a:rPr lang="en-US" altLang="zh-CN" sz="2000" b="1">
                    <a:solidFill>
                      <a:srgbClr val="0070C0"/>
                    </a:solidFill>
                    <a:latin typeface="Calibri" pitchFamily="34" charset="0"/>
                    <a:cs typeface="Calibri" pitchFamily="34" charset="0"/>
                    <a:sym typeface="Calibri" pitchFamily="34" charset="0"/>
                  </a:rPr>
                  <a:t>13</a:t>
                </a:r>
                <a:r>
                  <a:rPr lang="zh-CN" altLang="en-US" sz="2000" b="1">
                    <a:solidFill>
                      <a:srgbClr val="0070C0"/>
                    </a:solidFill>
                    <a:latin typeface="Calibri" pitchFamily="34" charset="0"/>
                    <a:sym typeface="宋体" charset="-122"/>
                  </a:rPr>
                  <a:t>页</a:t>
                </a:r>
                <a:endParaRPr lang="zh-CN" altLang="en-US"/>
              </a:p>
            </p:txBody>
          </p:sp>
          <p:sp>
            <p:nvSpPr>
              <p:cNvPr id="29732" name="AutoShape 10"/>
              <p:cNvSpPr>
                <a:spLocks noChangeArrowheads="1"/>
              </p:cNvSpPr>
              <p:nvPr/>
            </p:nvSpPr>
            <p:spPr bwMode="auto">
              <a:xfrm>
                <a:off x="564" y="0"/>
                <a:ext cx="182" cy="136"/>
              </a:xfrm>
              <a:prstGeom prst="downArrow">
                <a:avLst>
                  <a:gd name="adj1" fmla="val 50000"/>
                  <a:gd name="adj2" fmla="val 25000"/>
                </a:avLst>
              </a:prstGeom>
              <a:solidFill>
                <a:srgbClr val="993366"/>
              </a:solidFill>
              <a:ln w="9525">
                <a:solidFill>
                  <a:srgbClr val="800080"/>
                </a:solidFill>
                <a:miter lim="800000"/>
                <a:headEnd/>
                <a:tailEnd/>
              </a:ln>
            </p:spPr>
            <p:txBody>
              <a:bodyPr wrap="none" anchor="ctr"/>
              <a:lstStyle/>
              <a:p>
                <a:endParaRPr lang="zh-CN" altLang="en-US">
                  <a:solidFill>
                    <a:srgbClr val="000000"/>
                  </a:solidFill>
                  <a:latin typeface="Calibri" pitchFamily="34" charset="0"/>
                  <a:sym typeface="宋体" charset="-122"/>
                </a:endParaRPr>
              </a:p>
            </p:txBody>
          </p:sp>
        </p:grpSp>
        <p:grpSp>
          <p:nvGrpSpPr>
            <p:cNvPr id="29728" name="Group 20"/>
            <p:cNvGrpSpPr>
              <a:grpSpLocks/>
            </p:cNvGrpSpPr>
            <p:nvPr/>
          </p:nvGrpSpPr>
          <p:grpSpPr bwMode="auto">
            <a:xfrm>
              <a:off x="0" y="1460500"/>
              <a:ext cx="2447925" cy="692150"/>
              <a:chOff x="0" y="0"/>
              <a:chExt cx="1542" cy="436"/>
            </a:xfrm>
          </p:grpSpPr>
          <p:sp>
            <p:nvSpPr>
              <p:cNvPr id="29729" name="Rectangle 21"/>
              <p:cNvSpPr>
                <a:spLocks noChangeArrowheads="1"/>
              </p:cNvSpPr>
              <p:nvPr/>
            </p:nvSpPr>
            <p:spPr bwMode="auto">
              <a:xfrm>
                <a:off x="0" y="162"/>
                <a:ext cx="1542" cy="274"/>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sz="2000" b="1">
                    <a:solidFill>
                      <a:srgbClr val="CC0000"/>
                    </a:solidFill>
                    <a:latin typeface="Calibri" pitchFamily="34" charset="0"/>
                    <a:sym typeface="宋体" charset="-122"/>
                  </a:rPr>
                  <a:t>逐项规整</a:t>
                </a:r>
                <a:endParaRPr lang="zh-CN" altLang="en-US"/>
              </a:p>
            </p:txBody>
          </p:sp>
          <p:sp>
            <p:nvSpPr>
              <p:cNvPr id="29730" name="AutoShape 22"/>
              <p:cNvSpPr>
                <a:spLocks noChangeArrowheads="1"/>
              </p:cNvSpPr>
              <p:nvPr/>
            </p:nvSpPr>
            <p:spPr bwMode="auto">
              <a:xfrm>
                <a:off x="680" y="0"/>
                <a:ext cx="182" cy="136"/>
              </a:xfrm>
              <a:prstGeom prst="downArrow">
                <a:avLst>
                  <a:gd name="adj1" fmla="val 50000"/>
                  <a:gd name="adj2" fmla="val 25000"/>
                </a:avLst>
              </a:prstGeom>
              <a:solidFill>
                <a:srgbClr val="800000"/>
              </a:solidFill>
              <a:ln w="9525">
                <a:solidFill>
                  <a:srgbClr val="800000"/>
                </a:solidFill>
                <a:miter lim="800000"/>
                <a:headEnd/>
                <a:tailEnd/>
              </a:ln>
            </p:spPr>
            <p:txBody>
              <a:bodyPr wrap="none" anchor="ctr"/>
              <a:lstStyle/>
              <a:p>
                <a:endParaRPr lang="zh-CN" altLang="en-US">
                  <a:solidFill>
                    <a:srgbClr val="000000"/>
                  </a:solidFill>
                  <a:latin typeface="Calibri" pitchFamily="34" charset="0"/>
                  <a:sym typeface="宋体" charset="-122"/>
                </a:endParaRPr>
              </a:p>
            </p:txBody>
          </p:sp>
        </p:grpSp>
      </p:grpSp>
      <p:grpSp>
        <p:nvGrpSpPr>
          <p:cNvPr id="30739" name="组合 44"/>
          <p:cNvGrpSpPr>
            <a:grpSpLocks/>
          </p:cNvGrpSpPr>
          <p:nvPr/>
        </p:nvGrpSpPr>
        <p:grpSpPr bwMode="auto">
          <a:xfrm>
            <a:off x="971550" y="5184775"/>
            <a:ext cx="2627313" cy="1131888"/>
            <a:chOff x="0" y="0"/>
            <a:chExt cx="2627313" cy="1131888"/>
          </a:xfrm>
        </p:grpSpPr>
        <p:sp>
          <p:nvSpPr>
            <p:cNvPr id="29722" name="Rectangle 5"/>
            <p:cNvSpPr>
              <a:spLocks noChangeArrowheads="1"/>
            </p:cNvSpPr>
            <p:nvPr/>
          </p:nvSpPr>
          <p:spPr bwMode="auto">
            <a:xfrm>
              <a:off x="141288" y="0"/>
              <a:ext cx="2430462" cy="425450"/>
            </a:xfrm>
            <a:prstGeom prst="rect">
              <a:avLst/>
            </a:prstGeom>
            <a:noFill/>
            <a:ln w="2857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sz="2000">
                  <a:solidFill>
                    <a:srgbClr val="000000"/>
                  </a:solidFill>
                  <a:latin typeface="Calibri" pitchFamily="34" charset="0"/>
                  <a:sym typeface="宋体" charset="-122"/>
                </a:rPr>
                <a:t>整改报告</a:t>
              </a:r>
              <a:r>
                <a:rPr lang="en-US" altLang="zh-CN" sz="2000">
                  <a:solidFill>
                    <a:srgbClr val="000000"/>
                  </a:solidFill>
                  <a:latin typeface="Calibri" pitchFamily="34" charset="0"/>
                  <a:cs typeface="Calibri" pitchFamily="34" charset="0"/>
                  <a:sym typeface="Calibri" pitchFamily="34" charset="0"/>
                </a:rPr>
                <a:t>3</a:t>
              </a:r>
              <a:r>
                <a:rPr lang="zh-CN" altLang="en-US" sz="2000">
                  <a:solidFill>
                    <a:srgbClr val="000000"/>
                  </a:solidFill>
                  <a:latin typeface="Calibri" pitchFamily="34" charset="0"/>
                  <a:sym typeface="宋体" charset="-122"/>
                </a:rPr>
                <a:t>易其稿</a:t>
              </a:r>
              <a:endParaRPr lang="zh-CN" altLang="en-US"/>
            </a:p>
          </p:txBody>
        </p:sp>
        <p:grpSp>
          <p:nvGrpSpPr>
            <p:cNvPr id="29723" name="Group 26"/>
            <p:cNvGrpSpPr>
              <a:grpSpLocks/>
            </p:cNvGrpSpPr>
            <p:nvPr/>
          </p:nvGrpSpPr>
          <p:grpSpPr bwMode="auto">
            <a:xfrm>
              <a:off x="0" y="504825"/>
              <a:ext cx="2627313" cy="627063"/>
              <a:chOff x="0" y="0"/>
              <a:chExt cx="1542" cy="395"/>
            </a:xfrm>
          </p:grpSpPr>
          <p:sp>
            <p:nvSpPr>
              <p:cNvPr id="29724" name="Rectangle 27"/>
              <p:cNvSpPr>
                <a:spLocks noChangeArrowheads="1"/>
              </p:cNvSpPr>
              <p:nvPr/>
            </p:nvSpPr>
            <p:spPr bwMode="auto">
              <a:xfrm>
                <a:off x="0" y="162"/>
                <a:ext cx="1542" cy="23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b="1">
                    <a:solidFill>
                      <a:srgbClr val="FF0000"/>
                    </a:solidFill>
                  </a:rPr>
                  <a:t>质量管理再上台阶</a:t>
                </a:r>
              </a:p>
            </p:txBody>
          </p:sp>
          <p:sp>
            <p:nvSpPr>
              <p:cNvPr id="29725" name="AutoShape 28"/>
              <p:cNvSpPr>
                <a:spLocks noChangeArrowheads="1"/>
              </p:cNvSpPr>
              <p:nvPr/>
            </p:nvSpPr>
            <p:spPr bwMode="auto">
              <a:xfrm>
                <a:off x="680" y="0"/>
                <a:ext cx="182" cy="136"/>
              </a:xfrm>
              <a:prstGeom prst="downArrow">
                <a:avLst>
                  <a:gd name="adj1" fmla="val 50000"/>
                  <a:gd name="adj2" fmla="val 25000"/>
                </a:avLst>
              </a:prstGeom>
              <a:solidFill>
                <a:srgbClr val="800000"/>
              </a:solidFill>
              <a:ln w="9525">
                <a:solidFill>
                  <a:srgbClr val="800000"/>
                </a:solidFill>
                <a:miter lim="800000"/>
                <a:headEnd/>
                <a:tailEnd/>
              </a:ln>
            </p:spPr>
            <p:txBody>
              <a:bodyPr wrap="none" anchor="ctr"/>
              <a:lstStyle/>
              <a:p>
                <a:endParaRPr lang="zh-CN" altLang="en-US">
                  <a:solidFill>
                    <a:srgbClr val="000000"/>
                  </a:solidFill>
                  <a:latin typeface="Calibri" pitchFamily="34" charset="0"/>
                  <a:sym typeface="宋体" charset="-122"/>
                </a:endParaRPr>
              </a:p>
            </p:txBody>
          </p:sp>
        </p:grpSp>
      </p:grpSp>
      <p:grpSp>
        <p:nvGrpSpPr>
          <p:cNvPr id="30744" name="组合 41"/>
          <p:cNvGrpSpPr>
            <a:grpSpLocks/>
          </p:cNvGrpSpPr>
          <p:nvPr/>
        </p:nvGrpSpPr>
        <p:grpSpPr bwMode="auto">
          <a:xfrm>
            <a:off x="3132138" y="1347788"/>
            <a:ext cx="2782887" cy="2125662"/>
            <a:chOff x="0" y="0"/>
            <a:chExt cx="2782887" cy="2125662"/>
          </a:xfrm>
        </p:grpSpPr>
        <p:sp>
          <p:nvSpPr>
            <p:cNvPr id="29715" name="Rectangle 3"/>
            <p:cNvSpPr>
              <a:spLocks noChangeArrowheads="1"/>
            </p:cNvSpPr>
            <p:nvPr/>
          </p:nvSpPr>
          <p:spPr bwMode="auto">
            <a:xfrm>
              <a:off x="134937" y="0"/>
              <a:ext cx="2647950" cy="425450"/>
            </a:xfrm>
            <a:prstGeom prst="rect">
              <a:avLst/>
            </a:prstGeom>
            <a:noFill/>
            <a:ln w="2857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sz="2000">
                  <a:solidFill>
                    <a:srgbClr val="000000"/>
                  </a:solidFill>
                  <a:latin typeface="Calibri" pitchFamily="34" charset="0"/>
                  <a:sym typeface="宋体" charset="-122"/>
                </a:rPr>
                <a:t>工作流程全面调整</a:t>
              </a:r>
              <a:endParaRPr lang="zh-CN" altLang="en-US"/>
            </a:p>
          </p:txBody>
        </p:sp>
        <p:grpSp>
          <p:nvGrpSpPr>
            <p:cNvPr id="29716" name="Group 11"/>
            <p:cNvGrpSpPr>
              <a:grpSpLocks/>
            </p:cNvGrpSpPr>
            <p:nvPr/>
          </p:nvGrpSpPr>
          <p:grpSpPr bwMode="auto">
            <a:xfrm>
              <a:off x="0" y="622300"/>
              <a:ext cx="2735262" cy="638175"/>
              <a:chOff x="0" y="0"/>
              <a:chExt cx="1723" cy="402"/>
            </a:xfrm>
          </p:grpSpPr>
          <p:sp>
            <p:nvSpPr>
              <p:cNvPr id="29720" name="Rectangle 12"/>
              <p:cNvSpPr>
                <a:spLocks noChangeArrowheads="1"/>
              </p:cNvSpPr>
              <p:nvPr/>
            </p:nvSpPr>
            <p:spPr bwMode="auto">
              <a:xfrm>
                <a:off x="0" y="142"/>
                <a:ext cx="1723" cy="260"/>
              </a:xfrm>
              <a:prstGeom prst="rect">
                <a:avLst/>
              </a:prstGeom>
              <a:noFill/>
              <a:ln w="15875">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sz="2000" b="1">
                    <a:solidFill>
                      <a:srgbClr val="0070C0"/>
                    </a:solidFill>
                    <a:latin typeface="Calibri" pitchFamily="34" charset="0"/>
                    <a:sym typeface="宋体" charset="-122"/>
                  </a:rPr>
                  <a:t>实现“流水线”操作</a:t>
                </a:r>
                <a:endParaRPr lang="zh-CN" altLang="en-US"/>
              </a:p>
            </p:txBody>
          </p:sp>
          <p:sp>
            <p:nvSpPr>
              <p:cNvPr id="29721" name="AutoShape 13"/>
              <p:cNvSpPr>
                <a:spLocks noChangeArrowheads="1"/>
              </p:cNvSpPr>
              <p:nvPr/>
            </p:nvSpPr>
            <p:spPr bwMode="auto">
              <a:xfrm>
                <a:off x="771" y="0"/>
                <a:ext cx="182" cy="136"/>
              </a:xfrm>
              <a:prstGeom prst="downArrow">
                <a:avLst>
                  <a:gd name="adj1" fmla="val 50000"/>
                  <a:gd name="adj2" fmla="val 25000"/>
                </a:avLst>
              </a:prstGeom>
              <a:solidFill>
                <a:srgbClr val="993366"/>
              </a:solidFill>
              <a:ln w="9525">
                <a:solidFill>
                  <a:srgbClr val="800080"/>
                </a:solidFill>
                <a:miter lim="800000"/>
                <a:headEnd/>
                <a:tailEnd/>
              </a:ln>
            </p:spPr>
            <p:txBody>
              <a:bodyPr wrap="none" anchor="ctr"/>
              <a:lstStyle/>
              <a:p>
                <a:endParaRPr lang="zh-CN" altLang="en-US">
                  <a:solidFill>
                    <a:srgbClr val="000000"/>
                  </a:solidFill>
                  <a:latin typeface="Calibri" pitchFamily="34" charset="0"/>
                  <a:sym typeface="宋体" charset="-122"/>
                </a:endParaRPr>
              </a:p>
            </p:txBody>
          </p:sp>
        </p:grpSp>
        <p:grpSp>
          <p:nvGrpSpPr>
            <p:cNvPr id="29717" name="Group 29"/>
            <p:cNvGrpSpPr>
              <a:grpSpLocks/>
            </p:cNvGrpSpPr>
            <p:nvPr/>
          </p:nvGrpSpPr>
          <p:grpSpPr bwMode="auto">
            <a:xfrm>
              <a:off x="71437" y="1433512"/>
              <a:ext cx="2592388" cy="692150"/>
              <a:chOff x="0" y="0"/>
              <a:chExt cx="1542" cy="436"/>
            </a:xfrm>
          </p:grpSpPr>
          <p:sp>
            <p:nvSpPr>
              <p:cNvPr id="29718" name="Rectangle 30"/>
              <p:cNvSpPr>
                <a:spLocks noChangeArrowheads="1"/>
              </p:cNvSpPr>
              <p:nvPr/>
            </p:nvSpPr>
            <p:spPr bwMode="auto">
              <a:xfrm>
                <a:off x="0" y="162"/>
                <a:ext cx="1542" cy="274"/>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sz="2000" b="1">
                    <a:solidFill>
                      <a:srgbClr val="CC0000"/>
                    </a:solidFill>
                    <a:latin typeface="Calibri" pitchFamily="34" charset="0"/>
                    <a:sym typeface="宋体" charset="-122"/>
                  </a:rPr>
                  <a:t>追本溯源、步步质控</a:t>
                </a:r>
                <a:endParaRPr lang="zh-CN" altLang="en-US"/>
              </a:p>
            </p:txBody>
          </p:sp>
          <p:sp>
            <p:nvSpPr>
              <p:cNvPr id="29719" name="AutoShape 31"/>
              <p:cNvSpPr>
                <a:spLocks noChangeArrowheads="1"/>
              </p:cNvSpPr>
              <p:nvPr/>
            </p:nvSpPr>
            <p:spPr bwMode="auto">
              <a:xfrm>
                <a:off x="680" y="0"/>
                <a:ext cx="182" cy="136"/>
              </a:xfrm>
              <a:prstGeom prst="downArrow">
                <a:avLst>
                  <a:gd name="adj1" fmla="val 50000"/>
                  <a:gd name="adj2" fmla="val 25000"/>
                </a:avLst>
              </a:prstGeom>
              <a:solidFill>
                <a:srgbClr val="800000"/>
              </a:solidFill>
              <a:ln w="9525">
                <a:solidFill>
                  <a:srgbClr val="800000"/>
                </a:solidFill>
                <a:miter lim="800000"/>
                <a:headEnd/>
                <a:tailEnd/>
              </a:ln>
            </p:spPr>
            <p:txBody>
              <a:bodyPr wrap="none" anchor="ctr"/>
              <a:lstStyle/>
              <a:p>
                <a:endParaRPr lang="zh-CN" altLang="en-US">
                  <a:solidFill>
                    <a:srgbClr val="000000"/>
                  </a:solidFill>
                  <a:latin typeface="Calibri" pitchFamily="34" charset="0"/>
                  <a:sym typeface="宋体" charset="-122"/>
                </a:endParaRPr>
              </a:p>
            </p:txBody>
          </p:sp>
        </p:grpSp>
      </p:grpSp>
      <p:grpSp>
        <p:nvGrpSpPr>
          <p:cNvPr id="30752" name="组合 43"/>
          <p:cNvGrpSpPr>
            <a:grpSpLocks/>
          </p:cNvGrpSpPr>
          <p:nvPr/>
        </p:nvGrpSpPr>
        <p:grpSpPr bwMode="auto">
          <a:xfrm>
            <a:off x="4716463" y="5184775"/>
            <a:ext cx="2484437" cy="1162050"/>
            <a:chOff x="0" y="0"/>
            <a:chExt cx="2484437" cy="1162050"/>
          </a:xfrm>
        </p:grpSpPr>
        <p:grpSp>
          <p:nvGrpSpPr>
            <p:cNvPr id="29711" name="Group 23"/>
            <p:cNvGrpSpPr>
              <a:grpSpLocks/>
            </p:cNvGrpSpPr>
            <p:nvPr/>
          </p:nvGrpSpPr>
          <p:grpSpPr bwMode="auto">
            <a:xfrm>
              <a:off x="0" y="504825"/>
              <a:ext cx="2447925" cy="657225"/>
              <a:chOff x="0" y="0"/>
              <a:chExt cx="1542" cy="414"/>
            </a:xfrm>
          </p:grpSpPr>
          <p:sp>
            <p:nvSpPr>
              <p:cNvPr id="29713" name="Rectangle 24"/>
              <p:cNvSpPr>
                <a:spLocks noChangeArrowheads="1"/>
              </p:cNvSpPr>
              <p:nvPr/>
            </p:nvSpPr>
            <p:spPr bwMode="auto">
              <a:xfrm>
                <a:off x="0" y="162"/>
                <a:ext cx="1542" cy="25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zh-CN" altLang="en-US" sz="2000" b="1">
                    <a:solidFill>
                      <a:srgbClr val="CC0000"/>
                    </a:solidFill>
                    <a:latin typeface="Calibri" pitchFamily="34" charset="0"/>
                    <a:sym typeface="宋体" charset="-122"/>
                  </a:rPr>
                  <a:t>基因测序初见规范</a:t>
                </a:r>
              </a:p>
            </p:txBody>
          </p:sp>
          <p:sp>
            <p:nvSpPr>
              <p:cNvPr id="29714" name="AutoShape 25"/>
              <p:cNvSpPr>
                <a:spLocks noChangeArrowheads="1"/>
              </p:cNvSpPr>
              <p:nvPr/>
            </p:nvSpPr>
            <p:spPr bwMode="auto">
              <a:xfrm>
                <a:off x="680" y="0"/>
                <a:ext cx="182" cy="136"/>
              </a:xfrm>
              <a:prstGeom prst="downArrow">
                <a:avLst>
                  <a:gd name="adj1" fmla="val 50000"/>
                  <a:gd name="adj2" fmla="val 25000"/>
                </a:avLst>
              </a:prstGeom>
              <a:solidFill>
                <a:srgbClr val="800000"/>
              </a:solidFill>
              <a:ln w="9525">
                <a:solidFill>
                  <a:srgbClr val="800000"/>
                </a:solidFill>
                <a:miter lim="800000"/>
                <a:headEnd/>
                <a:tailEnd/>
              </a:ln>
            </p:spPr>
            <p:txBody>
              <a:bodyPr wrap="none" anchor="ctr"/>
              <a:lstStyle/>
              <a:p>
                <a:endParaRPr lang="zh-CN" altLang="en-US">
                  <a:solidFill>
                    <a:srgbClr val="000000"/>
                  </a:solidFill>
                  <a:latin typeface="Calibri" pitchFamily="34" charset="0"/>
                  <a:sym typeface="宋体" charset="-122"/>
                </a:endParaRPr>
              </a:p>
            </p:txBody>
          </p:sp>
        </p:grpSp>
        <p:sp>
          <p:nvSpPr>
            <p:cNvPr id="29712" name="Rectangle 32"/>
            <p:cNvSpPr>
              <a:spLocks noChangeArrowheads="1"/>
            </p:cNvSpPr>
            <p:nvPr/>
          </p:nvSpPr>
          <p:spPr bwMode="auto">
            <a:xfrm>
              <a:off x="36512" y="0"/>
              <a:ext cx="2447925" cy="425450"/>
            </a:xfrm>
            <a:prstGeom prst="rect">
              <a:avLst/>
            </a:prstGeom>
            <a:noFill/>
            <a:ln w="2857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spcBef>
                  <a:spcPct val="20000"/>
                </a:spcBef>
              </a:pPr>
              <a:r>
                <a:rPr lang="zh-CN" altLang="en-US" sz="2000">
                  <a:solidFill>
                    <a:srgbClr val="000000"/>
                  </a:solidFill>
                  <a:latin typeface="Calibri" pitchFamily="34" charset="0"/>
                  <a:sym typeface="宋体" charset="-122"/>
                </a:rPr>
                <a:t>自配试剂性能检测</a:t>
              </a:r>
              <a:endParaRPr lang="zh-CN" altLang="en-US"/>
            </a:p>
          </p:txBody>
        </p:sp>
      </p:grpSp>
      <p:grpSp>
        <p:nvGrpSpPr>
          <p:cNvPr id="30757" name="Group 33"/>
          <p:cNvGrpSpPr>
            <a:grpSpLocks/>
          </p:cNvGrpSpPr>
          <p:nvPr/>
        </p:nvGrpSpPr>
        <p:grpSpPr bwMode="auto">
          <a:xfrm>
            <a:off x="1116013" y="3284538"/>
            <a:ext cx="7704137" cy="2881312"/>
            <a:chOff x="0" y="0"/>
            <a:chExt cx="4853" cy="1815"/>
          </a:xfrm>
        </p:grpSpPr>
        <p:sp>
          <p:nvSpPr>
            <p:cNvPr id="29705" name="Line 34"/>
            <p:cNvSpPr>
              <a:spLocks noChangeShapeType="1"/>
            </p:cNvSpPr>
            <p:nvPr/>
          </p:nvSpPr>
          <p:spPr bwMode="auto">
            <a:xfrm>
              <a:off x="862" y="0"/>
              <a:ext cx="453" cy="1"/>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6" name="Line 35"/>
            <p:cNvSpPr>
              <a:spLocks noChangeShapeType="1"/>
            </p:cNvSpPr>
            <p:nvPr/>
          </p:nvSpPr>
          <p:spPr bwMode="auto">
            <a:xfrm>
              <a:off x="2980" y="0"/>
              <a:ext cx="318" cy="1"/>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7" name="Line 36"/>
            <p:cNvSpPr>
              <a:spLocks noChangeShapeType="1"/>
            </p:cNvSpPr>
            <p:nvPr/>
          </p:nvSpPr>
          <p:spPr bwMode="auto">
            <a:xfrm>
              <a:off x="4853" y="182"/>
              <a:ext cx="1" cy="1587"/>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8" name="Line 37"/>
            <p:cNvSpPr>
              <a:spLocks noChangeShapeType="1"/>
            </p:cNvSpPr>
            <p:nvPr/>
          </p:nvSpPr>
          <p:spPr bwMode="auto">
            <a:xfrm>
              <a:off x="3923" y="1769"/>
              <a:ext cx="930" cy="1"/>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9" name="Line 38"/>
            <p:cNvSpPr>
              <a:spLocks noChangeShapeType="1"/>
            </p:cNvSpPr>
            <p:nvPr/>
          </p:nvSpPr>
          <p:spPr bwMode="auto">
            <a:xfrm>
              <a:off x="0" y="137"/>
              <a:ext cx="1" cy="1496"/>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0" name="Line 39"/>
            <p:cNvSpPr>
              <a:spLocks noChangeShapeType="1"/>
            </p:cNvSpPr>
            <p:nvPr/>
          </p:nvSpPr>
          <p:spPr bwMode="auto">
            <a:xfrm>
              <a:off x="1542" y="1815"/>
              <a:ext cx="726" cy="1"/>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26672772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07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4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7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075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073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0757"/>
                                        </p:tgtEl>
                                        <p:attrNameLst>
                                          <p:attrName>style.visibility</p:attrName>
                                        </p:attrNameLst>
                                      </p:cBhvr>
                                      <p:to>
                                        <p:strVal val="visible"/>
                                      </p:to>
                                    </p:set>
                                    <p:animEffect>
                                      <p:cBhvr>
                                        <p:cTn id="27" dur="500"/>
                                        <p:tgtEl>
                                          <p:spTgt spid="30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G_20130901_192643"/>
          <p:cNvPicPr>
            <a:picLocks noChangeAspect="1" noChangeArrowheads="1"/>
          </p:cNvPicPr>
          <p:nvPr/>
        </p:nvPicPr>
        <p:blipFill>
          <a:blip r:embed="rId2">
            <a:lum bright="-6000" contrast="6000"/>
          </a:blip>
          <a:srcRect l="15062" t="10236" r="23564"/>
          <a:stretch>
            <a:fillRect/>
          </a:stretch>
        </p:blipFill>
        <p:spPr bwMode="auto">
          <a:xfrm>
            <a:off x="2987675" y="2292350"/>
            <a:ext cx="5976938" cy="4330700"/>
          </a:xfrm>
          <a:prstGeom prst="rect">
            <a:avLst/>
          </a:prstGeom>
          <a:noFill/>
          <a:ln w="9525">
            <a:noFill/>
            <a:miter lim="800000"/>
            <a:headEnd/>
            <a:tailEnd/>
          </a:ln>
        </p:spPr>
      </p:pic>
      <p:pic>
        <p:nvPicPr>
          <p:cNvPr id="12291" name="Picture 3" descr="IMG_20130901_192717"/>
          <p:cNvPicPr>
            <a:picLocks noChangeAspect="1" noChangeArrowheads="1"/>
          </p:cNvPicPr>
          <p:nvPr/>
        </p:nvPicPr>
        <p:blipFill>
          <a:blip r:embed="rId3"/>
          <a:srcRect t="8807" r="4688" b="10416"/>
          <a:stretch>
            <a:fillRect/>
          </a:stretch>
        </p:blipFill>
        <p:spPr bwMode="auto">
          <a:xfrm>
            <a:off x="0" y="274638"/>
            <a:ext cx="3994150" cy="6005512"/>
          </a:xfrm>
          <a:prstGeom prst="rect">
            <a:avLst/>
          </a:prstGeom>
          <a:noFill/>
          <a:ln w="9525">
            <a:noFill/>
            <a:miter lim="800000"/>
            <a:headEnd/>
            <a:tailEnd/>
          </a:ln>
        </p:spPr>
      </p:pic>
      <p:sp>
        <p:nvSpPr>
          <p:cNvPr id="12292" name="Rectangle 4"/>
          <p:cNvSpPr>
            <a:spLocks noChangeArrowheads="1"/>
          </p:cNvSpPr>
          <p:nvPr/>
        </p:nvSpPr>
        <p:spPr bwMode="auto">
          <a:xfrm>
            <a:off x="4429125" y="274638"/>
            <a:ext cx="4714875" cy="1692275"/>
          </a:xfrm>
          <a:prstGeom prst="rect">
            <a:avLst/>
          </a:prstGeom>
          <a:noFill/>
          <a:ln w="9525" algn="ctr">
            <a:noFill/>
            <a:miter lim="800000"/>
            <a:headEnd/>
            <a:tailEnd/>
          </a:ln>
        </p:spPr>
        <p:txBody>
          <a:bodyPr>
            <a:spAutoFit/>
          </a:bodyPr>
          <a:lstStyle/>
          <a:p>
            <a:pPr eaLnBrk="1" hangingPunct="1">
              <a:lnSpc>
                <a:spcPct val="130000"/>
              </a:lnSpc>
            </a:pPr>
            <a:r>
              <a:rPr lang="zh-CN" altLang="en-US" sz="4000" b="1">
                <a:solidFill>
                  <a:srgbClr val="FF0000"/>
                </a:solidFill>
                <a:ea typeface="黑体" pitchFamily="49" charset="-122"/>
              </a:rPr>
              <a:t>规范化之</a:t>
            </a:r>
            <a:r>
              <a:rPr lang="en-US" altLang="zh-CN" sz="4000" b="1">
                <a:solidFill>
                  <a:srgbClr val="FF0000"/>
                </a:solidFill>
                <a:ea typeface="黑体" pitchFamily="49" charset="-122"/>
              </a:rPr>
              <a:t>——</a:t>
            </a:r>
            <a:r>
              <a:rPr lang="zh-CN" altLang="en-US" sz="4000" b="1">
                <a:solidFill>
                  <a:srgbClr val="FF0000"/>
                </a:solidFill>
                <a:ea typeface="黑体" pitchFamily="49" charset="-122"/>
              </a:rPr>
              <a:t>技术文件</a:t>
            </a:r>
            <a:r>
              <a:rPr lang="en-US" altLang="zh-CN" sz="4000" b="1">
                <a:solidFill>
                  <a:srgbClr val="FF0000"/>
                </a:solidFill>
                <a:ea typeface="黑体" pitchFamily="49" charset="-122"/>
              </a:rPr>
              <a:t>SOP</a:t>
            </a:r>
            <a:r>
              <a:rPr lang="zh-CN" altLang="en-US" sz="4000" b="1">
                <a:solidFill>
                  <a:srgbClr val="FF0000"/>
                </a:solidFill>
                <a:ea typeface="黑体" pitchFamily="49" charset="-122"/>
              </a:rPr>
              <a:t>更新完善</a:t>
            </a:r>
            <a:endParaRPr lang="zh-CN" altLang="en-US" sz="3600" b="1">
              <a:solidFill>
                <a:schemeClr val="accent2"/>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3"/>
          <p:cNvSpPr>
            <a:spLocks noGrp="1" noChangeArrowheads="1"/>
          </p:cNvSpPr>
          <p:nvPr>
            <p:ph type="title" idx="4294967295"/>
          </p:nvPr>
        </p:nvSpPr>
        <p:spPr>
          <a:xfrm>
            <a:off x="466725" y="-20638"/>
            <a:ext cx="8229600" cy="785813"/>
          </a:xfrm>
        </p:spPr>
        <p:txBody>
          <a:bodyPr/>
          <a:lstStyle/>
          <a:p>
            <a:pPr marL="0" indent="0" eaLnBrk="1" hangingPunct="1"/>
            <a:r>
              <a:rPr lang="en-US" altLang="zh-CN" b="1" dirty="0" smtClean="0">
                <a:solidFill>
                  <a:srgbClr val="FF0000"/>
                </a:solidFill>
                <a:latin typeface="华文中宋" pitchFamily="2" charset="-122"/>
                <a:ea typeface="华文中宋" pitchFamily="2" charset="-122"/>
                <a:sym typeface="华文新魏" pitchFamily="2" charset="-122"/>
              </a:rPr>
              <a:t>SOP</a:t>
            </a:r>
            <a:r>
              <a:rPr lang="zh-CN" altLang="en-US" b="1" dirty="0" smtClean="0">
                <a:solidFill>
                  <a:srgbClr val="FF0000"/>
                </a:solidFill>
                <a:latin typeface="华文中宋" pitchFamily="2" charset="-122"/>
                <a:ea typeface="华文中宋" pitchFamily="2" charset="-122"/>
                <a:sym typeface="华文新魏" pitchFamily="2" charset="-122"/>
              </a:rPr>
              <a:t>持续修整之路</a:t>
            </a:r>
          </a:p>
        </p:txBody>
      </p:sp>
      <p:pic>
        <p:nvPicPr>
          <p:cNvPr id="71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270000"/>
            <a:ext cx="2997200"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圆角矩形 9"/>
          <p:cNvSpPr>
            <a:spLocks noChangeArrowheads="1"/>
          </p:cNvSpPr>
          <p:nvPr/>
        </p:nvSpPr>
        <p:spPr bwMode="auto">
          <a:xfrm>
            <a:off x="6302375" y="4510088"/>
            <a:ext cx="1295400" cy="288925"/>
          </a:xfrm>
          <a:prstGeom prst="roundRect">
            <a:avLst>
              <a:gd name="adj" fmla="val 16667"/>
            </a:avLst>
          </a:prstGeom>
          <a:solidFill>
            <a:schemeClr val="accent2"/>
          </a:solidFill>
          <a:ln w="25400">
            <a:solidFill>
              <a:srgbClr val="C00000"/>
            </a:solidFill>
            <a:round/>
            <a:headEnd/>
            <a:tailEnd/>
          </a:ln>
        </p:spPr>
        <p:txBody>
          <a:bodyPr anchor="ctr"/>
          <a:lstStyle/>
          <a:p>
            <a:pPr algn="ctr"/>
            <a:r>
              <a:rPr lang="en-US" altLang="zh-CN" b="1">
                <a:solidFill>
                  <a:srgbClr val="FFFFFF"/>
                </a:solidFill>
                <a:latin typeface="Calibri" pitchFamily="34" charset="0"/>
                <a:cs typeface="Calibri" pitchFamily="34" charset="0"/>
                <a:sym typeface="Calibri" pitchFamily="34" charset="0"/>
              </a:rPr>
              <a:t>14</a:t>
            </a:r>
            <a:r>
              <a:rPr lang="zh-CN" altLang="en-US" b="1">
                <a:solidFill>
                  <a:srgbClr val="FFFFFF"/>
                </a:solidFill>
                <a:latin typeface="宋体" charset="-122"/>
                <a:sym typeface="宋体" charset="-122"/>
              </a:rPr>
              <a:t>年第</a:t>
            </a:r>
            <a:r>
              <a:rPr lang="en-US" altLang="zh-CN" b="1">
                <a:solidFill>
                  <a:srgbClr val="FFFFFF"/>
                </a:solidFill>
                <a:latin typeface="Calibri" pitchFamily="34" charset="0"/>
                <a:cs typeface="Calibri" pitchFamily="34" charset="0"/>
                <a:sym typeface="Calibri" pitchFamily="34" charset="0"/>
              </a:rPr>
              <a:t>4</a:t>
            </a:r>
            <a:r>
              <a:rPr lang="zh-CN" altLang="en-US" b="1">
                <a:solidFill>
                  <a:srgbClr val="FFFFFF"/>
                </a:solidFill>
                <a:latin typeface="宋体" charset="-122"/>
                <a:sym typeface="宋体" charset="-122"/>
              </a:rPr>
              <a:t>本</a:t>
            </a:r>
          </a:p>
        </p:txBody>
      </p:sp>
      <p:grpSp>
        <p:nvGrpSpPr>
          <p:cNvPr id="7173" name="组合 12"/>
          <p:cNvGrpSpPr>
            <a:grpSpLocks/>
          </p:cNvGrpSpPr>
          <p:nvPr/>
        </p:nvGrpSpPr>
        <p:grpSpPr bwMode="auto">
          <a:xfrm>
            <a:off x="107950" y="1697038"/>
            <a:ext cx="5246688" cy="3313112"/>
            <a:chOff x="0" y="0"/>
            <a:chExt cx="5247943" cy="3312368"/>
          </a:xfrm>
        </p:grpSpPr>
        <p:pic>
          <p:nvPicPr>
            <p:cNvPr id="7174" name="Picture 1"/>
            <p:cNvPicPr>
              <a:picLocks noChangeAspect="1" noChangeArrowheads="1"/>
            </p:cNvPicPr>
            <p:nvPr/>
          </p:nvPicPr>
          <p:blipFill>
            <a:blip r:embed="rId3">
              <a:extLst>
                <a:ext uri="{28A0092B-C50C-407E-A947-70E740481C1C}">
                  <a14:useLocalDpi xmlns:a14="http://schemas.microsoft.com/office/drawing/2010/main" val="0"/>
                </a:ext>
              </a:extLst>
            </a:blip>
            <a:srcRect r="3139" b="7407"/>
            <a:stretch>
              <a:fillRect/>
            </a:stretch>
          </p:blipFill>
          <p:spPr bwMode="auto">
            <a:xfrm>
              <a:off x="2664296" y="0"/>
              <a:ext cx="2583647" cy="331236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7175" name="Picture 2"/>
            <p:cNvPicPr>
              <a:picLocks noChangeAspect="1" noChangeArrowheads="1"/>
            </p:cNvPicPr>
            <p:nvPr/>
          </p:nvPicPr>
          <p:blipFill>
            <a:blip r:embed="rId4">
              <a:extLst>
                <a:ext uri="{28A0092B-C50C-407E-A947-70E740481C1C}">
                  <a14:useLocalDpi xmlns:a14="http://schemas.microsoft.com/office/drawing/2010/main" val="0"/>
                </a:ext>
              </a:extLst>
            </a:blip>
            <a:srcRect r="4942" b="9804"/>
            <a:stretch>
              <a:fillRect/>
            </a:stretch>
          </p:blipFill>
          <p:spPr bwMode="auto">
            <a:xfrm>
              <a:off x="0" y="0"/>
              <a:ext cx="2592288" cy="331236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7176" name="圆角矩形 7"/>
            <p:cNvSpPr>
              <a:spLocks noChangeArrowheads="1"/>
            </p:cNvSpPr>
            <p:nvPr/>
          </p:nvSpPr>
          <p:spPr bwMode="auto">
            <a:xfrm>
              <a:off x="3240360" y="2520280"/>
              <a:ext cx="1368152" cy="288032"/>
            </a:xfrm>
            <a:prstGeom prst="roundRect">
              <a:avLst>
                <a:gd name="adj" fmla="val 16667"/>
              </a:avLst>
            </a:prstGeom>
            <a:solidFill>
              <a:srgbClr val="8CB3E3"/>
            </a:solidFill>
            <a:ln w="25400">
              <a:solidFill>
                <a:srgbClr val="8CB3E3"/>
              </a:solidFill>
              <a:round/>
              <a:headEnd/>
              <a:tailEnd/>
            </a:ln>
          </p:spPr>
          <p:txBody>
            <a:bodyPr anchor="ctr"/>
            <a:lstStyle/>
            <a:p>
              <a:pPr algn="ctr"/>
              <a:r>
                <a:rPr lang="en-US" altLang="zh-CN" b="1">
                  <a:solidFill>
                    <a:srgbClr val="002060"/>
                  </a:solidFill>
                  <a:latin typeface="Calibri" pitchFamily="34" charset="0"/>
                  <a:cs typeface="Calibri" pitchFamily="34" charset="0"/>
                  <a:sym typeface="Calibri" pitchFamily="34" charset="0"/>
                </a:rPr>
                <a:t>11</a:t>
              </a:r>
              <a:r>
                <a:rPr lang="zh-CN" altLang="en-US" b="1">
                  <a:solidFill>
                    <a:srgbClr val="002060"/>
                  </a:solidFill>
                  <a:latin typeface="宋体" charset="-122"/>
                  <a:sym typeface="宋体" charset="-122"/>
                </a:rPr>
                <a:t>年第</a:t>
              </a:r>
              <a:r>
                <a:rPr lang="en-US" altLang="zh-CN" b="1">
                  <a:solidFill>
                    <a:srgbClr val="002060"/>
                  </a:solidFill>
                  <a:latin typeface="Calibri" pitchFamily="34" charset="0"/>
                  <a:cs typeface="Calibri" pitchFamily="34" charset="0"/>
                  <a:sym typeface="Calibri" pitchFamily="34" charset="0"/>
                </a:rPr>
                <a:t>2</a:t>
              </a:r>
              <a:r>
                <a:rPr lang="zh-CN" altLang="en-US" b="1">
                  <a:solidFill>
                    <a:srgbClr val="002060"/>
                  </a:solidFill>
                  <a:latin typeface="宋体" charset="-122"/>
                  <a:sym typeface="宋体" charset="-122"/>
                </a:rPr>
                <a:t>本</a:t>
              </a:r>
            </a:p>
          </p:txBody>
        </p:sp>
        <p:sp>
          <p:nvSpPr>
            <p:cNvPr id="7177" name="圆角矩形 6"/>
            <p:cNvSpPr>
              <a:spLocks noChangeArrowheads="1"/>
            </p:cNvSpPr>
            <p:nvPr/>
          </p:nvSpPr>
          <p:spPr bwMode="auto">
            <a:xfrm>
              <a:off x="648072" y="2592288"/>
              <a:ext cx="1296144" cy="288032"/>
            </a:xfrm>
            <a:prstGeom prst="roundRect">
              <a:avLst>
                <a:gd name="adj" fmla="val 16667"/>
              </a:avLst>
            </a:prstGeom>
            <a:solidFill>
              <a:srgbClr val="8CB3E3"/>
            </a:solidFill>
            <a:ln w="25400">
              <a:solidFill>
                <a:srgbClr val="8CB3E3"/>
              </a:solidFill>
              <a:round/>
              <a:headEnd/>
              <a:tailEnd/>
            </a:ln>
          </p:spPr>
          <p:txBody>
            <a:bodyPr anchor="ctr"/>
            <a:lstStyle/>
            <a:p>
              <a:pPr algn="ctr"/>
              <a:r>
                <a:rPr lang="en-US" altLang="zh-CN" b="1">
                  <a:solidFill>
                    <a:srgbClr val="002060"/>
                  </a:solidFill>
                  <a:latin typeface="Calibri" pitchFamily="34" charset="0"/>
                  <a:cs typeface="Calibri" pitchFamily="34" charset="0"/>
                  <a:sym typeface="Calibri" pitchFamily="34" charset="0"/>
                </a:rPr>
                <a:t>05</a:t>
              </a:r>
              <a:r>
                <a:rPr lang="zh-CN" altLang="en-US" b="1">
                  <a:solidFill>
                    <a:srgbClr val="002060"/>
                  </a:solidFill>
                  <a:latin typeface="宋体" charset="-122"/>
                  <a:sym typeface="宋体" charset="-122"/>
                </a:rPr>
                <a:t>年第</a:t>
              </a:r>
              <a:r>
                <a:rPr lang="en-US" altLang="zh-CN" b="1">
                  <a:solidFill>
                    <a:srgbClr val="002060"/>
                  </a:solidFill>
                  <a:latin typeface="Calibri" pitchFamily="34" charset="0"/>
                  <a:cs typeface="Calibri" pitchFamily="34" charset="0"/>
                  <a:sym typeface="Calibri" pitchFamily="34" charset="0"/>
                </a:rPr>
                <a:t>1</a:t>
              </a:r>
              <a:r>
                <a:rPr lang="zh-CN" altLang="en-US" b="1">
                  <a:solidFill>
                    <a:srgbClr val="002060"/>
                  </a:solidFill>
                  <a:latin typeface="宋体" charset="-122"/>
                  <a:sym typeface="宋体" charset="-122"/>
                </a:rPr>
                <a:t>本</a:t>
              </a:r>
            </a:p>
          </p:txBody>
        </p:sp>
      </p:grpSp>
    </p:spTree>
    <p:extLst>
      <p:ext uri="{BB962C8B-B14F-4D97-AF65-F5344CB8AC3E}">
        <p14:creationId xmlns:p14="http://schemas.microsoft.com/office/powerpoint/2010/main" val="34931617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9"/>
          <p:cNvSpPr>
            <a:spLocks noChangeArrowheads="1"/>
          </p:cNvSpPr>
          <p:nvPr/>
        </p:nvSpPr>
        <p:spPr bwMode="auto">
          <a:xfrm>
            <a:off x="6227763" y="3429000"/>
            <a:ext cx="2305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000000"/>
                </a:solidFill>
                <a:latin typeface="Calibri" pitchFamily="34" charset="0"/>
                <a:sym typeface="宋体" charset="-122"/>
              </a:rPr>
              <a:t>誊抄说明书</a:t>
            </a:r>
          </a:p>
        </p:txBody>
      </p:sp>
      <p:grpSp>
        <p:nvGrpSpPr>
          <p:cNvPr id="11267" name="组合 28"/>
          <p:cNvGrpSpPr>
            <a:grpSpLocks/>
          </p:cNvGrpSpPr>
          <p:nvPr/>
        </p:nvGrpSpPr>
        <p:grpSpPr bwMode="auto">
          <a:xfrm>
            <a:off x="1260475" y="881063"/>
            <a:ext cx="4679950" cy="5976937"/>
            <a:chOff x="0" y="0"/>
            <a:chExt cx="4680520" cy="5976664"/>
          </a:xfrm>
        </p:grpSpPr>
        <p:pic>
          <p:nvPicPr>
            <p:cNvPr id="11285" name="Picture 1"/>
            <p:cNvPicPr>
              <a:picLocks noChangeAspect="1" noChangeArrowheads="1"/>
            </p:cNvPicPr>
            <p:nvPr/>
          </p:nvPicPr>
          <p:blipFill>
            <a:blip r:embed="rId2">
              <a:extLst>
                <a:ext uri="{28A0092B-C50C-407E-A947-70E740481C1C}">
                  <a14:useLocalDpi xmlns:a14="http://schemas.microsoft.com/office/drawing/2010/main" val="0"/>
                </a:ext>
              </a:extLst>
            </a:blip>
            <a:srcRect b="7104"/>
            <a:stretch>
              <a:fillRect/>
            </a:stretch>
          </p:blipFill>
          <p:spPr bwMode="auto">
            <a:xfrm>
              <a:off x="0" y="0"/>
              <a:ext cx="4680520" cy="597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6" name="圆角矩形 19"/>
            <p:cNvSpPr>
              <a:spLocks noChangeArrowheads="1"/>
            </p:cNvSpPr>
            <p:nvPr/>
          </p:nvSpPr>
          <p:spPr bwMode="auto">
            <a:xfrm>
              <a:off x="144016" y="2808312"/>
              <a:ext cx="4392488" cy="3096344"/>
            </a:xfrm>
            <a:prstGeom prst="roundRect">
              <a:avLst>
                <a:gd name="adj" fmla="val 16667"/>
              </a:avLst>
            </a:prstGeom>
            <a:noFill/>
            <a:ln w="25400">
              <a:solidFill>
                <a:srgbClr val="395E8A"/>
              </a:solidFill>
              <a:prstDash val="lgDash"/>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11287" name="圆角矩形 21"/>
            <p:cNvSpPr>
              <a:spLocks noChangeArrowheads="1"/>
            </p:cNvSpPr>
            <p:nvPr/>
          </p:nvSpPr>
          <p:spPr bwMode="auto">
            <a:xfrm>
              <a:off x="2160240" y="216024"/>
              <a:ext cx="1368152" cy="432048"/>
            </a:xfrm>
            <a:prstGeom prst="roundRect">
              <a:avLst>
                <a:gd name="adj" fmla="val 16667"/>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grpSp>
      <p:sp>
        <p:nvSpPr>
          <p:cNvPr id="11268" name="标题 1"/>
          <p:cNvSpPr>
            <a:spLocks noGrp="1" noChangeArrowheads="1"/>
          </p:cNvSpPr>
          <p:nvPr>
            <p:ph type="title" idx="4294967295"/>
          </p:nvPr>
        </p:nvSpPr>
        <p:spPr>
          <a:xfrm>
            <a:off x="539750" y="-20638"/>
            <a:ext cx="8229600" cy="920751"/>
          </a:xfrm>
        </p:spPr>
        <p:txBody>
          <a:bodyPr/>
          <a:lstStyle/>
          <a:p>
            <a:pPr marL="0" indent="0" eaLnBrk="1" hangingPunct="1"/>
            <a:r>
              <a:rPr lang="zh-CN" altLang="en-US" b="1" dirty="0" smtClean="0">
                <a:solidFill>
                  <a:srgbClr val="FF0000"/>
                </a:solidFill>
                <a:latin typeface="Arial" pitchFamily="34" charset="0"/>
                <a:ea typeface="华文中宋" pitchFamily="2" charset="-122"/>
                <a:cs typeface="Arial" pitchFamily="34" charset="0"/>
                <a:sym typeface="华文新魏" pitchFamily="2" charset="-122"/>
              </a:rPr>
              <a:t>告别说明书式的</a:t>
            </a:r>
            <a:r>
              <a:rPr lang="en-US" altLang="zh-CN" b="1" dirty="0" smtClean="0">
                <a:solidFill>
                  <a:srgbClr val="FF0000"/>
                </a:solidFill>
                <a:latin typeface="Arial" pitchFamily="34" charset="0"/>
                <a:ea typeface="华文中宋" pitchFamily="2" charset="-122"/>
                <a:cs typeface="Arial" pitchFamily="34" charset="0"/>
                <a:sym typeface="华文新魏" pitchFamily="2" charset="-122"/>
              </a:rPr>
              <a:t>SOP</a:t>
            </a:r>
            <a:endParaRPr lang="zh-CN" altLang="en-US" b="1" dirty="0" smtClean="0">
              <a:solidFill>
                <a:srgbClr val="FF0000"/>
              </a:solidFill>
              <a:latin typeface="Arial" pitchFamily="34" charset="0"/>
              <a:ea typeface="华文中宋" pitchFamily="2" charset="-122"/>
              <a:cs typeface="Arial" pitchFamily="34" charset="0"/>
              <a:sym typeface="华文新魏" pitchFamily="2" charset="-122"/>
            </a:endParaRPr>
          </a:p>
        </p:txBody>
      </p:sp>
      <p:sp>
        <p:nvSpPr>
          <p:cNvPr id="12296" name="TextBox 25"/>
          <p:cNvSpPr>
            <a:spLocks noChangeArrowheads="1"/>
          </p:cNvSpPr>
          <p:nvPr/>
        </p:nvSpPr>
        <p:spPr bwMode="auto">
          <a:xfrm>
            <a:off x="539750" y="2492375"/>
            <a:ext cx="8353425" cy="2986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a:solidFill>
                  <a:srgbClr val="FF0000"/>
                </a:solidFill>
                <a:latin typeface="华文细黑" pitchFamily="2" charset="-122"/>
                <a:ea typeface="华文细黑" pitchFamily="2" charset="-122"/>
                <a:sym typeface="华文细黑" pitchFamily="2" charset="-122"/>
              </a:rPr>
              <a:t>改说明书式的</a:t>
            </a:r>
            <a:r>
              <a:rPr lang="en-US" altLang="zh-CN" sz="4000">
                <a:solidFill>
                  <a:srgbClr val="FF0000"/>
                </a:solidFill>
                <a:latin typeface="华文细黑" pitchFamily="2" charset="-122"/>
                <a:ea typeface="华文细黑" pitchFamily="2" charset="-122"/>
                <a:sym typeface="华文细黑" pitchFamily="2" charset="-122"/>
              </a:rPr>
              <a:t>SOP</a:t>
            </a:r>
            <a:r>
              <a:rPr lang="zh-CN" altLang="en-US" sz="4000">
                <a:solidFill>
                  <a:srgbClr val="FF0000"/>
                </a:solidFill>
                <a:latin typeface="华文细黑" pitchFamily="2" charset="-122"/>
                <a:ea typeface="华文细黑" pitchFamily="2" charset="-122"/>
                <a:sym typeface="华文细黑" pitchFamily="2" charset="-122"/>
              </a:rPr>
              <a:t>为可操作式的</a:t>
            </a:r>
            <a:r>
              <a:rPr lang="en-US" altLang="zh-CN" sz="4000">
                <a:solidFill>
                  <a:srgbClr val="FF0000"/>
                </a:solidFill>
                <a:latin typeface="华文细黑" pitchFamily="2" charset="-122"/>
                <a:ea typeface="华文细黑" pitchFamily="2" charset="-122"/>
                <a:sym typeface="华文细黑" pitchFamily="2" charset="-122"/>
              </a:rPr>
              <a:t>SOP</a:t>
            </a:r>
            <a:endParaRPr lang="zh-CN" altLang="en-US" sz="4000">
              <a:solidFill>
                <a:srgbClr val="FF0000"/>
              </a:solidFill>
              <a:latin typeface="华文细黑" pitchFamily="2" charset="-122"/>
              <a:ea typeface="华文细黑" pitchFamily="2" charset="-122"/>
              <a:sym typeface="华文细黑" pitchFamily="2" charset="-122"/>
            </a:endParaRPr>
          </a:p>
          <a:p>
            <a:pPr>
              <a:buFont typeface="Arial" charset="0"/>
              <a:buChar char="•"/>
            </a:pPr>
            <a:r>
              <a:rPr lang="zh-CN" altLang="en-US" sz="3600">
                <a:solidFill>
                  <a:srgbClr val="FF0000"/>
                </a:solidFill>
                <a:latin typeface="华文细黑" pitchFamily="2" charset="-122"/>
                <a:ea typeface="华文细黑" pitchFamily="2" charset="-122"/>
                <a:sym typeface="华文细黑" pitchFamily="2" charset="-122"/>
              </a:rPr>
              <a:t> 配备图片</a:t>
            </a:r>
            <a:endParaRPr lang="en-US" sz="3600">
              <a:solidFill>
                <a:srgbClr val="FF0000"/>
              </a:solidFill>
              <a:latin typeface="华文细黑" pitchFamily="2" charset="-122"/>
              <a:ea typeface="华文细黑" pitchFamily="2" charset="-122"/>
              <a:sym typeface="华文细黑" pitchFamily="2" charset="-122"/>
            </a:endParaRPr>
          </a:p>
          <a:p>
            <a:pPr>
              <a:buFont typeface="Arial" charset="0"/>
              <a:buChar char="•"/>
            </a:pPr>
            <a:r>
              <a:rPr lang="en-US" sz="3600">
                <a:solidFill>
                  <a:srgbClr val="FF0000"/>
                </a:solidFill>
                <a:latin typeface="华文细黑" pitchFamily="2" charset="-122"/>
                <a:ea typeface="华文细黑" pitchFamily="2" charset="-122"/>
                <a:sym typeface="华文细黑" pitchFamily="2" charset="-122"/>
              </a:rPr>
              <a:t> </a:t>
            </a:r>
            <a:r>
              <a:rPr lang="zh-CN" altLang="en-US" sz="3600">
                <a:solidFill>
                  <a:srgbClr val="FF0000"/>
                </a:solidFill>
                <a:latin typeface="华文细黑" pitchFamily="2" charset="-122"/>
                <a:ea typeface="华文细黑" pitchFamily="2" charset="-122"/>
                <a:sym typeface="华文细黑" pitchFamily="2" charset="-122"/>
              </a:rPr>
              <a:t>增加提醒字眼</a:t>
            </a:r>
            <a:endParaRPr lang="en-US" sz="3600">
              <a:solidFill>
                <a:srgbClr val="FF0000"/>
              </a:solidFill>
              <a:latin typeface="华文细黑" pitchFamily="2" charset="-122"/>
              <a:ea typeface="华文细黑" pitchFamily="2" charset="-122"/>
              <a:sym typeface="华文细黑" pitchFamily="2" charset="-122"/>
            </a:endParaRPr>
          </a:p>
          <a:p>
            <a:pPr>
              <a:buFont typeface="Arial" charset="0"/>
              <a:buChar char="•"/>
            </a:pPr>
            <a:r>
              <a:rPr lang="en-US" sz="3600">
                <a:solidFill>
                  <a:srgbClr val="FF0000"/>
                </a:solidFill>
                <a:latin typeface="华文细黑" pitchFamily="2" charset="-122"/>
                <a:ea typeface="华文细黑" pitchFamily="2" charset="-122"/>
                <a:sym typeface="华文细黑" pitchFamily="2" charset="-122"/>
              </a:rPr>
              <a:t> </a:t>
            </a:r>
            <a:r>
              <a:rPr lang="zh-CN" altLang="en-US" sz="3600">
                <a:solidFill>
                  <a:srgbClr val="FF0000"/>
                </a:solidFill>
                <a:latin typeface="华文细黑" pitchFamily="2" charset="-122"/>
                <a:ea typeface="华文细黑" pitchFamily="2" charset="-122"/>
                <a:sym typeface="华文细黑" pitchFamily="2" charset="-122"/>
              </a:rPr>
              <a:t>增加连贯描述</a:t>
            </a:r>
            <a:endParaRPr lang="en-US" sz="3600">
              <a:solidFill>
                <a:srgbClr val="FF0000"/>
              </a:solidFill>
              <a:latin typeface="华文细黑" pitchFamily="2" charset="-122"/>
              <a:ea typeface="华文细黑" pitchFamily="2" charset="-122"/>
              <a:sym typeface="华文细黑" pitchFamily="2" charset="-122"/>
            </a:endParaRPr>
          </a:p>
          <a:p>
            <a:endParaRPr lang="zh-CN" altLang="en-US" sz="4000">
              <a:solidFill>
                <a:srgbClr val="FF0000"/>
              </a:solidFill>
              <a:latin typeface="华文细黑" pitchFamily="2" charset="-122"/>
              <a:ea typeface="华文细黑" pitchFamily="2" charset="-122"/>
              <a:sym typeface="华文细黑" pitchFamily="2" charset="-122"/>
            </a:endParaRPr>
          </a:p>
        </p:txBody>
      </p:sp>
      <p:grpSp>
        <p:nvGrpSpPr>
          <p:cNvPr id="12297" name="组合 27"/>
          <p:cNvGrpSpPr>
            <a:grpSpLocks/>
          </p:cNvGrpSpPr>
          <p:nvPr/>
        </p:nvGrpSpPr>
        <p:grpSpPr bwMode="auto">
          <a:xfrm>
            <a:off x="466725" y="908050"/>
            <a:ext cx="8461375" cy="5768975"/>
            <a:chOff x="0" y="0"/>
            <a:chExt cx="8460432" cy="5768293"/>
          </a:xfrm>
        </p:grpSpPr>
        <p:grpSp>
          <p:nvGrpSpPr>
            <p:cNvPr id="11271" name="组合 24"/>
            <p:cNvGrpSpPr>
              <a:grpSpLocks/>
            </p:cNvGrpSpPr>
            <p:nvPr/>
          </p:nvGrpSpPr>
          <p:grpSpPr bwMode="auto">
            <a:xfrm>
              <a:off x="0" y="0"/>
              <a:ext cx="8460432" cy="5768293"/>
              <a:chOff x="0" y="0"/>
              <a:chExt cx="8460432" cy="5768293"/>
            </a:xfrm>
          </p:grpSpPr>
          <p:pic>
            <p:nvPicPr>
              <p:cNvPr id="1127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0"/>
                <a:ext cx="4032448" cy="573563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pic>
            <p:nvPicPr>
              <p:cNvPr id="112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653"/>
                <a:ext cx="4371599" cy="576064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11275" name="圆角矩形 4"/>
              <p:cNvSpPr>
                <a:spLocks noChangeArrowheads="1"/>
              </p:cNvSpPr>
              <p:nvPr/>
            </p:nvSpPr>
            <p:spPr bwMode="auto">
              <a:xfrm>
                <a:off x="179512" y="1187165"/>
                <a:ext cx="1800200" cy="432048"/>
              </a:xfrm>
              <a:prstGeom prst="roundRect">
                <a:avLst>
                  <a:gd name="adj" fmla="val 16667"/>
                </a:avLst>
              </a:prstGeom>
              <a:noFill/>
              <a:ln w="25400">
                <a:solidFill>
                  <a:srgbClr val="C0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000000"/>
                  </a:solidFill>
                  <a:latin typeface="宋体" charset="-122"/>
                  <a:sym typeface="宋体" charset="-122"/>
                </a:endParaRPr>
              </a:p>
            </p:txBody>
          </p:sp>
          <p:cxnSp>
            <p:nvCxnSpPr>
              <p:cNvPr id="11276" name="直接箭头连接符 7"/>
              <p:cNvCxnSpPr>
                <a:cxnSpLocks noChangeShapeType="1"/>
              </p:cNvCxnSpPr>
              <p:nvPr/>
            </p:nvCxnSpPr>
            <p:spPr bwMode="auto">
              <a:xfrm flipH="1">
                <a:off x="2987824" y="2699333"/>
                <a:ext cx="216024" cy="288032"/>
              </a:xfrm>
              <a:prstGeom prst="straightConnector1">
                <a:avLst/>
              </a:prstGeom>
              <a:noFill/>
              <a:ln w="38100">
                <a:solidFill>
                  <a:srgbClr val="C00000"/>
                </a:solidFill>
                <a:round/>
                <a:headEnd/>
                <a:tailEnd type="arrow" w="med" len="med"/>
              </a:ln>
              <a:extLst>
                <a:ext uri="{909E8E84-426E-40DD-AFC4-6F175D3DCCD1}">
                  <a14:hiddenFill xmlns:a14="http://schemas.microsoft.com/office/drawing/2010/main">
                    <a:noFill/>
                  </a14:hiddenFill>
                </a:ext>
              </a:extLst>
            </p:spPr>
          </p:cxnSp>
          <p:sp>
            <p:nvSpPr>
              <p:cNvPr id="11277" name="直接连接符 10"/>
              <p:cNvSpPr>
                <a:spLocks noChangeShapeType="1"/>
              </p:cNvSpPr>
              <p:nvPr/>
            </p:nvSpPr>
            <p:spPr bwMode="auto">
              <a:xfrm>
                <a:off x="434886" y="3890811"/>
                <a:ext cx="2664296" cy="1"/>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8" name="直接连接符 11"/>
              <p:cNvSpPr>
                <a:spLocks noChangeShapeType="1"/>
              </p:cNvSpPr>
              <p:nvPr/>
            </p:nvSpPr>
            <p:spPr bwMode="auto">
              <a:xfrm>
                <a:off x="1691680" y="4139493"/>
                <a:ext cx="2160240" cy="1"/>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9" name="直接连接符 13"/>
              <p:cNvSpPr>
                <a:spLocks noChangeShapeType="1"/>
              </p:cNvSpPr>
              <p:nvPr/>
            </p:nvSpPr>
            <p:spPr bwMode="auto">
              <a:xfrm>
                <a:off x="2425144" y="4383981"/>
                <a:ext cx="1800200" cy="1"/>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0" name="直接连接符 16"/>
              <p:cNvSpPr>
                <a:spLocks noChangeShapeType="1"/>
              </p:cNvSpPr>
              <p:nvPr/>
            </p:nvSpPr>
            <p:spPr bwMode="auto">
              <a:xfrm>
                <a:off x="4932040" y="229289"/>
                <a:ext cx="3240360" cy="1"/>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1" name="直接连接符 18"/>
              <p:cNvSpPr>
                <a:spLocks noChangeShapeType="1"/>
              </p:cNvSpPr>
              <p:nvPr/>
            </p:nvSpPr>
            <p:spPr bwMode="auto">
              <a:xfrm>
                <a:off x="6876256" y="683109"/>
                <a:ext cx="1296144" cy="1"/>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2" name="直接连接符 20"/>
              <p:cNvSpPr>
                <a:spLocks noChangeShapeType="1"/>
              </p:cNvSpPr>
              <p:nvPr/>
            </p:nvSpPr>
            <p:spPr bwMode="auto">
              <a:xfrm>
                <a:off x="5004048" y="2627325"/>
                <a:ext cx="3240360" cy="1"/>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3" name="直接连接符 22"/>
              <p:cNvSpPr>
                <a:spLocks noChangeShapeType="1"/>
              </p:cNvSpPr>
              <p:nvPr/>
            </p:nvSpPr>
            <p:spPr bwMode="auto">
              <a:xfrm>
                <a:off x="5652120" y="3347405"/>
                <a:ext cx="1224136" cy="1"/>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4" name="直接连接符 23"/>
              <p:cNvSpPr>
                <a:spLocks noChangeShapeType="1"/>
              </p:cNvSpPr>
              <p:nvPr/>
            </p:nvSpPr>
            <p:spPr bwMode="auto">
              <a:xfrm>
                <a:off x="6948264" y="4067485"/>
                <a:ext cx="1224136" cy="1"/>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72" name="圆角矩形 26"/>
            <p:cNvSpPr>
              <a:spLocks noChangeArrowheads="1"/>
            </p:cNvSpPr>
            <p:nvPr/>
          </p:nvSpPr>
          <p:spPr bwMode="auto">
            <a:xfrm>
              <a:off x="864096" y="72008"/>
              <a:ext cx="2520280" cy="216024"/>
            </a:xfrm>
            <a:prstGeom prst="roundRect">
              <a:avLst>
                <a:gd name="adj" fmla="val 16667"/>
              </a:avLst>
            </a:prstGeom>
            <a:noFill/>
            <a:ln w="25400">
              <a:solidFill>
                <a:srgbClr val="C0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grpSp>
    </p:spTree>
    <p:extLst>
      <p:ext uri="{BB962C8B-B14F-4D97-AF65-F5344CB8AC3E}">
        <p14:creationId xmlns:p14="http://schemas.microsoft.com/office/powerpoint/2010/main" val="13066185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6"/>
                                        </p:tgtEl>
                                        <p:attrNameLst>
                                          <p:attrName>style.visibility</p:attrName>
                                        </p:attrNameLst>
                                      </p:cBhvr>
                                      <p:to>
                                        <p:strVal val="visible"/>
                                      </p:to>
                                    </p:set>
                                    <p:animEffect>
                                      <p:cBhvr>
                                        <p:cTn id="7" dur="500"/>
                                        <p:tgtEl>
                                          <p:spTgt spid="122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2297"/>
                                        </p:tgtEl>
                                        <p:attrNameLst>
                                          <p:attrName>style.visibility</p:attrName>
                                        </p:attrNameLst>
                                      </p:cBhvr>
                                      <p:to>
                                        <p:strVal val="visible"/>
                                      </p:to>
                                    </p:set>
                                    <p:animEffect>
                                      <p:cBhvr>
                                        <p:cTn id="12" dur="1000"/>
                                        <p:tgtEl>
                                          <p:spTgt spid="12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6" grpId="0" bldLvl="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noChangeArrowheads="1"/>
          </p:cNvSpPr>
          <p:nvPr>
            <p:ph type="title" idx="4294967295"/>
          </p:nvPr>
        </p:nvSpPr>
        <p:spPr/>
        <p:txBody>
          <a:bodyPr/>
          <a:lstStyle/>
          <a:p>
            <a:pPr marL="0" indent="0" eaLnBrk="1" hangingPunct="1"/>
            <a:r>
              <a:rPr lang="zh-CN" b="1" dirty="0" smtClean="0">
                <a:solidFill>
                  <a:srgbClr val="FF0000"/>
                </a:solidFill>
                <a:latin typeface="华文中宋" pitchFamily="2" charset="-122"/>
                <a:ea typeface="华文中宋" pitchFamily="2" charset="-122"/>
                <a:sym typeface="华文新魏" pitchFamily="2" charset="-122"/>
              </a:rPr>
              <a:t>操作图片制作</a:t>
            </a:r>
          </a:p>
        </p:txBody>
      </p:sp>
      <p:sp>
        <p:nvSpPr>
          <p:cNvPr id="8195" name="TextBox 98"/>
          <p:cNvSpPr>
            <a:spLocks noChangeArrowheads="1"/>
          </p:cNvSpPr>
          <p:nvPr/>
        </p:nvSpPr>
        <p:spPr bwMode="auto">
          <a:xfrm>
            <a:off x="682625" y="2924175"/>
            <a:ext cx="828198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400">
                <a:solidFill>
                  <a:srgbClr val="FF0000"/>
                </a:solidFill>
                <a:latin typeface="华文细黑" pitchFamily="2" charset="-122"/>
                <a:ea typeface="华文细黑" pitchFamily="2" charset="-122"/>
                <a:sym typeface="华文细黑" pitchFamily="2" charset="-122"/>
              </a:rPr>
              <a:t>采集操作图片</a:t>
            </a:r>
            <a:r>
              <a:rPr lang="en-US" altLang="zh-CN" sz="4400">
                <a:solidFill>
                  <a:srgbClr val="FF0000"/>
                </a:solidFill>
                <a:latin typeface="华文细黑" pitchFamily="2" charset="-122"/>
                <a:ea typeface="华文细黑" pitchFamily="2" charset="-122"/>
                <a:sym typeface="华文细黑" pitchFamily="2" charset="-122"/>
              </a:rPr>
              <a:t>+</a:t>
            </a:r>
            <a:r>
              <a:rPr lang="zh-CN" altLang="en-US" sz="4400">
                <a:solidFill>
                  <a:srgbClr val="FF0000"/>
                </a:solidFill>
                <a:latin typeface="华文细黑" pitchFamily="2" charset="-122"/>
                <a:ea typeface="华文细黑" pitchFamily="2" charset="-122"/>
                <a:sym typeface="华文细黑" pitchFamily="2" charset="-122"/>
              </a:rPr>
              <a:t>文字标注：</a:t>
            </a:r>
            <a:r>
              <a:rPr lang="en-US" altLang="zh-CN" sz="4400">
                <a:solidFill>
                  <a:srgbClr val="FF0000"/>
                </a:solidFill>
                <a:latin typeface="华文细黑" pitchFamily="2" charset="-122"/>
                <a:ea typeface="华文细黑" pitchFamily="2" charset="-122"/>
                <a:sym typeface="华文细黑" pitchFamily="2" charset="-122"/>
              </a:rPr>
              <a:t>198</a:t>
            </a:r>
            <a:r>
              <a:rPr lang="zh-CN" altLang="en-US" sz="4400">
                <a:solidFill>
                  <a:srgbClr val="FF0000"/>
                </a:solidFill>
                <a:latin typeface="华文细黑" pitchFamily="2" charset="-122"/>
                <a:ea typeface="华文细黑" pitchFamily="2" charset="-122"/>
                <a:sym typeface="华文细黑" pitchFamily="2" charset="-122"/>
              </a:rPr>
              <a:t>幅</a:t>
            </a:r>
            <a:endParaRPr lang="en-US" sz="4400">
              <a:solidFill>
                <a:srgbClr val="FF0000"/>
              </a:solidFill>
              <a:latin typeface="华文细黑" pitchFamily="2" charset="-122"/>
              <a:ea typeface="华文细黑" pitchFamily="2" charset="-122"/>
              <a:sym typeface="华文细黑" pitchFamily="2" charset="-122"/>
            </a:endParaRPr>
          </a:p>
          <a:p>
            <a:r>
              <a:rPr lang="zh-CN" altLang="en-US" sz="4400">
                <a:solidFill>
                  <a:srgbClr val="FF0000"/>
                </a:solidFill>
                <a:latin typeface="华文细黑" pitchFamily="2" charset="-122"/>
                <a:ea typeface="华文细黑" pitchFamily="2" charset="-122"/>
                <a:sym typeface="华文细黑" pitchFamily="2" charset="-122"/>
              </a:rPr>
              <a:t>宣传屏幕滚动播出</a:t>
            </a:r>
          </a:p>
        </p:txBody>
      </p:sp>
      <p:grpSp>
        <p:nvGrpSpPr>
          <p:cNvPr id="9220" name="组合 42"/>
          <p:cNvGrpSpPr>
            <a:grpSpLocks/>
          </p:cNvGrpSpPr>
          <p:nvPr/>
        </p:nvGrpSpPr>
        <p:grpSpPr bwMode="auto">
          <a:xfrm>
            <a:off x="179388" y="1700213"/>
            <a:ext cx="8759825" cy="4981575"/>
            <a:chOff x="0" y="0"/>
            <a:chExt cx="8759018" cy="4981523"/>
          </a:xfrm>
        </p:grpSpPr>
        <p:grpSp>
          <p:nvGrpSpPr>
            <p:cNvPr id="8197" name="组合 40"/>
            <p:cNvGrpSpPr>
              <a:grpSpLocks/>
            </p:cNvGrpSpPr>
            <p:nvPr/>
          </p:nvGrpSpPr>
          <p:grpSpPr bwMode="auto">
            <a:xfrm>
              <a:off x="0" y="373424"/>
              <a:ext cx="8759018" cy="4608099"/>
              <a:chOff x="0" y="0"/>
              <a:chExt cx="8759018" cy="4608099"/>
            </a:xfrm>
          </p:grpSpPr>
          <p:pic>
            <p:nvPicPr>
              <p:cNvPr id="8199" name="Picture 7" descr="IMG_20131211_114353"/>
              <p:cNvPicPr>
                <a:picLocks noChangeArrowheads="1"/>
              </p:cNvPicPr>
              <p:nvPr/>
            </p:nvPicPr>
            <p:blipFill>
              <a:blip r:embed="rId2">
                <a:extLst>
                  <a:ext uri="{28A0092B-C50C-407E-A947-70E740481C1C}">
                    <a14:useLocalDpi xmlns:a14="http://schemas.microsoft.com/office/drawing/2010/main" val="0"/>
                  </a:ext>
                </a:extLst>
              </a:blip>
              <a:srcRect l="9267" t="-1326" r="25046" b="12447"/>
              <a:stretch>
                <a:fillRect/>
              </a:stretch>
            </p:blipFill>
            <p:spPr bwMode="auto">
              <a:xfrm>
                <a:off x="5879018" y="2419808"/>
                <a:ext cx="2880000"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Line 8"/>
              <p:cNvSpPr>
                <a:spLocks noChangeShapeType="1"/>
              </p:cNvSpPr>
              <p:nvPr/>
            </p:nvSpPr>
            <p:spPr bwMode="auto">
              <a:xfrm>
                <a:off x="7490202" y="4176464"/>
                <a:ext cx="447700" cy="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01" name="Text Box 9"/>
              <p:cNvSpPr>
                <a:spLocks noChangeArrowheads="1"/>
              </p:cNvSpPr>
              <p:nvPr/>
            </p:nvSpPr>
            <p:spPr bwMode="auto">
              <a:xfrm>
                <a:off x="6410082" y="4032448"/>
                <a:ext cx="1097341"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000000"/>
                    </a:solidFill>
                    <a:latin typeface="Calibri" pitchFamily="34" charset="0"/>
                    <a:sym typeface="宋体" charset="-122"/>
                  </a:rPr>
                  <a:t>润滑部位</a:t>
                </a:r>
                <a:endParaRPr lang="zh-CN" altLang="en-US"/>
              </a:p>
            </p:txBody>
          </p:sp>
          <p:grpSp>
            <p:nvGrpSpPr>
              <p:cNvPr id="8202" name="组合 12"/>
              <p:cNvGrpSpPr>
                <a:grpSpLocks/>
              </p:cNvGrpSpPr>
              <p:nvPr/>
            </p:nvGrpSpPr>
            <p:grpSpPr bwMode="auto">
              <a:xfrm>
                <a:off x="0" y="0"/>
                <a:ext cx="8714338" cy="4608099"/>
                <a:chOff x="0" y="0"/>
                <a:chExt cx="8714338" cy="4608099"/>
              </a:xfrm>
            </p:grpSpPr>
            <p:grpSp>
              <p:nvGrpSpPr>
                <p:cNvPr id="8203" name="Group 27"/>
                <p:cNvGrpSpPr>
                  <a:grpSpLocks/>
                </p:cNvGrpSpPr>
                <p:nvPr/>
              </p:nvGrpSpPr>
              <p:grpSpPr bwMode="auto">
                <a:xfrm>
                  <a:off x="547" y="1588"/>
                  <a:ext cx="2879725" cy="2160588"/>
                  <a:chOff x="0" y="0"/>
                  <a:chExt cx="1814" cy="1361"/>
                </a:xfrm>
              </p:grpSpPr>
              <p:pic>
                <p:nvPicPr>
                  <p:cNvPr id="8223" name="Picture 4" descr="IMG_20131211_111608"/>
                  <p:cNvPicPr>
                    <a:picLocks noChangeArrowheads="1"/>
                  </p:cNvPicPr>
                  <p:nvPr/>
                </p:nvPicPr>
                <p:blipFill>
                  <a:blip r:embed="rId3">
                    <a:extLst>
                      <a:ext uri="{28A0092B-C50C-407E-A947-70E740481C1C}">
                        <a14:useLocalDpi xmlns:a14="http://schemas.microsoft.com/office/drawing/2010/main" val="0"/>
                      </a:ext>
                    </a:extLst>
                  </a:blip>
                  <a:srcRect l="3473" r="8501"/>
                  <a:stretch>
                    <a:fillRect/>
                  </a:stretch>
                </p:blipFill>
                <p:spPr bwMode="auto">
                  <a:xfrm>
                    <a:off x="0" y="0"/>
                    <a:ext cx="1814" cy="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24" name="Line 5"/>
                  <p:cNvSpPr>
                    <a:spLocks noChangeShapeType="1"/>
                  </p:cNvSpPr>
                  <p:nvPr/>
                </p:nvSpPr>
                <p:spPr bwMode="auto">
                  <a:xfrm flipV="1">
                    <a:off x="1188" y="604"/>
                    <a:ext cx="227" cy="136"/>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25" name="Line 7"/>
                  <p:cNvSpPr>
                    <a:spLocks noChangeShapeType="1"/>
                  </p:cNvSpPr>
                  <p:nvPr/>
                </p:nvSpPr>
                <p:spPr bwMode="auto">
                  <a:xfrm flipV="1">
                    <a:off x="281" y="377"/>
                    <a:ext cx="227" cy="136"/>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26" name="Rectangle 11"/>
                  <p:cNvSpPr>
                    <a:spLocks noChangeArrowheads="1"/>
                  </p:cNvSpPr>
                  <p:nvPr/>
                </p:nvSpPr>
                <p:spPr bwMode="auto">
                  <a:xfrm>
                    <a:off x="590" y="634"/>
                    <a:ext cx="726" cy="590"/>
                  </a:xfrm>
                  <a:prstGeom prst="rect">
                    <a:avLst/>
                  </a:prstGeom>
                  <a:noFill/>
                  <a:ln w="9525">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Calibri" pitchFamily="34" charset="0"/>
                      <a:sym typeface="宋体" charset="-122"/>
                    </a:endParaRPr>
                  </a:p>
                </p:txBody>
              </p:sp>
              <p:sp>
                <p:nvSpPr>
                  <p:cNvPr id="8227" name="Text Box 12"/>
                  <p:cNvSpPr>
                    <a:spLocks noChangeArrowheads="1"/>
                  </p:cNvSpPr>
                  <p:nvPr/>
                </p:nvSpPr>
                <p:spPr bwMode="auto">
                  <a:xfrm>
                    <a:off x="998" y="1088"/>
                    <a:ext cx="726"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000000"/>
                        </a:solidFill>
                        <a:latin typeface="Calibri" pitchFamily="34" charset="0"/>
                        <a:sym typeface="宋体" charset="-122"/>
                      </a:rPr>
                      <a:t>电机部分</a:t>
                    </a:r>
                    <a:endParaRPr lang="zh-CN" altLang="en-US"/>
                  </a:p>
                </p:txBody>
              </p:sp>
              <p:sp>
                <p:nvSpPr>
                  <p:cNvPr id="8228" name="Text Box 13"/>
                  <p:cNvSpPr>
                    <a:spLocks noChangeArrowheads="1"/>
                  </p:cNvSpPr>
                  <p:nvPr/>
                </p:nvSpPr>
                <p:spPr bwMode="auto">
                  <a:xfrm>
                    <a:off x="553" y="377"/>
                    <a:ext cx="725"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000000"/>
                        </a:solidFill>
                        <a:latin typeface="Calibri" pitchFamily="34" charset="0"/>
                        <a:sym typeface="宋体" charset="-122"/>
                      </a:rPr>
                      <a:t>清洁部位</a:t>
                    </a:r>
                    <a:endParaRPr lang="zh-CN" altLang="en-US"/>
                  </a:p>
                </p:txBody>
              </p:sp>
            </p:grpSp>
            <p:grpSp>
              <p:nvGrpSpPr>
                <p:cNvPr id="8204" name="Group 28"/>
                <p:cNvGrpSpPr>
                  <a:grpSpLocks/>
                </p:cNvGrpSpPr>
                <p:nvPr/>
              </p:nvGrpSpPr>
              <p:grpSpPr bwMode="auto">
                <a:xfrm>
                  <a:off x="2918369" y="2"/>
                  <a:ext cx="2879726" cy="2160589"/>
                  <a:chOff x="0" y="0"/>
                  <a:chExt cx="1814" cy="1361"/>
                </a:xfrm>
              </p:grpSpPr>
              <p:pic>
                <p:nvPicPr>
                  <p:cNvPr id="8219" name="Picture 14" descr="IMG_20131211_112204"/>
                  <p:cNvPicPr>
                    <a:picLocks noChangeArrowheads="1"/>
                  </p:cNvPicPr>
                  <p:nvPr/>
                </p:nvPicPr>
                <p:blipFill>
                  <a:blip r:embed="rId4">
                    <a:extLst>
                      <a:ext uri="{28A0092B-C50C-407E-A947-70E740481C1C}">
                        <a14:useLocalDpi xmlns:a14="http://schemas.microsoft.com/office/drawing/2010/main" val="0"/>
                      </a:ext>
                    </a:extLst>
                  </a:blip>
                  <a:srcRect l="20566" t="20833" r="5482" b="18941"/>
                  <a:stretch>
                    <a:fillRect/>
                  </a:stretch>
                </p:blipFill>
                <p:spPr bwMode="auto">
                  <a:xfrm rot="5400000">
                    <a:off x="222" y="-226"/>
                    <a:ext cx="1361" cy="1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20" name="Line 15"/>
                  <p:cNvSpPr>
                    <a:spLocks noChangeShapeType="1"/>
                  </p:cNvSpPr>
                  <p:nvPr/>
                </p:nvSpPr>
                <p:spPr bwMode="auto">
                  <a:xfrm rot="5400000" flipV="1">
                    <a:off x="1401" y="338"/>
                    <a:ext cx="1" cy="40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21" name="Line 17"/>
                  <p:cNvSpPr>
                    <a:spLocks noChangeShapeType="1"/>
                  </p:cNvSpPr>
                  <p:nvPr/>
                </p:nvSpPr>
                <p:spPr bwMode="auto">
                  <a:xfrm rot="5400000" flipH="1">
                    <a:off x="611" y="364"/>
                    <a:ext cx="1" cy="35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22" name="Text Box 16"/>
                  <p:cNvSpPr>
                    <a:spLocks noChangeArrowheads="1"/>
                  </p:cNvSpPr>
                  <p:nvPr/>
                </p:nvSpPr>
                <p:spPr bwMode="auto">
                  <a:xfrm>
                    <a:off x="657" y="404"/>
                    <a:ext cx="725"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000000"/>
                        </a:solidFill>
                        <a:latin typeface="Calibri" pitchFamily="34" charset="0"/>
                        <a:sym typeface="宋体" charset="-122"/>
                      </a:rPr>
                      <a:t>润滑部位</a:t>
                    </a:r>
                    <a:endParaRPr lang="zh-CN" altLang="en-US"/>
                  </a:p>
                </p:txBody>
              </p:sp>
            </p:grpSp>
            <p:grpSp>
              <p:nvGrpSpPr>
                <p:cNvPr id="8205" name="Group 29"/>
                <p:cNvGrpSpPr>
                  <a:grpSpLocks/>
                </p:cNvGrpSpPr>
                <p:nvPr/>
              </p:nvGrpSpPr>
              <p:grpSpPr bwMode="auto">
                <a:xfrm>
                  <a:off x="5852075" y="0"/>
                  <a:ext cx="2862263" cy="2160588"/>
                  <a:chOff x="0" y="0"/>
                  <a:chExt cx="1803" cy="1361"/>
                </a:xfrm>
              </p:grpSpPr>
              <p:pic>
                <p:nvPicPr>
                  <p:cNvPr id="8216" name="Picture 19" descr="IMG_20131211_111242"/>
                  <p:cNvPicPr>
                    <a:picLocks noChangeAspect="1" noChangeArrowheads="1"/>
                  </p:cNvPicPr>
                  <p:nvPr/>
                </p:nvPicPr>
                <p:blipFill>
                  <a:blip r:embed="rId5">
                    <a:extLst>
                      <a:ext uri="{28A0092B-C50C-407E-A947-70E740481C1C}">
                        <a14:useLocalDpi xmlns:a14="http://schemas.microsoft.com/office/drawing/2010/main" val="0"/>
                      </a:ext>
                    </a:extLst>
                  </a:blip>
                  <a:srcRect l="28951" t="14980" r="15236" b="14333"/>
                  <a:stretch>
                    <a:fillRect/>
                  </a:stretch>
                </p:blipFill>
                <p:spPr bwMode="auto">
                  <a:xfrm>
                    <a:off x="0" y="0"/>
                    <a:ext cx="1803" cy="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7" name="Text Box 21"/>
                  <p:cNvSpPr>
                    <a:spLocks noChangeArrowheads="1"/>
                  </p:cNvSpPr>
                  <p:nvPr/>
                </p:nvSpPr>
                <p:spPr bwMode="auto">
                  <a:xfrm>
                    <a:off x="293" y="633"/>
                    <a:ext cx="706" cy="2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000000"/>
                        </a:solidFill>
                        <a:latin typeface="Calibri" pitchFamily="34" charset="0"/>
                        <a:sym typeface="宋体" charset="-122"/>
                      </a:rPr>
                      <a:t>润滑部位</a:t>
                    </a:r>
                    <a:endParaRPr lang="zh-CN" altLang="en-US"/>
                  </a:p>
                </p:txBody>
              </p:sp>
              <p:sp>
                <p:nvSpPr>
                  <p:cNvPr id="8218" name="Line 20"/>
                  <p:cNvSpPr>
                    <a:spLocks noChangeShapeType="1"/>
                  </p:cNvSpPr>
                  <p:nvPr/>
                </p:nvSpPr>
                <p:spPr bwMode="auto">
                  <a:xfrm flipV="1">
                    <a:off x="895" y="577"/>
                    <a:ext cx="1" cy="40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8206" name="Group 22"/>
                <p:cNvGrpSpPr>
                  <a:grpSpLocks/>
                </p:cNvGrpSpPr>
                <p:nvPr/>
              </p:nvGrpSpPr>
              <p:grpSpPr bwMode="auto">
                <a:xfrm>
                  <a:off x="0" y="2447975"/>
                  <a:ext cx="2880271" cy="2160124"/>
                  <a:chOff x="0" y="0"/>
                  <a:chExt cx="1830" cy="1341"/>
                </a:xfrm>
              </p:grpSpPr>
              <p:pic>
                <p:nvPicPr>
                  <p:cNvPr id="8213" name="Picture 23" descr="IMG_20131211_111526"/>
                  <p:cNvPicPr>
                    <a:picLocks noChangeArrowheads="1"/>
                  </p:cNvPicPr>
                  <p:nvPr/>
                </p:nvPicPr>
                <p:blipFill>
                  <a:blip r:embed="rId6">
                    <a:extLst>
                      <a:ext uri="{28A0092B-C50C-407E-A947-70E740481C1C}">
                        <a14:useLocalDpi xmlns:a14="http://schemas.microsoft.com/office/drawing/2010/main" val="0"/>
                      </a:ext>
                    </a:extLst>
                  </a:blip>
                  <a:srcRect l="28209" r="4416"/>
                  <a:stretch>
                    <a:fillRect/>
                  </a:stretch>
                </p:blipFill>
                <p:spPr bwMode="auto">
                  <a:xfrm>
                    <a:off x="0" y="0"/>
                    <a:ext cx="1830" cy="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14" name="Line 24"/>
                  <p:cNvSpPr>
                    <a:spLocks noChangeShapeType="1"/>
                  </p:cNvSpPr>
                  <p:nvPr/>
                </p:nvSpPr>
                <p:spPr bwMode="auto">
                  <a:xfrm flipH="1">
                    <a:off x="815" y="787"/>
                    <a:ext cx="317" cy="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15" name="Text Box 25"/>
                  <p:cNvSpPr>
                    <a:spLocks noChangeArrowheads="1"/>
                  </p:cNvSpPr>
                  <p:nvPr/>
                </p:nvSpPr>
                <p:spPr bwMode="auto">
                  <a:xfrm>
                    <a:off x="1104" y="646"/>
                    <a:ext cx="726" cy="2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000000"/>
                        </a:solidFill>
                        <a:latin typeface="Calibri" pitchFamily="34" charset="0"/>
                        <a:sym typeface="宋体" charset="-122"/>
                      </a:rPr>
                      <a:t>润滑部位</a:t>
                    </a:r>
                    <a:endParaRPr lang="zh-CN" altLang="en-US"/>
                  </a:p>
                </p:txBody>
              </p:sp>
            </p:grpSp>
            <p:grpSp>
              <p:nvGrpSpPr>
                <p:cNvPr id="8207" name="Group 36"/>
                <p:cNvGrpSpPr>
                  <a:grpSpLocks/>
                </p:cNvGrpSpPr>
                <p:nvPr/>
              </p:nvGrpSpPr>
              <p:grpSpPr bwMode="auto">
                <a:xfrm>
                  <a:off x="2954882" y="2446341"/>
                  <a:ext cx="2879725" cy="2160589"/>
                  <a:chOff x="0" y="0"/>
                  <a:chExt cx="1814" cy="1361"/>
                </a:xfrm>
              </p:grpSpPr>
              <p:pic>
                <p:nvPicPr>
                  <p:cNvPr id="8208" name="Picture 31" descr="IMG_20131211_111841"/>
                  <p:cNvPicPr>
                    <a:picLocks noChangeArrowheads="1"/>
                  </p:cNvPicPr>
                  <p:nvPr/>
                </p:nvPicPr>
                <p:blipFill>
                  <a:blip r:embed="rId7">
                    <a:lum bright="6000"/>
                    <a:extLst>
                      <a:ext uri="{28A0092B-C50C-407E-A947-70E740481C1C}">
                        <a14:useLocalDpi xmlns:a14="http://schemas.microsoft.com/office/drawing/2010/main" val="0"/>
                      </a:ext>
                    </a:extLst>
                  </a:blip>
                  <a:srcRect l="36258" t="6052" r="15961" b="4773"/>
                  <a:stretch>
                    <a:fillRect/>
                  </a:stretch>
                </p:blipFill>
                <p:spPr bwMode="auto">
                  <a:xfrm rot="5400000">
                    <a:off x="222" y="-226"/>
                    <a:ext cx="1361" cy="1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9" name="Line 32"/>
                  <p:cNvSpPr>
                    <a:spLocks noChangeShapeType="1"/>
                  </p:cNvSpPr>
                  <p:nvPr/>
                </p:nvSpPr>
                <p:spPr bwMode="auto">
                  <a:xfrm>
                    <a:off x="1315" y="364"/>
                    <a:ext cx="281" cy="1"/>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10" name="Line 33"/>
                  <p:cNvSpPr>
                    <a:spLocks noChangeShapeType="1"/>
                  </p:cNvSpPr>
                  <p:nvPr/>
                </p:nvSpPr>
                <p:spPr bwMode="auto">
                  <a:xfrm>
                    <a:off x="362" y="954"/>
                    <a:ext cx="281" cy="1"/>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11" name="Line 34"/>
                  <p:cNvSpPr>
                    <a:spLocks noChangeShapeType="1"/>
                  </p:cNvSpPr>
                  <p:nvPr/>
                </p:nvSpPr>
                <p:spPr bwMode="auto">
                  <a:xfrm>
                    <a:off x="943" y="199"/>
                    <a:ext cx="1" cy="137"/>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212" name="Text Box 35"/>
                  <p:cNvSpPr>
                    <a:spLocks noChangeArrowheads="1"/>
                  </p:cNvSpPr>
                  <p:nvPr/>
                </p:nvSpPr>
                <p:spPr bwMode="auto">
                  <a:xfrm>
                    <a:off x="906" y="908"/>
                    <a:ext cx="907" cy="436"/>
                  </a:xfrm>
                  <a:prstGeom prst="rect">
                    <a:avLst/>
                  </a:prstGeom>
                  <a:solidFill>
                    <a:schemeClr val="bg1"/>
                  </a:solidFill>
                  <a:ln w="9525">
                    <a:solidFill>
                      <a:schemeClr val="bg1"/>
                    </a:solidFill>
                    <a:miter lim="800000"/>
                    <a:headEnd/>
                    <a:tailEnd/>
                  </a:ln>
                </p:spPr>
                <p:txBody>
                  <a:bodyPr>
                    <a:spAutoFit/>
                  </a:bodyPr>
                  <a:lstStyle/>
                  <a:p>
                    <a:pPr>
                      <a:spcBef>
                        <a:spcPct val="15000"/>
                      </a:spcBef>
                    </a:pPr>
                    <a:r>
                      <a:rPr lang="zh-CN" altLang="en-US" b="1">
                        <a:solidFill>
                          <a:srgbClr val="000000"/>
                        </a:solidFill>
                        <a:latin typeface="Calibri" pitchFamily="34" charset="0"/>
                        <a:sym typeface="宋体" charset="-122"/>
                      </a:rPr>
                      <a:t>清洁部位</a:t>
                    </a:r>
                  </a:p>
                  <a:p>
                    <a:pPr>
                      <a:spcBef>
                        <a:spcPct val="15000"/>
                      </a:spcBef>
                    </a:pPr>
                    <a:r>
                      <a:rPr lang="zh-CN" altLang="en-US" b="1">
                        <a:solidFill>
                          <a:srgbClr val="000000"/>
                        </a:solidFill>
                        <a:latin typeface="Calibri" pitchFamily="34" charset="0"/>
                        <a:sym typeface="宋体" charset="-122"/>
                      </a:rPr>
                      <a:t>凹槽、孔内</a:t>
                    </a:r>
                    <a:endParaRPr lang="zh-CN" altLang="en-US"/>
                  </a:p>
                </p:txBody>
              </p:sp>
            </p:grpSp>
          </p:grpSp>
        </p:grpSp>
        <p:sp>
          <p:nvSpPr>
            <p:cNvPr id="8198" name="TextBox 41"/>
            <p:cNvSpPr>
              <a:spLocks noChangeArrowheads="1"/>
            </p:cNvSpPr>
            <p:nvPr/>
          </p:nvSpPr>
          <p:spPr bwMode="auto">
            <a:xfrm>
              <a:off x="1370" y="0"/>
              <a:ext cx="1800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itchFamily="34" charset="0"/>
                  <a:sym typeface="宋体" charset="-122"/>
                </a:rPr>
                <a:t>清洁保养离心机</a:t>
              </a:r>
            </a:p>
          </p:txBody>
        </p:sp>
      </p:grpSp>
    </p:spTree>
    <p:extLst>
      <p:ext uri="{BB962C8B-B14F-4D97-AF65-F5344CB8AC3E}">
        <p14:creationId xmlns:p14="http://schemas.microsoft.com/office/powerpoint/2010/main" val="4533765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idx="4294967295"/>
          </p:nvPr>
        </p:nvSpPr>
        <p:spPr>
          <a:xfrm>
            <a:off x="539750" y="117475"/>
            <a:ext cx="8229600" cy="1143000"/>
          </a:xfrm>
        </p:spPr>
        <p:txBody>
          <a:bodyPr/>
          <a:lstStyle/>
          <a:p>
            <a:pPr marL="0" indent="0" eaLnBrk="1" hangingPunct="1"/>
            <a:r>
              <a:rPr lang="zh-CN" altLang="en-US" sz="4800" b="1" dirty="0" smtClean="0">
                <a:solidFill>
                  <a:srgbClr val="FF0000"/>
                </a:solidFill>
                <a:latin typeface="华文中宋" pitchFamily="2" charset="-122"/>
                <a:ea typeface="华文中宋" pitchFamily="2" charset="-122"/>
                <a:sym typeface="华文新魏" pitchFamily="2" charset="-122"/>
              </a:rPr>
              <a:t>动作分解入SOP</a:t>
            </a:r>
          </a:p>
        </p:txBody>
      </p:sp>
      <p:grpSp>
        <p:nvGrpSpPr>
          <p:cNvPr id="11267" name="组合 12"/>
          <p:cNvGrpSpPr>
            <a:grpSpLocks/>
          </p:cNvGrpSpPr>
          <p:nvPr/>
        </p:nvGrpSpPr>
        <p:grpSpPr bwMode="auto">
          <a:xfrm>
            <a:off x="250825" y="1268413"/>
            <a:ext cx="6229350" cy="4937125"/>
            <a:chOff x="0" y="0"/>
            <a:chExt cx="6228184" cy="4936696"/>
          </a:xfrm>
        </p:grpSpPr>
        <p:pic>
          <p:nvPicPr>
            <p:cNvPr id="1025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228184" cy="4936696"/>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10254" name="TextBox 11"/>
            <p:cNvSpPr>
              <a:spLocks noChangeArrowheads="1"/>
            </p:cNvSpPr>
            <p:nvPr/>
          </p:nvSpPr>
          <p:spPr bwMode="auto">
            <a:xfrm>
              <a:off x="2627784" y="720080"/>
              <a:ext cx="432048" cy="1477328"/>
            </a:xfrm>
            <a:prstGeom prst="rect">
              <a:avLst/>
            </a:prstGeom>
            <a:solidFill>
              <a:srgbClr val="C00000"/>
            </a:solidFill>
            <a:ln w="25400">
              <a:solidFill>
                <a:srgbClr val="C00000"/>
              </a:solidFill>
              <a:miter lim="800000"/>
              <a:headEnd/>
              <a:tailEnd/>
            </a:ln>
          </p:spPr>
          <p:txBody>
            <a:bodyPr>
              <a:spAutoFit/>
            </a:bodyPr>
            <a:lstStyle/>
            <a:p>
              <a:r>
                <a:rPr lang="en-US" altLang="zh-CN" b="1">
                  <a:solidFill>
                    <a:schemeClr val="bg1"/>
                  </a:solidFill>
                  <a:latin typeface="Calibri" pitchFamily="34" charset="0"/>
                  <a:cs typeface="Calibri" pitchFamily="34" charset="0"/>
                  <a:sym typeface="Calibri" pitchFamily="34" charset="0"/>
                </a:rPr>
                <a:t>EP</a:t>
              </a:r>
              <a:r>
                <a:rPr lang="zh-CN" altLang="en-US" b="1">
                  <a:solidFill>
                    <a:schemeClr val="bg1"/>
                  </a:solidFill>
                  <a:latin typeface="宋体" charset="-122"/>
                  <a:sym typeface="宋体" charset="-122"/>
                </a:rPr>
                <a:t>管的使用</a:t>
              </a:r>
            </a:p>
          </p:txBody>
        </p:sp>
      </p:grpSp>
      <p:grpSp>
        <p:nvGrpSpPr>
          <p:cNvPr id="11270" name="组合 14"/>
          <p:cNvGrpSpPr>
            <a:grpSpLocks/>
          </p:cNvGrpSpPr>
          <p:nvPr/>
        </p:nvGrpSpPr>
        <p:grpSpPr bwMode="auto">
          <a:xfrm>
            <a:off x="1042988" y="1773238"/>
            <a:ext cx="5616575" cy="4546600"/>
            <a:chOff x="0" y="0"/>
            <a:chExt cx="5040560" cy="4341193"/>
          </a:xfrm>
        </p:grpSpPr>
        <p:pic>
          <p:nvPicPr>
            <p:cNvPr id="1025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040560" cy="4341193"/>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10252" name="TextBox 13"/>
            <p:cNvSpPr>
              <a:spLocks noChangeArrowheads="1"/>
            </p:cNvSpPr>
            <p:nvPr/>
          </p:nvSpPr>
          <p:spPr bwMode="auto">
            <a:xfrm>
              <a:off x="2520280" y="802975"/>
              <a:ext cx="1152128" cy="369332"/>
            </a:xfrm>
            <a:prstGeom prst="rect">
              <a:avLst/>
            </a:prstGeom>
            <a:solidFill>
              <a:srgbClr val="C00000"/>
            </a:solidFill>
            <a:ln w="25400">
              <a:solidFill>
                <a:srgbClr val="C00000"/>
              </a:solidFill>
              <a:miter lim="800000"/>
              <a:headEnd/>
              <a:tailEnd/>
            </a:ln>
          </p:spPr>
          <p:txBody>
            <a:bodyPr>
              <a:spAutoFit/>
            </a:bodyPr>
            <a:lstStyle/>
            <a:p>
              <a:r>
                <a:rPr lang="zh-CN" altLang="en-US" b="1">
                  <a:solidFill>
                    <a:schemeClr val="bg1"/>
                  </a:solidFill>
                  <a:latin typeface="宋体" charset="-122"/>
                  <a:sym typeface="宋体" charset="-122"/>
                </a:rPr>
                <a:t>分离血清</a:t>
              </a:r>
            </a:p>
          </p:txBody>
        </p:sp>
      </p:grpSp>
      <p:grpSp>
        <p:nvGrpSpPr>
          <p:cNvPr id="11273" name="组合 16"/>
          <p:cNvGrpSpPr>
            <a:grpSpLocks/>
          </p:cNvGrpSpPr>
          <p:nvPr/>
        </p:nvGrpSpPr>
        <p:grpSpPr bwMode="auto">
          <a:xfrm>
            <a:off x="1763713" y="2133600"/>
            <a:ext cx="4967287" cy="4724400"/>
            <a:chOff x="0" y="0"/>
            <a:chExt cx="4716016" cy="4599427"/>
          </a:xfrm>
        </p:grpSpPr>
        <p:pic>
          <p:nvPicPr>
            <p:cNvPr id="1024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716016" cy="4599427"/>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10250" name="TextBox 15"/>
            <p:cNvSpPr>
              <a:spLocks noChangeArrowheads="1"/>
            </p:cNvSpPr>
            <p:nvPr/>
          </p:nvSpPr>
          <p:spPr bwMode="auto">
            <a:xfrm>
              <a:off x="2448271" y="834798"/>
              <a:ext cx="1584177" cy="369332"/>
            </a:xfrm>
            <a:prstGeom prst="rect">
              <a:avLst/>
            </a:prstGeom>
            <a:solidFill>
              <a:srgbClr val="C00000"/>
            </a:solidFill>
            <a:ln w="25400">
              <a:solidFill>
                <a:srgbClr val="C00000"/>
              </a:solidFill>
              <a:miter lim="800000"/>
              <a:headEnd/>
              <a:tailEnd/>
            </a:ln>
          </p:spPr>
          <p:txBody>
            <a:bodyPr>
              <a:spAutoFit/>
            </a:bodyPr>
            <a:lstStyle/>
            <a:p>
              <a:r>
                <a:rPr lang="zh-CN" altLang="en-US" b="1">
                  <a:solidFill>
                    <a:schemeClr val="bg1"/>
                  </a:solidFill>
                  <a:latin typeface="宋体" charset="-122"/>
                  <a:sym typeface="宋体" charset="-122"/>
                </a:rPr>
                <a:t>富集肿瘤细胞</a:t>
              </a:r>
            </a:p>
          </p:txBody>
        </p:sp>
      </p:grpSp>
      <p:grpSp>
        <p:nvGrpSpPr>
          <p:cNvPr id="11276" name="组合 21"/>
          <p:cNvGrpSpPr>
            <a:grpSpLocks/>
          </p:cNvGrpSpPr>
          <p:nvPr/>
        </p:nvGrpSpPr>
        <p:grpSpPr bwMode="auto">
          <a:xfrm>
            <a:off x="2228850" y="2492375"/>
            <a:ext cx="6915150" cy="4365625"/>
            <a:chOff x="0" y="0"/>
            <a:chExt cx="6915150" cy="4365104"/>
          </a:xfrm>
        </p:grpSpPr>
        <p:pic>
          <p:nvPicPr>
            <p:cNvPr id="10247"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6915150" cy="4365104"/>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10248" name="TextBox 20"/>
            <p:cNvSpPr>
              <a:spLocks noChangeArrowheads="1"/>
            </p:cNvSpPr>
            <p:nvPr/>
          </p:nvSpPr>
          <p:spPr bwMode="auto">
            <a:xfrm>
              <a:off x="1839095" y="216024"/>
              <a:ext cx="1440160" cy="379427"/>
            </a:xfrm>
            <a:prstGeom prst="rect">
              <a:avLst/>
            </a:prstGeom>
            <a:solidFill>
              <a:srgbClr val="C00000"/>
            </a:solidFill>
            <a:ln w="25400">
              <a:solidFill>
                <a:srgbClr val="C00000"/>
              </a:solidFill>
              <a:miter lim="800000"/>
              <a:headEnd/>
              <a:tailEnd/>
            </a:ln>
          </p:spPr>
          <p:txBody>
            <a:bodyPr>
              <a:spAutoFit/>
            </a:bodyPr>
            <a:lstStyle/>
            <a:p>
              <a:r>
                <a:rPr lang="zh-CN" altLang="en-US" b="1">
                  <a:solidFill>
                    <a:schemeClr val="bg1"/>
                  </a:solidFill>
                  <a:latin typeface="宋体" charset="-122"/>
                  <a:sym typeface="宋体" charset="-122"/>
                </a:rPr>
                <a:t>实验台摆放</a:t>
              </a:r>
            </a:p>
          </p:txBody>
        </p:sp>
      </p:grpSp>
    </p:spTree>
    <p:extLst>
      <p:ext uri="{BB962C8B-B14F-4D97-AF65-F5344CB8AC3E}">
        <p14:creationId xmlns:p14="http://schemas.microsoft.com/office/powerpoint/2010/main" val="3660486191"/>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ppt_x</p:attrName>
                                        </p:attrNameLst>
                                      </p:cBhvr>
                                      <p:tavLst>
                                        <p:tav tm="0">
                                          <p:val>
                                            <p:strVal val="1+#ppt_w/2"/>
                                          </p:val>
                                        </p:tav>
                                        <p:tav tm="100000">
                                          <p:val>
                                            <p:strVal val="#ppt_x"/>
                                          </p:val>
                                        </p:tav>
                                      </p:tavLst>
                                    </p:anim>
                                    <p:anim calcmode="lin" valueType="num">
                                      <p:cBhvr>
                                        <p:cTn id="8" dur="500" fill="hold"/>
                                        <p:tgtEl>
                                          <p:spTgt spid="1126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1270"/>
                                        </p:tgtEl>
                                        <p:attrNameLst>
                                          <p:attrName>style.visibility</p:attrName>
                                        </p:attrNameLst>
                                      </p:cBhvr>
                                      <p:to>
                                        <p:strVal val="visible"/>
                                      </p:to>
                                    </p:set>
                                    <p:anim calcmode="lin" valueType="num">
                                      <p:cBhvr>
                                        <p:cTn id="13" dur="500" fill="hold"/>
                                        <p:tgtEl>
                                          <p:spTgt spid="11270"/>
                                        </p:tgtEl>
                                        <p:attrNameLst>
                                          <p:attrName>ppt_x</p:attrName>
                                        </p:attrNameLst>
                                      </p:cBhvr>
                                      <p:tavLst>
                                        <p:tav tm="0">
                                          <p:val>
                                            <p:strVal val="1+#ppt_w/2"/>
                                          </p:val>
                                        </p:tav>
                                        <p:tav tm="100000">
                                          <p:val>
                                            <p:strVal val="#ppt_x"/>
                                          </p:val>
                                        </p:tav>
                                      </p:tavLst>
                                    </p:anim>
                                    <p:anim calcmode="lin" valueType="num">
                                      <p:cBhvr>
                                        <p:cTn id="14" dur="500" fill="hold"/>
                                        <p:tgtEl>
                                          <p:spTgt spid="1127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11273"/>
                                        </p:tgtEl>
                                        <p:attrNameLst>
                                          <p:attrName>style.visibility</p:attrName>
                                        </p:attrNameLst>
                                      </p:cBhvr>
                                      <p:to>
                                        <p:strVal val="visible"/>
                                      </p:to>
                                    </p:set>
                                    <p:anim calcmode="lin" valueType="num">
                                      <p:cBhvr>
                                        <p:cTn id="19" dur="500" fill="hold"/>
                                        <p:tgtEl>
                                          <p:spTgt spid="11273"/>
                                        </p:tgtEl>
                                        <p:attrNameLst>
                                          <p:attrName>ppt_x</p:attrName>
                                        </p:attrNameLst>
                                      </p:cBhvr>
                                      <p:tavLst>
                                        <p:tav tm="0">
                                          <p:val>
                                            <p:strVal val="1+#ppt_w/2"/>
                                          </p:val>
                                        </p:tav>
                                        <p:tav tm="100000">
                                          <p:val>
                                            <p:strVal val="#ppt_x"/>
                                          </p:val>
                                        </p:tav>
                                      </p:tavLst>
                                    </p:anim>
                                    <p:anim calcmode="lin" valueType="num">
                                      <p:cBhvr>
                                        <p:cTn id="20" dur="500" fill="hold"/>
                                        <p:tgtEl>
                                          <p:spTgt spid="1127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nodeType="clickEffect">
                                  <p:stCondLst>
                                    <p:cond delay="0"/>
                                  </p:stCondLst>
                                  <p:childTnLst>
                                    <p:set>
                                      <p:cBhvr>
                                        <p:cTn id="24" dur="1" fill="hold">
                                          <p:stCondLst>
                                            <p:cond delay="0"/>
                                          </p:stCondLst>
                                        </p:cTn>
                                        <p:tgtEl>
                                          <p:spTgt spid="11276"/>
                                        </p:tgtEl>
                                        <p:attrNameLst>
                                          <p:attrName>style.visibility</p:attrName>
                                        </p:attrNameLst>
                                      </p:cBhvr>
                                      <p:to>
                                        <p:strVal val="visible"/>
                                      </p:to>
                                    </p:set>
                                    <p:anim calcmode="lin" valueType="num">
                                      <p:cBhvr>
                                        <p:cTn id="25" dur="500" fill="hold"/>
                                        <p:tgtEl>
                                          <p:spTgt spid="11276"/>
                                        </p:tgtEl>
                                        <p:attrNameLst>
                                          <p:attrName>ppt_x</p:attrName>
                                        </p:attrNameLst>
                                      </p:cBhvr>
                                      <p:tavLst>
                                        <p:tav tm="0">
                                          <p:val>
                                            <p:strVal val="1+#ppt_w/2"/>
                                          </p:val>
                                        </p:tav>
                                        <p:tav tm="100000">
                                          <p:val>
                                            <p:strVal val="#ppt_x"/>
                                          </p:val>
                                        </p:tav>
                                      </p:tavLst>
                                    </p:anim>
                                    <p:anim calcmode="lin" valueType="num">
                                      <p:cBhvr>
                                        <p:cTn id="26" dur="500" fill="hold"/>
                                        <p:tgtEl>
                                          <p:spTgt spid="112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noChangeArrowheads="1"/>
          </p:cNvSpPr>
          <p:nvPr>
            <p:ph type="title" idx="4294967295"/>
          </p:nvPr>
        </p:nvSpPr>
        <p:spPr>
          <a:xfrm>
            <a:off x="323850" y="117475"/>
            <a:ext cx="8229600" cy="1143000"/>
          </a:xfrm>
        </p:spPr>
        <p:txBody>
          <a:bodyPr/>
          <a:lstStyle/>
          <a:p>
            <a:pPr marL="0" indent="0" eaLnBrk="1" hangingPunct="1"/>
            <a:r>
              <a:rPr lang="en-US" altLang="zh-CN" b="1" dirty="0" smtClean="0">
                <a:solidFill>
                  <a:srgbClr val="FF0000"/>
                </a:solidFill>
                <a:latin typeface="华文中宋" pitchFamily="2" charset="-122"/>
                <a:ea typeface="华文中宋" pitchFamily="2" charset="-122"/>
                <a:sym typeface="华文新魏" pitchFamily="2" charset="-122"/>
              </a:rPr>
              <a:t>	</a:t>
            </a:r>
            <a:r>
              <a:rPr lang="zh-CN" altLang="en-US" b="1" dirty="0" smtClean="0">
                <a:solidFill>
                  <a:srgbClr val="FF0000"/>
                </a:solidFill>
                <a:latin typeface="华文中宋" pitchFamily="2" charset="-122"/>
                <a:ea typeface="华文中宋" pitchFamily="2" charset="-122"/>
                <a:sym typeface="华文新魏" pitchFamily="2" charset="-122"/>
              </a:rPr>
              <a:t>针对质控、失控的章节</a:t>
            </a:r>
          </a:p>
        </p:txBody>
      </p:sp>
      <p:grpSp>
        <p:nvGrpSpPr>
          <p:cNvPr id="12291" name="组合 28"/>
          <p:cNvGrpSpPr>
            <a:grpSpLocks/>
          </p:cNvGrpSpPr>
          <p:nvPr/>
        </p:nvGrpSpPr>
        <p:grpSpPr bwMode="auto">
          <a:xfrm>
            <a:off x="174625" y="1339850"/>
            <a:ext cx="4325938" cy="5184775"/>
            <a:chOff x="0" y="0"/>
            <a:chExt cx="4324948" cy="5184576"/>
          </a:xfrm>
        </p:grpSpPr>
        <p:pic>
          <p:nvPicPr>
            <p:cNvPr id="1230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08312"/>
              <a:ext cx="4090020" cy="99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8" name="Picture 3"/>
            <p:cNvPicPr>
              <a:picLocks noChangeAspect="1" noChangeArrowheads="1"/>
            </p:cNvPicPr>
            <p:nvPr/>
          </p:nvPicPr>
          <p:blipFill>
            <a:blip r:embed="rId3">
              <a:extLst>
                <a:ext uri="{28A0092B-C50C-407E-A947-70E740481C1C}">
                  <a14:useLocalDpi xmlns:a14="http://schemas.microsoft.com/office/drawing/2010/main" val="0"/>
                </a:ext>
              </a:extLst>
            </a:blip>
            <a:srcRect b="19792"/>
            <a:stretch>
              <a:fillRect/>
            </a:stretch>
          </p:blipFill>
          <p:spPr bwMode="auto">
            <a:xfrm>
              <a:off x="251520" y="4248472"/>
              <a:ext cx="3672407"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12168"/>
              <a:ext cx="3960440" cy="1025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0" name="下箭头 6"/>
            <p:cNvSpPr>
              <a:spLocks noChangeArrowheads="1"/>
            </p:cNvSpPr>
            <p:nvPr/>
          </p:nvSpPr>
          <p:spPr bwMode="auto">
            <a:xfrm>
              <a:off x="1907704" y="1152128"/>
              <a:ext cx="216024" cy="288032"/>
            </a:xfrm>
            <a:prstGeom prst="downArrow">
              <a:avLst>
                <a:gd name="adj1" fmla="val 50000"/>
                <a:gd name="adj2" fmla="val 50000"/>
              </a:avLst>
            </a:prstGeom>
            <a:solidFill>
              <a:schemeClr val="accent1"/>
            </a:solidFill>
            <a:ln w="25400">
              <a:solidFill>
                <a:srgbClr val="395E8A"/>
              </a:solidFill>
              <a:miter lim="800000"/>
              <a:headEnd/>
              <a:tailEnd/>
            </a:ln>
          </p:spPr>
          <p:txBody>
            <a:bodyPr anchor="ctr"/>
            <a:lstStyle/>
            <a:p>
              <a:pPr algn="ctr"/>
              <a:endParaRPr lang="zh-CN" altLang="en-US">
                <a:solidFill>
                  <a:srgbClr val="FFFFFF"/>
                </a:solidFill>
                <a:latin typeface="宋体" charset="-122"/>
                <a:sym typeface="宋体" charset="-122"/>
              </a:endParaRPr>
            </a:p>
          </p:txBody>
        </p:sp>
        <p:sp>
          <p:nvSpPr>
            <p:cNvPr id="12311" name="下箭头 7"/>
            <p:cNvSpPr>
              <a:spLocks noChangeArrowheads="1"/>
            </p:cNvSpPr>
            <p:nvPr/>
          </p:nvSpPr>
          <p:spPr bwMode="auto">
            <a:xfrm>
              <a:off x="1907704" y="3888432"/>
              <a:ext cx="216024" cy="288032"/>
            </a:xfrm>
            <a:prstGeom prst="downArrow">
              <a:avLst>
                <a:gd name="adj1" fmla="val 50000"/>
                <a:gd name="adj2" fmla="val 50000"/>
              </a:avLst>
            </a:prstGeom>
            <a:solidFill>
              <a:schemeClr val="accent1"/>
            </a:solidFill>
            <a:ln w="25400">
              <a:solidFill>
                <a:srgbClr val="395E8A"/>
              </a:solidFill>
              <a:miter lim="800000"/>
              <a:headEnd/>
              <a:tailEnd/>
            </a:ln>
          </p:spPr>
          <p:txBody>
            <a:bodyPr anchor="ctr"/>
            <a:lstStyle/>
            <a:p>
              <a:pPr algn="ctr"/>
              <a:endParaRPr lang="zh-CN" altLang="en-US">
                <a:solidFill>
                  <a:srgbClr val="FFFFFF"/>
                </a:solidFill>
                <a:latin typeface="宋体" charset="-122"/>
                <a:sym typeface="宋体" charset="-122"/>
              </a:endParaRPr>
            </a:p>
          </p:txBody>
        </p:sp>
        <p:pic>
          <p:nvPicPr>
            <p:cNvPr id="12312"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3" y="26356"/>
              <a:ext cx="4217445" cy="1197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3" name="下箭头 9"/>
            <p:cNvSpPr>
              <a:spLocks noChangeArrowheads="1"/>
            </p:cNvSpPr>
            <p:nvPr/>
          </p:nvSpPr>
          <p:spPr bwMode="auto">
            <a:xfrm>
              <a:off x="1907704" y="2520280"/>
              <a:ext cx="216024" cy="288032"/>
            </a:xfrm>
            <a:prstGeom prst="downArrow">
              <a:avLst>
                <a:gd name="adj1" fmla="val 50000"/>
                <a:gd name="adj2" fmla="val 50000"/>
              </a:avLst>
            </a:prstGeom>
            <a:solidFill>
              <a:schemeClr val="accent1"/>
            </a:solidFill>
            <a:ln w="25400">
              <a:solidFill>
                <a:srgbClr val="395E8A"/>
              </a:solidFill>
              <a:miter lim="800000"/>
              <a:headEnd/>
              <a:tailEnd/>
            </a:ln>
          </p:spPr>
          <p:txBody>
            <a:bodyPr anchor="ctr"/>
            <a:lstStyle/>
            <a:p>
              <a:pPr algn="ctr"/>
              <a:endParaRPr lang="zh-CN" altLang="en-US">
                <a:solidFill>
                  <a:srgbClr val="FFFFFF"/>
                </a:solidFill>
                <a:latin typeface="宋体" charset="-122"/>
                <a:sym typeface="宋体" charset="-122"/>
              </a:endParaRPr>
            </a:p>
          </p:txBody>
        </p:sp>
        <p:sp>
          <p:nvSpPr>
            <p:cNvPr id="12314" name="圆角矩形 10"/>
            <p:cNvSpPr>
              <a:spLocks noChangeArrowheads="1"/>
            </p:cNvSpPr>
            <p:nvPr/>
          </p:nvSpPr>
          <p:spPr bwMode="auto">
            <a:xfrm>
              <a:off x="683568" y="0"/>
              <a:ext cx="3528392" cy="360040"/>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12315" name="圆角矩形 11"/>
            <p:cNvSpPr>
              <a:spLocks noChangeArrowheads="1"/>
            </p:cNvSpPr>
            <p:nvPr/>
          </p:nvSpPr>
          <p:spPr bwMode="auto">
            <a:xfrm>
              <a:off x="683568" y="1512168"/>
              <a:ext cx="3456384" cy="360040"/>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12316" name="圆角矩形 12"/>
            <p:cNvSpPr>
              <a:spLocks noChangeArrowheads="1"/>
            </p:cNvSpPr>
            <p:nvPr/>
          </p:nvSpPr>
          <p:spPr bwMode="auto">
            <a:xfrm>
              <a:off x="683568" y="2808312"/>
              <a:ext cx="3456384" cy="360040"/>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12317" name="圆角矩形 13"/>
            <p:cNvSpPr>
              <a:spLocks noChangeArrowheads="1"/>
            </p:cNvSpPr>
            <p:nvPr/>
          </p:nvSpPr>
          <p:spPr bwMode="auto">
            <a:xfrm>
              <a:off x="683568" y="4209122"/>
              <a:ext cx="3456384" cy="360040"/>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grpSp>
      <p:grpSp>
        <p:nvGrpSpPr>
          <p:cNvPr id="12292" name="组合 29"/>
          <p:cNvGrpSpPr>
            <a:grpSpLocks/>
          </p:cNvGrpSpPr>
          <p:nvPr/>
        </p:nvGrpSpPr>
        <p:grpSpPr bwMode="auto">
          <a:xfrm>
            <a:off x="4572000" y="1339850"/>
            <a:ext cx="4410075" cy="1225550"/>
            <a:chOff x="0" y="0"/>
            <a:chExt cx="4410108" cy="1224136"/>
          </a:xfrm>
        </p:grpSpPr>
        <p:pic>
          <p:nvPicPr>
            <p:cNvPr id="12305" name="Picture 6"/>
            <p:cNvPicPr>
              <a:picLocks noChangeAspect="1" noChangeArrowheads="1"/>
            </p:cNvPicPr>
            <p:nvPr/>
          </p:nvPicPr>
          <p:blipFill>
            <a:blip r:embed="rId6">
              <a:extLst>
                <a:ext uri="{28A0092B-C50C-407E-A947-70E740481C1C}">
                  <a14:useLocalDpi xmlns:a14="http://schemas.microsoft.com/office/drawing/2010/main" val="0"/>
                </a:ext>
              </a:extLst>
            </a:blip>
            <a:srcRect b="16486"/>
            <a:stretch>
              <a:fillRect/>
            </a:stretch>
          </p:blipFill>
          <p:spPr bwMode="auto">
            <a:xfrm>
              <a:off x="0" y="81533"/>
              <a:ext cx="4410108" cy="1142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6" name="圆角矩形 19"/>
            <p:cNvSpPr>
              <a:spLocks noChangeArrowheads="1"/>
            </p:cNvSpPr>
            <p:nvPr/>
          </p:nvSpPr>
          <p:spPr bwMode="auto">
            <a:xfrm>
              <a:off x="504056" y="0"/>
              <a:ext cx="3528392" cy="360040"/>
            </a:xfrm>
            <a:prstGeom prst="roundRect">
              <a:avLst>
                <a:gd name="adj" fmla="val 16667"/>
              </a:avLst>
            </a:prstGeom>
            <a:noFill/>
            <a:ln w="25400">
              <a:solidFill>
                <a:srgbClr val="00B05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grpSp>
      <p:grpSp>
        <p:nvGrpSpPr>
          <p:cNvPr id="12293" name="组合 25"/>
          <p:cNvGrpSpPr>
            <a:grpSpLocks/>
          </p:cNvGrpSpPr>
          <p:nvPr/>
        </p:nvGrpSpPr>
        <p:grpSpPr bwMode="auto">
          <a:xfrm>
            <a:off x="4787900" y="3529013"/>
            <a:ext cx="3889375" cy="811212"/>
            <a:chOff x="0" y="0"/>
            <a:chExt cx="3888432" cy="810979"/>
          </a:xfrm>
        </p:grpSpPr>
        <p:pic>
          <p:nvPicPr>
            <p:cNvPr id="1230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888432" cy="810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4" name="圆角矩形 21"/>
            <p:cNvSpPr>
              <a:spLocks noChangeArrowheads="1"/>
            </p:cNvSpPr>
            <p:nvPr/>
          </p:nvSpPr>
          <p:spPr bwMode="auto">
            <a:xfrm>
              <a:off x="360040" y="0"/>
              <a:ext cx="3528392" cy="360040"/>
            </a:xfrm>
            <a:prstGeom prst="roundRect">
              <a:avLst>
                <a:gd name="adj" fmla="val 16667"/>
              </a:avLst>
            </a:prstGeom>
            <a:noFill/>
            <a:ln w="25400">
              <a:solidFill>
                <a:srgbClr val="00B05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grpSp>
      <p:grpSp>
        <p:nvGrpSpPr>
          <p:cNvPr id="12294" name="组合 26"/>
          <p:cNvGrpSpPr>
            <a:grpSpLocks/>
          </p:cNvGrpSpPr>
          <p:nvPr/>
        </p:nvGrpSpPr>
        <p:grpSpPr bwMode="auto">
          <a:xfrm>
            <a:off x="4500563" y="4464050"/>
            <a:ext cx="4437062" cy="1168400"/>
            <a:chOff x="0" y="0"/>
            <a:chExt cx="4438079" cy="1168640"/>
          </a:xfrm>
        </p:grpSpPr>
        <p:pic>
          <p:nvPicPr>
            <p:cNvPr id="12301"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72008"/>
              <a:ext cx="4438079" cy="1096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2" name="圆角矩形 22"/>
            <p:cNvSpPr>
              <a:spLocks noChangeArrowheads="1"/>
            </p:cNvSpPr>
            <p:nvPr/>
          </p:nvSpPr>
          <p:spPr bwMode="auto">
            <a:xfrm>
              <a:off x="576064" y="0"/>
              <a:ext cx="3528392" cy="360040"/>
            </a:xfrm>
            <a:prstGeom prst="roundRect">
              <a:avLst>
                <a:gd name="adj" fmla="val 16667"/>
              </a:avLst>
            </a:prstGeom>
            <a:noFill/>
            <a:ln w="25400">
              <a:solidFill>
                <a:srgbClr val="00B05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grpSp>
      <p:grpSp>
        <p:nvGrpSpPr>
          <p:cNvPr id="12295" name="组合 27"/>
          <p:cNvGrpSpPr>
            <a:grpSpLocks/>
          </p:cNvGrpSpPr>
          <p:nvPr/>
        </p:nvGrpSpPr>
        <p:grpSpPr bwMode="auto">
          <a:xfrm>
            <a:off x="4500563" y="2520950"/>
            <a:ext cx="4402137" cy="4292600"/>
            <a:chOff x="0" y="0"/>
            <a:chExt cx="4402089" cy="4293096"/>
          </a:xfrm>
        </p:grpSpPr>
        <p:pic>
          <p:nvPicPr>
            <p:cNvPr id="12296"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4016" y="3160240"/>
              <a:ext cx="3681783" cy="113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7" name="组合 24"/>
            <p:cNvGrpSpPr>
              <a:grpSpLocks/>
            </p:cNvGrpSpPr>
            <p:nvPr/>
          </p:nvGrpSpPr>
          <p:grpSpPr bwMode="auto">
            <a:xfrm>
              <a:off x="0" y="0"/>
              <a:ext cx="4402089" cy="3528392"/>
              <a:chOff x="0" y="0"/>
              <a:chExt cx="4402089" cy="3528392"/>
            </a:xfrm>
          </p:grpSpPr>
          <p:pic>
            <p:nvPicPr>
              <p:cNvPr id="1229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72008"/>
                <a:ext cx="44020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9" name="圆角矩形 20"/>
              <p:cNvSpPr>
                <a:spLocks noChangeArrowheads="1"/>
              </p:cNvSpPr>
              <p:nvPr/>
            </p:nvSpPr>
            <p:spPr bwMode="auto">
              <a:xfrm>
                <a:off x="648072" y="0"/>
                <a:ext cx="3528392" cy="360040"/>
              </a:xfrm>
              <a:prstGeom prst="roundRect">
                <a:avLst>
                  <a:gd name="adj" fmla="val 16667"/>
                </a:avLst>
              </a:prstGeom>
              <a:noFill/>
              <a:ln w="25400">
                <a:solidFill>
                  <a:srgbClr val="00B05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12300" name="圆角矩形 23"/>
              <p:cNvSpPr>
                <a:spLocks noChangeArrowheads="1"/>
              </p:cNvSpPr>
              <p:nvPr/>
            </p:nvSpPr>
            <p:spPr bwMode="auto">
              <a:xfrm>
                <a:off x="648072" y="3168352"/>
                <a:ext cx="3528392" cy="360040"/>
              </a:xfrm>
              <a:prstGeom prst="roundRect">
                <a:avLst>
                  <a:gd name="adj" fmla="val 16667"/>
                </a:avLst>
              </a:prstGeom>
              <a:noFill/>
              <a:ln w="25400">
                <a:solidFill>
                  <a:srgbClr val="00B05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grpSp>
      </p:grpSp>
    </p:spTree>
    <p:extLst>
      <p:ext uri="{BB962C8B-B14F-4D97-AF65-F5344CB8AC3E}">
        <p14:creationId xmlns:p14="http://schemas.microsoft.com/office/powerpoint/2010/main" val="12215075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0" y="20638"/>
            <a:ext cx="1692275" cy="600075"/>
          </a:xfrm>
          <a:prstGeom prst="roundRect">
            <a:avLst>
              <a:gd name="adj" fmla="val 16667"/>
            </a:avLst>
          </a:pr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400" b="1">
                <a:solidFill>
                  <a:schemeClr val="bg1"/>
                </a:solidFill>
                <a:latin typeface="Calibri" pitchFamily="34" charset="0"/>
                <a:sym typeface="宋体" charset="-122"/>
              </a:rPr>
              <a:t>科室制度篇</a:t>
            </a:r>
            <a:endParaRPr lang="zh-CN" altLang="en-US"/>
          </a:p>
        </p:txBody>
      </p:sp>
      <p:sp>
        <p:nvSpPr>
          <p:cNvPr id="15363" name="AutoShape 4"/>
          <p:cNvSpPr>
            <a:spLocks noChangeArrowheads="1"/>
          </p:cNvSpPr>
          <p:nvPr/>
        </p:nvSpPr>
        <p:spPr bwMode="auto">
          <a:xfrm>
            <a:off x="0" y="3213100"/>
            <a:ext cx="1368425" cy="576263"/>
          </a:xfrm>
          <a:prstGeom prst="roundRect">
            <a:avLst>
              <a:gd name="adj" fmla="val 16667"/>
            </a:avLst>
          </a:prstGeom>
          <a:solidFill>
            <a:srgbClr val="80008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400" b="1">
                <a:solidFill>
                  <a:schemeClr val="bg1"/>
                </a:solidFill>
                <a:latin typeface="Calibri" pitchFamily="34" charset="0"/>
                <a:sym typeface="宋体" charset="-122"/>
              </a:rPr>
              <a:t>质控篇</a:t>
            </a:r>
            <a:endParaRPr lang="zh-CN" altLang="en-US"/>
          </a:p>
        </p:txBody>
      </p:sp>
      <p:graphicFrame>
        <p:nvGraphicFramePr>
          <p:cNvPr id="16388" name="Group 4"/>
          <p:cNvGraphicFramePr>
            <a:graphicFrameLocks noGrp="1"/>
          </p:cNvGraphicFramePr>
          <p:nvPr/>
        </p:nvGraphicFramePr>
        <p:xfrm>
          <a:off x="0" y="692150"/>
          <a:ext cx="3232150" cy="2471742"/>
        </p:xfrm>
        <a:graphic>
          <a:graphicData uri="http://schemas.openxmlformats.org/drawingml/2006/table">
            <a:tbl>
              <a:tblPr/>
              <a:tblGrid>
                <a:gridCol w="3232150"/>
              </a:tblGrid>
              <a:tr h="274638">
                <a:tc>
                  <a:txBody>
                    <a:bodyPr/>
                    <a:lstStyle/>
                    <a:p>
                      <a:pPr marL="0" marR="0" lvl="0" indent="0" algn="l" defTabSz="914400" rtl="0" eaLnBrk="0" fontAlgn="b" latinLnBrk="0" hangingPunct="0">
                        <a:lnSpc>
                          <a:spcPct val="100000"/>
                        </a:lnSpc>
                        <a:spcBef>
                          <a:spcPct val="0"/>
                        </a:spcBef>
                        <a:spcAft>
                          <a:spcPct val="0"/>
                        </a:spcAft>
                        <a:buClrTx/>
                        <a:buSzTx/>
                        <a:buFont typeface="Arial" pitchFamily="34" charset="0"/>
                        <a:buNone/>
                        <a:tabLst/>
                      </a:pPr>
                      <a:r>
                        <a:rPr kumimoji="0" lang="zh-CN" sz="1200" b="0" i="0" u="none" strike="noStrike" cap="none" normalizeH="0" baseline="0" smtClean="0">
                          <a:ln>
                            <a:noFill/>
                          </a:ln>
                          <a:solidFill>
                            <a:schemeClr val="tx1"/>
                          </a:solidFill>
                          <a:effectLst/>
                          <a:latin typeface="宋体" pitchFamily="2" charset="-122"/>
                          <a:ea typeface="宋体" pitchFamily="2" charset="-122"/>
                          <a:sym typeface="宋体" pitchFamily="2" charset="-122"/>
                        </a:rPr>
                        <a:t>分子诊断科工作职能分工制度</a:t>
                      </a:r>
                      <a:endParaRPr kumimoji="0" lang="zh-CN" sz="2800" b="0" i="0" u="none" strike="noStrike" cap="none" normalizeH="0" baseline="0" smtClean="0">
                        <a:ln>
                          <a:noFill/>
                        </a:ln>
                        <a:solidFill>
                          <a:schemeClr val="tx1"/>
                        </a:solidFill>
                        <a:effectLst/>
                        <a:latin typeface="Calibri" pitchFamily="34" charset="0"/>
                        <a:ea typeface="宋体" pitchFamily="2" charset="-122"/>
                        <a:sym typeface="Arial" pitchFamily="34" charset="0"/>
                      </a:endParaRPr>
                    </a:p>
                  </a:txBody>
                  <a:tcPr marT="45710" marB="45710" anchor="b" horzOverflow="overflow">
                    <a:lnL>
                      <a:noFill/>
                    </a:lnL>
                    <a:lnR>
                      <a:noFill/>
                    </a:lnR>
                    <a:lnT>
                      <a:noFill/>
                    </a:lnT>
                    <a:lnB>
                      <a:noFill/>
                    </a:lnB>
                    <a:lnTlToBr>
                      <a:noFill/>
                    </a:lnTlToBr>
                    <a:lnBlToTr>
                      <a:noFill/>
                    </a:lnBlToTr>
                    <a:noFill/>
                  </a:tcPr>
                </a:tc>
              </a:tr>
              <a:tr h="274638">
                <a:tc>
                  <a:txBody>
                    <a:bodyPr/>
                    <a:lstStyle/>
                    <a:p>
                      <a:pPr marL="0" marR="0" lvl="0" indent="0" algn="l" defTabSz="914400" rtl="0" eaLnBrk="0" fontAlgn="b" latinLnBrk="0" hangingPunct="0">
                        <a:lnSpc>
                          <a:spcPct val="100000"/>
                        </a:lnSpc>
                        <a:spcBef>
                          <a:spcPct val="0"/>
                        </a:spcBef>
                        <a:spcAft>
                          <a:spcPct val="0"/>
                        </a:spcAft>
                        <a:buClrTx/>
                        <a:buSzTx/>
                        <a:buFont typeface="Arial" pitchFamily="34" charset="0"/>
                        <a:buNone/>
                        <a:tabLst/>
                      </a:pPr>
                      <a:r>
                        <a:rPr kumimoji="0" lang="zh-CN" sz="1200" b="0" i="0" u="none" strike="noStrike" cap="none" normalizeH="0" baseline="0" smtClean="0">
                          <a:ln>
                            <a:noFill/>
                          </a:ln>
                          <a:solidFill>
                            <a:schemeClr val="tx1"/>
                          </a:solidFill>
                          <a:effectLst/>
                          <a:latin typeface="宋体" pitchFamily="2" charset="-122"/>
                          <a:ea typeface="宋体" pitchFamily="2" charset="-122"/>
                          <a:sym typeface="宋体" pitchFamily="2" charset="-122"/>
                        </a:rPr>
                        <a:t>分子诊断科工作奖惩制度</a:t>
                      </a:r>
                      <a:endParaRPr kumimoji="0" lang="zh-CN" sz="2800" b="0" i="0" u="none" strike="noStrike" cap="none" normalizeH="0" baseline="0" smtClean="0">
                        <a:ln>
                          <a:noFill/>
                        </a:ln>
                        <a:solidFill>
                          <a:schemeClr val="tx1"/>
                        </a:solidFill>
                        <a:effectLst/>
                        <a:latin typeface="Calibri" pitchFamily="34" charset="0"/>
                        <a:ea typeface="宋体" pitchFamily="2" charset="-122"/>
                        <a:sym typeface="Arial" pitchFamily="34" charset="0"/>
                      </a:endParaRPr>
                    </a:p>
                  </a:txBody>
                  <a:tcPr marT="45710" marB="45710" anchor="b" horzOverflow="overflow">
                    <a:lnL>
                      <a:noFill/>
                    </a:lnL>
                    <a:lnR>
                      <a:noFill/>
                    </a:lnR>
                    <a:lnT>
                      <a:noFill/>
                    </a:lnT>
                    <a:lnB>
                      <a:noFill/>
                    </a:lnB>
                    <a:lnTlToBr>
                      <a:noFill/>
                    </a:lnTlToBr>
                    <a:lnBlToTr>
                      <a:noFill/>
                    </a:lnBlToTr>
                    <a:noFill/>
                  </a:tcPr>
                </a:tc>
              </a:tr>
              <a:tr h="274638">
                <a:tc>
                  <a:txBody>
                    <a:bodyPr/>
                    <a:lstStyle/>
                    <a:p>
                      <a:pPr marL="0" marR="0" lvl="0" indent="0" algn="l" defTabSz="914400" rtl="0" eaLnBrk="0" fontAlgn="b" latinLnBrk="0" hangingPunct="0">
                        <a:lnSpc>
                          <a:spcPct val="100000"/>
                        </a:lnSpc>
                        <a:spcBef>
                          <a:spcPct val="0"/>
                        </a:spcBef>
                        <a:spcAft>
                          <a:spcPct val="0"/>
                        </a:spcAft>
                        <a:buClrTx/>
                        <a:buSzTx/>
                        <a:buFont typeface="Arial" pitchFamily="34" charset="0"/>
                        <a:buNone/>
                        <a:tabLst/>
                      </a:pPr>
                      <a:r>
                        <a:rPr kumimoji="0" lang="zh-CN" sz="1200" b="0" i="0" u="none" strike="noStrike" cap="none" normalizeH="0" baseline="0" smtClean="0">
                          <a:ln>
                            <a:noFill/>
                          </a:ln>
                          <a:solidFill>
                            <a:schemeClr val="tx1"/>
                          </a:solidFill>
                          <a:effectLst/>
                          <a:latin typeface="宋体" pitchFamily="2" charset="-122"/>
                          <a:ea typeface="宋体" pitchFamily="2" charset="-122"/>
                          <a:sym typeface="宋体" pitchFamily="2" charset="-122"/>
                        </a:rPr>
                        <a:t>分子诊断科举办国家级继续教育项目管理制度</a:t>
                      </a:r>
                      <a:endParaRPr kumimoji="0" lang="zh-CN" sz="2800" b="0" i="0" u="none" strike="noStrike" cap="none" normalizeH="0" baseline="0" smtClean="0">
                        <a:ln>
                          <a:noFill/>
                        </a:ln>
                        <a:solidFill>
                          <a:schemeClr val="tx1"/>
                        </a:solidFill>
                        <a:effectLst/>
                        <a:latin typeface="Calibri" pitchFamily="34" charset="0"/>
                        <a:ea typeface="宋体" pitchFamily="2" charset="-122"/>
                        <a:sym typeface="Arial" pitchFamily="34" charset="0"/>
                      </a:endParaRPr>
                    </a:p>
                  </a:txBody>
                  <a:tcPr marT="45710" marB="45710" anchor="b" horzOverflow="overflow">
                    <a:lnL>
                      <a:noFill/>
                    </a:lnL>
                    <a:lnR>
                      <a:noFill/>
                    </a:lnR>
                    <a:lnT>
                      <a:noFill/>
                    </a:lnT>
                    <a:lnB>
                      <a:noFill/>
                    </a:lnB>
                    <a:lnTlToBr>
                      <a:noFill/>
                    </a:lnTlToBr>
                    <a:lnBlToTr>
                      <a:noFill/>
                    </a:lnBlToTr>
                    <a:noFill/>
                  </a:tcPr>
                </a:tc>
              </a:tr>
              <a:tr h="274638">
                <a:tc>
                  <a:txBody>
                    <a:bodyPr/>
                    <a:lstStyle/>
                    <a:p>
                      <a:pPr marL="0" marR="0" lvl="0" indent="0" algn="l" defTabSz="914400" rtl="0" eaLnBrk="0" fontAlgn="b" latinLnBrk="0" hangingPunct="0">
                        <a:lnSpc>
                          <a:spcPct val="100000"/>
                        </a:lnSpc>
                        <a:spcBef>
                          <a:spcPct val="0"/>
                        </a:spcBef>
                        <a:spcAft>
                          <a:spcPct val="0"/>
                        </a:spcAft>
                        <a:buClrTx/>
                        <a:buSzTx/>
                        <a:buFont typeface="Arial" pitchFamily="34" charset="0"/>
                        <a:buNone/>
                        <a:tabLst/>
                      </a:pPr>
                      <a:r>
                        <a:rPr kumimoji="0" lang="zh-CN" sz="1200" b="0" i="0" u="none" strike="noStrike" cap="none" normalizeH="0" baseline="0" smtClean="0">
                          <a:ln>
                            <a:noFill/>
                          </a:ln>
                          <a:solidFill>
                            <a:schemeClr val="tx1"/>
                          </a:solidFill>
                          <a:effectLst/>
                          <a:latin typeface="宋体" pitchFamily="2" charset="-122"/>
                          <a:ea typeface="宋体" pitchFamily="2" charset="-122"/>
                          <a:sym typeface="宋体" pitchFamily="2" charset="-122"/>
                        </a:rPr>
                        <a:t>分子诊断科临床试验管理制度</a:t>
                      </a:r>
                      <a:endParaRPr kumimoji="0" lang="zh-CN" sz="2800" b="0" i="0" u="none" strike="noStrike" cap="none" normalizeH="0" baseline="0" smtClean="0">
                        <a:ln>
                          <a:noFill/>
                        </a:ln>
                        <a:solidFill>
                          <a:schemeClr val="tx1"/>
                        </a:solidFill>
                        <a:effectLst/>
                        <a:latin typeface="Calibri" pitchFamily="34" charset="0"/>
                        <a:ea typeface="宋体" pitchFamily="2" charset="-122"/>
                        <a:sym typeface="Arial" pitchFamily="34" charset="0"/>
                      </a:endParaRPr>
                    </a:p>
                  </a:txBody>
                  <a:tcPr marT="45710" marB="45710" anchor="b" horzOverflow="overflow">
                    <a:lnL>
                      <a:noFill/>
                    </a:lnL>
                    <a:lnR>
                      <a:noFill/>
                    </a:lnR>
                    <a:lnT>
                      <a:noFill/>
                    </a:lnT>
                    <a:lnB>
                      <a:noFill/>
                    </a:lnB>
                    <a:lnTlToBr>
                      <a:noFill/>
                    </a:lnTlToBr>
                    <a:lnBlToTr>
                      <a:noFill/>
                    </a:lnBlToTr>
                    <a:noFill/>
                  </a:tcPr>
                </a:tc>
              </a:tr>
              <a:tr h="274638">
                <a:tc>
                  <a:txBody>
                    <a:bodyPr/>
                    <a:lstStyle/>
                    <a:p>
                      <a:pPr marL="0" marR="0" lvl="0" indent="0" algn="l" defTabSz="914400" rtl="0" eaLnBrk="0" fontAlgn="b" latinLnBrk="0" hangingPunct="0">
                        <a:lnSpc>
                          <a:spcPct val="100000"/>
                        </a:lnSpc>
                        <a:spcBef>
                          <a:spcPct val="0"/>
                        </a:spcBef>
                        <a:spcAft>
                          <a:spcPct val="0"/>
                        </a:spcAft>
                        <a:buClrTx/>
                        <a:buSzTx/>
                        <a:buFont typeface="Arial" pitchFamily="34" charset="0"/>
                        <a:buNone/>
                        <a:tabLst/>
                      </a:pPr>
                      <a:r>
                        <a:rPr kumimoji="0" lang="zh-CN" sz="1200" b="0" i="0" u="none" strike="noStrike" cap="none" normalizeH="0" baseline="0" smtClean="0">
                          <a:ln>
                            <a:noFill/>
                          </a:ln>
                          <a:solidFill>
                            <a:schemeClr val="tx1"/>
                          </a:solidFill>
                          <a:effectLst/>
                          <a:latin typeface="宋体" pitchFamily="2" charset="-122"/>
                          <a:ea typeface="宋体" pitchFamily="2" charset="-122"/>
                          <a:sym typeface="宋体" pitchFamily="2" charset="-122"/>
                        </a:rPr>
                        <a:t>分子诊断科新技术新项目开展管理制度</a:t>
                      </a:r>
                      <a:endParaRPr kumimoji="0" lang="zh-CN" sz="2800" b="0" i="0" u="none" strike="noStrike" cap="none" normalizeH="0" baseline="0" smtClean="0">
                        <a:ln>
                          <a:noFill/>
                        </a:ln>
                        <a:solidFill>
                          <a:schemeClr val="tx1"/>
                        </a:solidFill>
                        <a:effectLst/>
                        <a:latin typeface="Calibri" pitchFamily="34" charset="0"/>
                        <a:ea typeface="宋体" pitchFamily="2" charset="-122"/>
                        <a:sym typeface="Arial" pitchFamily="34" charset="0"/>
                      </a:endParaRPr>
                    </a:p>
                  </a:txBody>
                  <a:tcPr marT="45710" marB="45710" anchor="b" horzOverflow="overflow">
                    <a:lnL>
                      <a:noFill/>
                    </a:lnL>
                    <a:lnR>
                      <a:noFill/>
                    </a:lnR>
                    <a:lnT>
                      <a:noFill/>
                    </a:lnT>
                    <a:lnB>
                      <a:noFill/>
                    </a:lnB>
                    <a:lnTlToBr>
                      <a:noFill/>
                    </a:lnTlToBr>
                    <a:lnBlToTr>
                      <a:noFill/>
                    </a:lnBlToTr>
                    <a:noFill/>
                  </a:tcPr>
                </a:tc>
              </a:tr>
              <a:tr h="274638">
                <a:tc>
                  <a:txBody>
                    <a:bodyPr/>
                    <a:lstStyle/>
                    <a:p>
                      <a:pPr marL="0" marR="0" lvl="0" indent="0" algn="l" defTabSz="914400" rtl="0" eaLnBrk="0" fontAlgn="b" latinLnBrk="0" hangingPunct="0">
                        <a:lnSpc>
                          <a:spcPct val="100000"/>
                        </a:lnSpc>
                        <a:spcBef>
                          <a:spcPct val="0"/>
                        </a:spcBef>
                        <a:spcAft>
                          <a:spcPct val="0"/>
                        </a:spcAft>
                        <a:buClrTx/>
                        <a:buSzTx/>
                        <a:buFont typeface="Arial" pitchFamily="34" charset="0"/>
                        <a:buNone/>
                        <a:tabLst/>
                      </a:pPr>
                      <a:r>
                        <a:rPr kumimoji="0" lang="zh-CN" sz="1200" b="0" i="0" u="none" strike="noStrike" cap="none" normalizeH="0" baseline="0" smtClean="0">
                          <a:ln>
                            <a:noFill/>
                          </a:ln>
                          <a:solidFill>
                            <a:schemeClr val="tx1"/>
                          </a:solidFill>
                          <a:effectLst/>
                          <a:latin typeface="宋体" pitchFamily="2" charset="-122"/>
                          <a:ea typeface="宋体" pitchFamily="2" charset="-122"/>
                          <a:sym typeface="宋体" pitchFamily="2" charset="-122"/>
                        </a:rPr>
                        <a:t>分子诊断科进修生实验室管理制度</a:t>
                      </a:r>
                      <a:endParaRPr kumimoji="0" lang="zh-CN" sz="2800" b="0" i="0" u="none" strike="noStrike" cap="none" normalizeH="0" baseline="0" smtClean="0">
                        <a:ln>
                          <a:noFill/>
                        </a:ln>
                        <a:solidFill>
                          <a:schemeClr val="tx1"/>
                        </a:solidFill>
                        <a:effectLst/>
                        <a:latin typeface="Calibri" pitchFamily="34" charset="0"/>
                        <a:ea typeface="宋体" pitchFamily="2" charset="-122"/>
                        <a:sym typeface="Arial" pitchFamily="34" charset="0"/>
                      </a:endParaRPr>
                    </a:p>
                  </a:txBody>
                  <a:tcPr marT="45710" marB="45710" anchor="b" horzOverflow="overflow">
                    <a:lnL>
                      <a:noFill/>
                    </a:lnL>
                    <a:lnR>
                      <a:noFill/>
                    </a:lnR>
                    <a:lnT>
                      <a:noFill/>
                    </a:lnT>
                    <a:lnB>
                      <a:noFill/>
                    </a:lnB>
                    <a:lnTlToBr>
                      <a:noFill/>
                    </a:lnTlToBr>
                    <a:lnBlToTr>
                      <a:noFill/>
                    </a:lnBlToTr>
                    <a:noFill/>
                  </a:tcPr>
                </a:tc>
              </a:tr>
              <a:tr h="274638">
                <a:tc>
                  <a:txBody>
                    <a:bodyPr/>
                    <a:lstStyle/>
                    <a:p>
                      <a:pPr marL="0" marR="0" lvl="0" indent="0" algn="l" defTabSz="914400" rtl="0" eaLnBrk="0" fontAlgn="b" latinLnBrk="0" hangingPunct="0">
                        <a:lnSpc>
                          <a:spcPct val="100000"/>
                        </a:lnSpc>
                        <a:spcBef>
                          <a:spcPct val="0"/>
                        </a:spcBef>
                        <a:spcAft>
                          <a:spcPct val="0"/>
                        </a:spcAft>
                        <a:buClrTx/>
                        <a:buSzTx/>
                        <a:buFont typeface="Arial" pitchFamily="34" charset="0"/>
                        <a:buNone/>
                        <a:tabLst/>
                      </a:pPr>
                      <a:r>
                        <a:rPr kumimoji="0" lang="zh-CN" sz="1200" b="0" i="0" u="none" strike="noStrike" cap="none" normalizeH="0" baseline="0" smtClean="0">
                          <a:ln>
                            <a:noFill/>
                          </a:ln>
                          <a:solidFill>
                            <a:schemeClr val="tx1"/>
                          </a:solidFill>
                          <a:effectLst/>
                          <a:latin typeface="宋体" pitchFamily="2" charset="-122"/>
                          <a:ea typeface="宋体" pitchFamily="2" charset="-122"/>
                          <a:sym typeface="宋体" pitchFamily="2" charset="-122"/>
                        </a:rPr>
                        <a:t>分子诊断科实习生管理制度</a:t>
                      </a:r>
                      <a:endParaRPr kumimoji="0" lang="zh-CN" sz="2800" b="0" i="0" u="none" strike="noStrike" cap="none" normalizeH="0" baseline="0" smtClean="0">
                        <a:ln>
                          <a:noFill/>
                        </a:ln>
                        <a:solidFill>
                          <a:schemeClr val="tx1"/>
                        </a:solidFill>
                        <a:effectLst/>
                        <a:latin typeface="Calibri" pitchFamily="34" charset="0"/>
                        <a:ea typeface="宋体" pitchFamily="2" charset="-122"/>
                        <a:sym typeface="Arial" pitchFamily="34" charset="0"/>
                      </a:endParaRPr>
                    </a:p>
                  </a:txBody>
                  <a:tcPr marT="45710" marB="45710" anchor="b" horzOverflow="overflow">
                    <a:lnL>
                      <a:noFill/>
                    </a:lnL>
                    <a:lnR>
                      <a:noFill/>
                    </a:lnR>
                    <a:lnT>
                      <a:noFill/>
                    </a:lnT>
                    <a:lnB>
                      <a:noFill/>
                    </a:lnB>
                    <a:lnTlToBr>
                      <a:noFill/>
                    </a:lnTlToBr>
                    <a:lnBlToTr>
                      <a:noFill/>
                    </a:lnBlToTr>
                    <a:noFill/>
                  </a:tcPr>
                </a:tc>
              </a:tr>
              <a:tr h="274638">
                <a:tc>
                  <a:txBody>
                    <a:bodyPr/>
                    <a:lstStyle/>
                    <a:p>
                      <a:pPr marL="0" marR="0" lvl="0" indent="0" algn="l" defTabSz="914400" rtl="0" eaLnBrk="0" fontAlgn="b" latinLnBrk="0" hangingPunct="0">
                        <a:lnSpc>
                          <a:spcPct val="100000"/>
                        </a:lnSpc>
                        <a:spcBef>
                          <a:spcPct val="0"/>
                        </a:spcBef>
                        <a:spcAft>
                          <a:spcPct val="0"/>
                        </a:spcAft>
                        <a:buClrTx/>
                        <a:buSzTx/>
                        <a:buFont typeface="Arial" pitchFamily="34" charset="0"/>
                        <a:buNone/>
                        <a:tabLst/>
                      </a:pPr>
                      <a:r>
                        <a:rPr kumimoji="0" lang="zh-CN" sz="1200" b="0" i="0" u="none" strike="noStrike" cap="none" normalizeH="0" baseline="0" smtClean="0">
                          <a:ln>
                            <a:noFill/>
                          </a:ln>
                          <a:solidFill>
                            <a:schemeClr val="tx1"/>
                          </a:solidFill>
                          <a:effectLst/>
                          <a:latin typeface="宋体" pitchFamily="2" charset="-122"/>
                          <a:ea typeface="宋体" pitchFamily="2" charset="-122"/>
                          <a:sym typeface="宋体" pitchFamily="2" charset="-122"/>
                        </a:rPr>
                        <a:t>分子诊断科实验室安全管理制度</a:t>
                      </a:r>
                      <a:endParaRPr kumimoji="0" lang="zh-CN" sz="2800" b="0" i="0" u="none" strike="noStrike" cap="none" normalizeH="0" baseline="0" smtClean="0">
                        <a:ln>
                          <a:noFill/>
                        </a:ln>
                        <a:solidFill>
                          <a:schemeClr val="tx1"/>
                        </a:solidFill>
                        <a:effectLst/>
                        <a:latin typeface="Calibri" pitchFamily="34" charset="0"/>
                        <a:ea typeface="宋体" pitchFamily="2" charset="-122"/>
                        <a:sym typeface="Arial" pitchFamily="34" charset="0"/>
                      </a:endParaRPr>
                    </a:p>
                  </a:txBody>
                  <a:tcPr marT="45710" marB="45710" anchor="b" horzOverflow="overflow">
                    <a:lnL>
                      <a:noFill/>
                    </a:lnL>
                    <a:lnR>
                      <a:noFill/>
                    </a:lnR>
                    <a:lnT>
                      <a:noFill/>
                    </a:lnT>
                    <a:lnB>
                      <a:noFill/>
                    </a:lnB>
                    <a:lnTlToBr>
                      <a:noFill/>
                    </a:lnTlToBr>
                    <a:lnBlToTr>
                      <a:noFill/>
                    </a:lnBlToTr>
                    <a:noFill/>
                  </a:tcPr>
                </a:tc>
              </a:tr>
              <a:tr h="274638">
                <a:tc>
                  <a:txBody>
                    <a:bodyPr/>
                    <a:lstStyle/>
                    <a:p>
                      <a:pPr marL="0" marR="0" lvl="0" indent="0" algn="l" defTabSz="914400" rtl="0" eaLnBrk="0" fontAlgn="b" latinLnBrk="0" hangingPunct="0">
                        <a:lnSpc>
                          <a:spcPct val="100000"/>
                        </a:lnSpc>
                        <a:spcBef>
                          <a:spcPct val="0"/>
                        </a:spcBef>
                        <a:spcAft>
                          <a:spcPct val="0"/>
                        </a:spcAft>
                        <a:buClrTx/>
                        <a:buSzTx/>
                        <a:buFont typeface="Arial" pitchFamily="34" charset="0"/>
                        <a:buNone/>
                        <a:tabLst/>
                      </a:pPr>
                      <a:r>
                        <a:rPr kumimoji="0" lang="zh-CN" sz="1200" b="0" i="0" u="none" strike="noStrike" cap="none" normalizeH="0" baseline="0" smtClean="0">
                          <a:ln>
                            <a:noFill/>
                          </a:ln>
                          <a:solidFill>
                            <a:schemeClr val="tx1"/>
                          </a:solidFill>
                          <a:effectLst/>
                          <a:latin typeface="宋体" pitchFamily="2" charset="-122"/>
                          <a:ea typeface="宋体" pitchFamily="2" charset="-122"/>
                          <a:sym typeface="宋体" pitchFamily="2" charset="-122"/>
                        </a:rPr>
                        <a:t>分子诊断科生物安全防护措施</a:t>
                      </a:r>
                      <a:endParaRPr kumimoji="0" lang="zh-CN" sz="2800" b="0" i="0" u="none" strike="noStrike" cap="none" normalizeH="0" baseline="0" smtClean="0">
                        <a:ln>
                          <a:noFill/>
                        </a:ln>
                        <a:solidFill>
                          <a:schemeClr val="tx1"/>
                        </a:solidFill>
                        <a:effectLst/>
                        <a:latin typeface="Calibri" pitchFamily="34" charset="0"/>
                        <a:ea typeface="宋体" pitchFamily="2" charset="-122"/>
                        <a:sym typeface="Arial" pitchFamily="34" charset="0"/>
                      </a:endParaRPr>
                    </a:p>
                  </a:txBody>
                  <a:tcPr marT="45710" marB="45710" anchor="b" horzOverflow="overflow">
                    <a:lnL>
                      <a:noFill/>
                    </a:lnL>
                    <a:lnR>
                      <a:noFill/>
                    </a:lnR>
                    <a:lnT>
                      <a:noFill/>
                    </a:lnT>
                    <a:lnB>
                      <a:noFill/>
                    </a:lnB>
                    <a:lnTlToBr>
                      <a:noFill/>
                    </a:lnTlToBr>
                    <a:lnBlToTr>
                      <a:noFill/>
                    </a:lnBlToTr>
                    <a:noFill/>
                  </a:tcPr>
                </a:tc>
              </a:tr>
            </a:tbl>
          </a:graphicData>
        </a:graphic>
      </p:graphicFrame>
      <p:sp>
        <p:nvSpPr>
          <p:cNvPr id="15374" name="AutoShape 2"/>
          <p:cNvSpPr>
            <a:spLocks noChangeArrowheads="1"/>
          </p:cNvSpPr>
          <p:nvPr/>
        </p:nvSpPr>
        <p:spPr bwMode="auto">
          <a:xfrm>
            <a:off x="3492500" y="0"/>
            <a:ext cx="2520950" cy="620713"/>
          </a:xfrm>
          <a:prstGeom prst="roundRect">
            <a:avLst>
              <a:gd name="adj" fmla="val 16667"/>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altLang="zh-CN" sz="2400" b="1">
                <a:solidFill>
                  <a:schemeClr val="bg1"/>
                </a:solidFill>
                <a:latin typeface="Calibri" pitchFamily="34" charset="0"/>
                <a:cs typeface="Calibri" pitchFamily="34" charset="0"/>
                <a:sym typeface="Calibri" pitchFamily="34" charset="0"/>
              </a:rPr>
              <a:t>PCR</a:t>
            </a:r>
            <a:r>
              <a:rPr lang="zh-CN" altLang="en-US" sz="2400" b="1">
                <a:solidFill>
                  <a:schemeClr val="bg1"/>
                </a:solidFill>
                <a:latin typeface="Calibri" pitchFamily="34" charset="0"/>
                <a:sym typeface="宋体" charset="-122"/>
              </a:rPr>
              <a:t>实验室管理篇</a:t>
            </a:r>
            <a:endParaRPr lang="zh-CN" altLang="en-US"/>
          </a:p>
        </p:txBody>
      </p:sp>
      <p:pic>
        <p:nvPicPr>
          <p:cNvPr id="15375" name="Picture 66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765175"/>
            <a:ext cx="2155825" cy="375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6" name="Picture 6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3889375"/>
            <a:ext cx="2889250"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7" name="Picture 672"/>
          <p:cNvPicPr>
            <a:picLocks noChangeAspect="1" noChangeArrowheads="1"/>
          </p:cNvPicPr>
          <p:nvPr/>
        </p:nvPicPr>
        <p:blipFill>
          <a:blip r:embed="rId4">
            <a:extLst>
              <a:ext uri="{28A0092B-C50C-407E-A947-70E740481C1C}">
                <a14:useLocalDpi xmlns:a14="http://schemas.microsoft.com/office/drawing/2010/main" val="0"/>
              </a:ext>
            </a:extLst>
          </a:blip>
          <a:srcRect r="24283"/>
          <a:stretch>
            <a:fillRect/>
          </a:stretch>
        </p:blipFill>
        <p:spPr bwMode="auto">
          <a:xfrm>
            <a:off x="6624638" y="2492375"/>
            <a:ext cx="2519362"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8" name="AutoShape 4"/>
          <p:cNvSpPr>
            <a:spLocks noChangeArrowheads="1"/>
          </p:cNvSpPr>
          <p:nvPr/>
        </p:nvSpPr>
        <p:spPr bwMode="auto">
          <a:xfrm>
            <a:off x="3492500" y="4652963"/>
            <a:ext cx="2663825" cy="576262"/>
          </a:xfrm>
          <a:prstGeom prst="roundRect">
            <a:avLst>
              <a:gd name="adj" fmla="val 16667"/>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en-US" altLang="zh-CN" sz="2400" b="1">
                <a:solidFill>
                  <a:schemeClr val="bg1"/>
                </a:solidFill>
                <a:latin typeface="Calibri" pitchFamily="34" charset="0"/>
                <a:cs typeface="Calibri" pitchFamily="34" charset="0"/>
                <a:sym typeface="Calibri" pitchFamily="34" charset="0"/>
              </a:rPr>
              <a:t>FISH</a:t>
            </a:r>
            <a:r>
              <a:rPr lang="zh-CN" altLang="en-US" sz="2400" b="1">
                <a:solidFill>
                  <a:schemeClr val="bg1"/>
                </a:solidFill>
                <a:latin typeface="Calibri" pitchFamily="34" charset="0"/>
                <a:sym typeface="宋体" charset="-122"/>
              </a:rPr>
              <a:t>实验室管理篇</a:t>
            </a:r>
            <a:endParaRPr lang="zh-CN" altLang="en-US"/>
          </a:p>
        </p:txBody>
      </p:sp>
      <p:pic>
        <p:nvPicPr>
          <p:cNvPr id="15379" name="Picture 6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9475" y="5208588"/>
            <a:ext cx="3327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80" name="AutoShape 4"/>
          <p:cNvSpPr>
            <a:spLocks noChangeArrowheads="1"/>
          </p:cNvSpPr>
          <p:nvPr/>
        </p:nvSpPr>
        <p:spPr bwMode="auto">
          <a:xfrm>
            <a:off x="6588125" y="1773238"/>
            <a:ext cx="2016125" cy="576262"/>
          </a:xfrm>
          <a:prstGeom prst="roundRect">
            <a:avLst>
              <a:gd name="adj" fmla="val 16667"/>
            </a:avLst>
          </a:prstGeom>
          <a:solidFill>
            <a:srgbClr val="EA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400" b="1">
                <a:solidFill>
                  <a:schemeClr val="bg1"/>
                </a:solidFill>
                <a:latin typeface="Calibri" pitchFamily="34" charset="0"/>
                <a:sym typeface="宋体" charset="-122"/>
              </a:rPr>
              <a:t>附件：法规篇</a:t>
            </a:r>
            <a:endParaRPr lang="zh-CN" altLang="en-US"/>
          </a:p>
        </p:txBody>
      </p:sp>
    </p:spTree>
    <p:extLst>
      <p:ext uri="{BB962C8B-B14F-4D97-AF65-F5344CB8AC3E}">
        <p14:creationId xmlns:p14="http://schemas.microsoft.com/office/powerpoint/2010/main" val="22853565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3"/>
          <p:cNvSpPr>
            <a:spLocks noChangeArrowheads="1"/>
          </p:cNvSpPr>
          <p:nvPr/>
        </p:nvSpPr>
        <p:spPr bwMode="auto">
          <a:xfrm>
            <a:off x="323850" y="333375"/>
            <a:ext cx="1547813" cy="719138"/>
          </a:xfrm>
          <a:prstGeom prst="roundRect">
            <a:avLst>
              <a:gd name="adj" fmla="val 16667"/>
            </a:avLst>
          </a:pr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400" b="1">
                <a:solidFill>
                  <a:schemeClr val="bg1"/>
                </a:solidFill>
                <a:latin typeface="Calibri" pitchFamily="34" charset="0"/>
                <a:sym typeface="宋体" charset="-122"/>
              </a:rPr>
              <a:t>技术篇</a:t>
            </a:r>
            <a:endParaRPr lang="zh-CN" altLang="en-US"/>
          </a:p>
        </p:txBody>
      </p:sp>
      <p:pic>
        <p:nvPicPr>
          <p:cNvPr id="1638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6600" y="1020763"/>
            <a:ext cx="3327400" cy="583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AutoShape 5"/>
          <p:cNvSpPr>
            <a:spLocks noChangeArrowheads="1"/>
          </p:cNvSpPr>
          <p:nvPr/>
        </p:nvSpPr>
        <p:spPr bwMode="auto">
          <a:xfrm>
            <a:off x="5816600" y="192747"/>
            <a:ext cx="1511300" cy="719138"/>
          </a:xfrm>
          <a:prstGeom prst="roundRect">
            <a:avLst>
              <a:gd name="adj" fmla="val 16667"/>
            </a:avLst>
          </a:prstGeom>
          <a:solidFill>
            <a:srgbClr val="008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r>
              <a:rPr lang="zh-CN" altLang="en-US" sz="2400" b="1" dirty="0">
                <a:solidFill>
                  <a:schemeClr val="bg1"/>
                </a:solidFill>
                <a:latin typeface="Calibri" pitchFamily="34" charset="0"/>
                <a:sym typeface="宋体" charset="-122"/>
              </a:rPr>
              <a:t>设备篇</a:t>
            </a:r>
            <a:endParaRPr lang="zh-CN" altLang="en-US" dirty="0"/>
          </a:p>
        </p:txBody>
      </p:sp>
      <p:pic>
        <p:nvPicPr>
          <p:cNvPr id="1638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196975"/>
            <a:ext cx="2155825" cy="396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圆角矩形 5"/>
          <p:cNvSpPr>
            <a:spLocks/>
          </p:cNvSpPr>
          <p:nvPr/>
        </p:nvSpPr>
        <p:spPr bwMode="auto">
          <a:xfrm>
            <a:off x="611560" y="1412776"/>
            <a:ext cx="7982225" cy="3212916"/>
          </a:xfrm>
          <a:prstGeom prst="roundRect">
            <a:avLst>
              <a:gd name="adj" fmla="val 16667"/>
            </a:avLst>
          </a:prstGeom>
          <a:solidFill>
            <a:srgbClr val="00B0F0"/>
          </a:solidFill>
          <a:ln w="9525">
            <a:solidFill>
              <a:schemeClr val="accent1"/>
            </a:solidFill>
            <a:round/>
            <a:headEnd/>
            <a:tailEnd/>
          </a:ln>
        </p:spPr>
        <p:txBody>
          <a:bodyPr/>
          <a:lstStyle/>
          <a:p>
            <a:pPr marL="571500" indent="-571500">
              <a:buFont typeface="Wingdings" panose="05000000000000000000" pitchFamily="2" charset="2"/>
              <a:buChar char="Ø"/>
            </a:pPr>
            <a:r>
              <a:rPr lang="zh-CN" altLang="en-US" sz="4400" dirty="0">
                <a:solidFill>
                  <a:srgbClr val="FF0000"/>
                </a:solidFill>
                <a:ea typeface="隶书" pitchFamily="49" charset="-122"/>
              </a:rPr>
              <a:t>可操作性的</a:t>
            </a:r>
            <a:r>
              <a:rPr lang="en-US" altLang="zh-CN" sz="4400" dirty="0">
                <a:solidFill>
                  <a:srgbClr val="FF0000"/>
                </a:solidFill>
                <a:ea typeface="隶书" pitchFamily="49" charset="-122"/>
              </a:rPr>
              <a:t>SOP</a:t>
            </a:r>
            <a:r>
              <a:rPr lang="zh-CN" altLang="en-US" sz="4400" dirty="0">
                <a:solidFill>
                  <a:srgbClr val="FF0000"/>
                </a:solidFill>
                <a:ea typeface="隶书" pitchFamily="49" charset="-122"/>
              </a:rPr>
              <a:t>的</a:t>
            </a:r>
            <a:r>
              <a:rPr lang="zh-CN" altLang="en-US" sz="4400" dirty="0" smtClean="0">
                <a:solidFill>
                  <a:srgbClr val="FF0000"/>
                </a:solidFill>
                <a:ea typeface="隶书" pitchFamily="49" charset="-122"/>
              </a:rPr>
              <a:t>撰写</a:t>
            </a:r>
            <a:r>
              <a:rPr lang="en-US" altLang="zh-CN" sz="4400" dirty="0" smtClean="0">
                <a:solidFill>
                  <a:srgbClr val="FF0000"/>
                </a:solidFill>
                <a:ea typeface="隶书" pitchFamily="49" charset="-122"/>
              </a:rPr>
              <a:t>,</a:t>
            </a:r>
            <a:r>
              <a:rPr lang="zh-CN" altLang="en-US" sz="4400" dirty="0" smtClean="0">
                <a:solidFill>
                  <a:srgbClr val="FF0000"/>
                </a:solidFill>
                <a:ea typeface="隶书" pitchFamily="49" charset="-122"/>
              </a:rPr>
              <a:t>怎么做怎么写，怎么写怎么做！</a:t>
            </a:r>
            <a:endParaRPr lang="en-US" altLang="zh-CN" sz="4400" dirty="0" smtClean="0">
              <a:solidFill>
                <a:srgbClr val="FF0000"/>
              </a:solidFill>
              <a:ea typeface="隶书" pitchFamily="49" charset="-122"/>
            </a:endParaRPr>
          </a:p>
          <a:p>
            <a:pPr marL="571500" indent="-571500">
              <a:buFont typeface="Wingdings" panose="05000000000000000000" pitchFamily="2" charset="2"/>
              <a:buChar char="Ø"/>
            </a:pPr>
            <a:r>
              <a:rPr lang="zh-CN" altLang="en-US" sz="4400" dirty="0" smtClean="0">
                <a:solidFill>
                  <a:srgbClr val="FF0000"/>
                </a:solidFill>
                <a:ea typeface="隶书" pitchFamily="49" charset="-122"/>
              </a:rPr>
              <a:t>执行</a:t>
            </a:r>
            <a:r>
              <a:rPr lang="zh-CN" altLang="en-US" sz="4400" dirty="0">
                <a:solidFill>
                  <a:srgbClr val="FF0000"/>
                </a:solidFill>
                <a:ea typeface="隶书" pitchFamily="49" charset="-122"/>
              </a:rPr>
              <a:t>是实验室质量管理“灵魂”！</a:t>
            </a:r>
            <a:endParaRPr lang="zh-CN" altLang="en-US" dirty="0">
              <a:solidFill>
                <a:srgbClr val="FF0000"/>
              </a:solidFill>
            </a:endParaRPr>
          </a:p>
        </p:txBody>
      </p:sp>
    </p:spTree>
    <p:extLst>
      <p:ext uri="{BB962C8B-B14F-4D97-AF65-F5344CB8AC3E}">
        <p14:creationId xmlns:p14="http://schemas.microsoft.com/office/powerpoint/2010/main" val="13212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1500174"/>
            <a:ext cx="7772400" cy="1470025"/>
          </a:xfrm>
        </p:spPr>
        <p:txBody>
          <a:bodyPr/>
          <a:lstStyle/>
          <a:p>
            <a:r>
              <a:rPr lang="zh-CN" altLang="en-US" sz="4000" b="1" dirty="0" smtClean="0">
                <a:solidFill>
                  <a:srgbClr val="FF0000"/>
                </a:solidFill>
                <a:latin typeface="微软雅黑" pitchFamily="34" charset="-122"/>
                <a:ea typeface="微软雅黑" pitchFamily="34" charset="-122"/>
              </a:rPr>
              <a:t>第</a:t>
            </a:r>
            <a:r>
              <a:rPr lang="zh-CN" altLang="en-US" sz="4000" b="1" dirty="0">
                <a:solidFill>
                  <a:srgbClr val="FF0000"/>
                </a:solidFill>
                <a:latin typeface="微软雅黑" pitchFamily="34" charset="-122"/>
                <a:ea typeface="微软雅黑" pitchFamily="34" charset="-122"/>
              </a:rPr>
              <a:t>三</a:t>
            </a:r>
            <a:r>
              <a:rPr lang="zh-CN" altLang="en-US" sz="4000" b="1" dirty="0" smtClean="0">
                <a:solidFill>
                  <a:srgbClr val="FF0000"/>
                </a:solidFill>
                <a:latin typeface="微软雅黑" pitchFamily="34" charset="-122"/>
                <a:ea typeface="微软雅黑" pitchFamily="34" charset="-122"/>
              </a:rPr>
              <a:t>部分</a:t>
            </a:r>
            <a:endParaRPr lang="zh-CN" altLang="en-US" sz="4000" b="1" dirty="0">
              <a:solidFill>
                <a:srgbClr val="FF0000"/>
              </a:solidFill>
              <a:latin typeface="微软雅黑" pitchFamily="34" charset="-122"/>
              <a:ea typeface="微软雅黑" pitchFamily="34" charset="-122"/>
            </a:endParaRPr>
          </a:p>
        </p:txBody>
      </p:sp>
      <p:sp>
        <p:nvSpPr>
          <p:cNvPr id="3" name="副标题 2"/>
          <p:cNvSpPr>
            <a:spLocks noGrp="1"/>
          </p:cNvSpPr>
          <p:nvPr>
            <p:ph type="subTitle" idx="1"/>
          </p:nvPr>
        </p:nvSpPr>
        <p:spPr>
          <a:xfrm>
            <a:off x="1400148" y="3255949"/>
            <a:ext cx="6400800" cy="1752600"/>
          </a:xfrm>
        </p:spPr>
        <p:txBody>
          <a:bodyPr>
            <a:normAutofit/>
          </a:bodyPr>
          <a:lstStyle/>
          <a:p>
            <a:r>
              <a:rPr lang="zh-CN" altLang="en-US" sz="4000" b="1" dirty="0" smtClean="0">
                <a:solidFill>
                  <a:srgbClr val="FF0000"/>
                </a:solidFill>
                <a:latin typeface="微软雅黑" pitchFamily="34" charset="-122"/>
                <a:ea typeface="微软雅黑" pitchFamily="34" charset="-122"/>
              </a:rPr>
              <a:t>管理文件和工作流程的持续更新</a:t>
            </a:r>
            <a:endParaRPr lang="zh-CN" altLang="en-US" sz="40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4853092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0" y="1376388"/>
            <a:ext cx="8991600" cy="5334000"/>
            <a:chOff x="0" y="304800"/>
            <a:chExt cx="8991600" cy="5334000"/>
          </a:xfrm>
        </p:grpSpPr>
        <p:grpSp>
          <p:nvGrpSpPr>
            <p:cNvPr id="3" name="Group 18"/>
            <p:cNvGrpSpPr>
              <a:grpSpLocks/>
            </p:cNvGrpSpPr>
            <p:nvPr/>
          </p:nvGrpSpPr>
          <p:grpSpPr bwMode="auto">
            <a:xfrm>
              <a:off x="1905000" y="2538413"/>
              <a:ext cx="1447800" cy="1804988"/>
              <a:chOff x="2880" y="1920"/>
              <a:chExt cx="1104" cy="1325"/>
            </a:xfrm>
          </p:grpSpPr>
          <p:pic>
            <p:nvPicPr>
              <p:cNvPr id="23588" name="Picture 10" descr="normal"/>
              <p:cNvPicPr>
                <a:picLocks noChangeAspect="1" noChangeArrowheads="1"/>
              </p:cNvPicPr>
              <p:nvPr/>
            </p:nvPicPr>
            <p:blipFill>
              <a:blip r:embed="rId2" cstate="print"/>
              <a:srcRect t="33449" r="22523"/>
              <a:stretch>
                <a:fillRect/>
              </a:stretch>
            </p:blipFill>
            <p:spPr bwMode="auto">
              <a:xfrm>
                <a:off x="2928" y="1920"/>
                <a:ext cx="1056" cy="573"/>
              </a:xfrm>
              <a:prstGeom prst="rect">
                <a:avLst/>
              </a:prstGeom>
              <a:noFill/>
              <a:ln w="9525">
                <a:noFill/>
                <a:miter lim="800000"/>
                <a:headEnd/>
                <a:tailEnd/>
              </a:ln>
            </p:spPr>
          </p:pic>
          <p:grpSp>
            <p:nvGrpSpPr>
              <p:cNvPr id="4" name="Group 17"/>
              <p:cNvGrpSpPr>
                <a:grpSpLocks/>
              </p:cNvGrpSpPr>
              <p:nvPr/>
            </p:nvGrpSpPr>
            <p:grpSpPr bwMode="auto">
              <a:xfrm>
                <a:off x="2880" y="2496"/>
                <a:ext cx="1104" cy="749"/>
                <a:chOff x="2880" y="2496"/>
                <a:chExt cx="1104" cy="749"/>
              </a:xfrm>
            </p:grpSpPr>
            <p:sp>
              <p:nvSpPr>
                <p:cNvPr id="23590" name="Rectangle 8"/>
                <p:cNvSpPr>
                  <a:spLocks noChangeArrowheads="1"/>
                </p:cNvSpPr>
                <p:nvPr/>
              </p:nvSpPr>
              <p:spPr bwMode="auto">
                <a:xfrm>
                  <a:off x="2880" y="2976"/>
                  <a:ext cx="1012" cy="269"/>
                </a:xfrm>
                <a:prstGeom prst="rect">
                  <a:avLst/>
                </a:prstGeom>
                <a:noFill/>
                <a:ln w="9525">
                  <a:noFill/>
                  <a:miter lim="800000"/>
                  <a:headEnd/>
                  <a:tailEnd/>
                </a:ln>
              </p:spPr>
              <p:txBody>
                <a:bodyPr wrap="none">
                  <a:spAutoFit/>
                </a:bodyPr>
                <a:lstStyle/>
                <a:p>
                  <a:pPr eaLnBrk="1" hangingPunct="1"/>
                  <a:r>
                    <a:rPr lang="zh-CN" altLang="en-US" dirty="0"/>
                    <a:t>单基因突变</a:t>
                  </a:r>
                </a:p>
              </p:txBody>
            </p:sp>
            <p:pic>
              <p:nvPicPr>
                <p:cNvPr id="23591" name="Picture 12"/>
                <p:cNvPicPr>
                  <a:picLocks noChangeArrowheads="1"/>
                </p:cNvPicPr>
                <p:nvPr/>
              </p:nvPicPr>
              <p:blipFill>
                <a:blip r:embed="rId3" cstate="print"/>
                <a:srcRect l="21172" t="9846" b="16307"/>
                <a:stretch>
                  <a:fillRect/>
                </a:stretch>
              </p:blipFill>
              <p:spPr bwMode="auto">
                <a:xfrm>
                  <a:off x="2880" y="2496"/>
                  <a:ext cx="1104" cy="432"/>
                </a:xfrm>
                <a:prstGeom prst="rect">
                  <a:avLst/>
                </a:prstGeom>
                <a:noFill/>
                <a:ln w="9525">
                  <a:noFill/>
                  <a:miter lim="800000"/>
                  <a:headEnd/>
                  <a:tailEnd/>
                </a:ln>
              </p:spPr>
            </p:pic>
          </p:grpSp>
        </p:grpSp>
        <p:grpSp>
          <p:nvGrpSpPr>
            <p:cNvPr id="5" name="Group 15"/>
            <p:cNvGrpSpPr>
              <a:grpSpLocks/>
            </p:cNvGrpSpPr>
            <p:nvPr/>
          </p:nvGrpSpPr>
          <p:grpSpPr bwMode="auto">
            <a:xfrm>
              <a:off x="0" y="4191000"/>
              <a:ext cx="1752600" cy="990600"/>
              <a:chOff x="3456" y="2448"/>
              <a:chExt cx="1968" cy="737"/>
            </a:xfrm>
          </p:grpSpPr>
          <p:pic>
            <p:nvPicPr>
              <p:cNvPr id="23586" name="Picture 13" descr="20070124204349689"/>
              <p:cNvPicPr>
                <a:picLocks noChangeAspect="1" noChangeArrowheads="1"/>
              </p:cNvPicPr>
              <p:nvPr/>
            </p:nvPicPr>
            <p:blipFill>
              <a:blip r:embed="rId4" cstate="print"/>
              <a:srcRect l="60646" t="12500" r="6084" b="20833"/>
              <a:stretch>
                <a:fillRect/>
              </a:stretch>
            </p:blipFill>
            <p:spPr bwMode="auto">
              <a:xfrm>
                <a:off x="4416" y="2448"/>
                <a:ext cx="1008" cy="737"/>
              </a:xfrm>
              <a:prstGeom prst="rect">
                <a:avLst/>
              </a:prstGeom>
              <a:noFill/>
              <a:ln w="9525">
                <a:noFill/>
                <a:miter lim="800000"/>
                <a:headEnd/>
                <a:tailEnd/>
              </a:ln>
            </p:spPr>
          </p:pic>
          <p:pic>
            <p:nvPicPr>
              <p:cNvPr id="23587" name="Picture 14" descr="20070124204349689"/>
              <p:cNvPicPr>
                <a:picLocks noChangeAspect="1" noChangeArrowheads="1"/>
              </p:cNvPicPr>
              <p:nvPr/>
            </p:nvPicPr>
            <p:blipFill>
              <a:blip r:embed="rId4" cstate="print"/>
              <a:srcRect l="17871" t="12500" r="50444" b="20833"/>
              <a:stretch>
                <a:fillRect/>
              </a:stretch>
            </p:blipFill>
            <p:spPr bwMode="auto">
              <a:xfrm>
                <a:off x="3456" y="2448"/>
                <a:ext cx="960" cy="737"/>
              </a:xfrm>
              <a:prstGeom prst="rect">
                <a:avLst/>
              </a:prstGeom>
              <a:noFill/>
              <a:ln w="9525">
                <a:noFill/>
                <a:miter lim="800000"/>
                <a:headEnd/>
                <a:tailEnd/>
              </a:ln>
            </p:spPr>
          </p:pic>
        </p:grpSp>
        <p:sp>
          <p:nvSpPr>
            <p:cNvPr id="23564" name="AutoShape 22"/>
            <p:cNvSpPr>
              <a:spLocks noChangeArrowheads="1"/>
            </p:cNvSpPr>
            <p:nvPr/>
          </p:nvSpPr>
          <p:spPr bwMode="auto">
            <a:xfrm>
              <a:off x="0" y="5410200"/>
              <a:ext cx="228600" cy="228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50021"/>
            </a:solidFill>
            <a:ln w="9525">
              <a:solidFill>
                <a:srgbClr val="A50021"/>
              </a:solidFill>
              <a:round/>
              <a:headEnd/>
              <a:tailEnd/>
            </a:ln>
          </p:spPr>
          <p:txBody>
            <a:bodyPr wrap="none" anchor="ctr"/>
            <a:lstStyle/>
            <a:p>
              <a:endParaRPr lang="zh-CN" altLang="en-US"/>
            </a:p>
          </p:txBody>
        </p:sp>
        <p:sp>
          <p:nvSpPr>
            <p:cNvPr id="23565" name="Line 23"/>
            <p:cNvSpPr>
              <a:spLocks noChangeShapeType="1"/>
            </p:cNvSpPr>
            <p:nvPr/>
          </p:nvSpPr>
          <p:spPr bwMode="auto">
            <a:xfrm>
              <a:off x="228600" y="5524500"/>
              <a:ext cx="1524000" cy="0"/>
            </a:xfrm>
            <a:prstGeom prst="line">
              <a:avLst/>
            </a:prstGeom>
            <a:noFill/>
            <a:ln w="57150">
              <a:solidFill>
                <a:srgbClr val="002060"/>
              </a:solidFill>
              <a:round/>
              <a:headEnd/>
              <a:tailEnd/>
            </a:ln>
          </p:spPr>
          <p:txBody>
            <a:bodyPr/>
            <a:lstStyle/>
            <a:p>
              <a:endParaRPr lang="zh-CN" altLang="en-US"/>
            </a:p>
          </p:txBody>
        </p:sp>
        <p:sp>
          <p:nvSpPr>
            <p:cNvPr id="23566" name="AutoShape 24"/>
            <p:cNvSpPr>
              <a:spLocks noChangeArrowheads="1"/>
            </p:cNvSpPr>
            <p:nvPr/>
          </p:nvSpPr>
          <p:spPr bwMode="auto">
            <a:xfrm>
              <a:off x="1676400" y="5410200"/>
              <a:ext cx="228600" cy="228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2060"/>
            </a:solidFill>
            <a:ln w="9525">
              <a:solidFill>
                <a:srgbClr val="002060"/>
              </a:solidFill>
              <a:round/>
              <a:headEnd/>
              <a:tailEnd/>
            </a:ln>
          </p:spPr>
          <p:txBody>
            <a:bodyPr wrap="none" anchor="ctr"/>
            <a:lstStyle/>
            <a:p>
              <a:endParaRPr lang="zh-CN" altLang="en-US"/>
            </a:p>
          </p:txBody>
        </p:sp>
        <p:sp>
          <p:nvSpPr>
            <p:cNvPr id="23567" name="AutoShape 26"/>
            <p:cNvSpPr>
              <a:spLocks noChangeArrowheads="1"/>
            </p:cNvSpPr>
            <p:nvPr/>
          </p:nvSpPr>
          <p:spPr bwMode="auto">
            <a:xfrm>
              <a:off x="1695450" y="4343400"/>
              <a:ext cx="228600" cy="228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50021"/>
            </a:solidFill>
            <a:ln w="9525">
              <a:solidFill>
                <a:srgbClr val="A50021"/>
              </a:solidFill>
              <a:round/>
              <a:headEnd/>
              <a:tailEnd/>
            </a:ln>
          </p:spPr>
          <p:txBody>
            <a:bodyPr wrap="none" anchor="ctr"/>
            <a:lstStyle/>
            <a:p>
              <a:endParaRPr lang="zh-CN" altLang="en-US"/>
            </a:p>
          </p:txBody>
        </p:sp>
        <p:sp>
          <p:nvSpPr>
            <p:cNvPr id="23568" name="AutoShape 28"/>
            <p:cNvSpPr>
              <a:spLocks noChangeArrowheads="1"/>
            </p:cNvSpPr>
            <p:nvPr/>
          </p:nvSpPr>
          <p:spPr bwMode="auto">
            <a:xfrm>
              <a:off x="3790950" y="4324350"/>
              <a:ext cx="228600" cy="228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2060"/>
            </a:solidFill>
            <a:ln w="9525">
              <a:solidFill>
                <a:srgbClr val="002060"/>
              </a:solidFill>
              <a:round/>
              <a:headEnd/>
              <a:tailEnd/>
            </a:ln>
          </p:spPr>
          <p:txBody>
            <a:bodyPr wrap="none" anchor="ctr"/>
            <a:lstStyle/>
            <a:p>
              <a:endParaRPr lang="zh-CN" altLang="en-US"/>
            </a:p>
          </p:txBody>
        </p:sp>
        <p:sp>
          <p:nvSpPr>
            <p:cNvPr id="23569" name="Line 36"/>
            <p:cNvSpPr>
              <a:spLocks noChangeShapeType="1"/>
            </p:cNvSpPr>
            <p:nvPr/>
          </p:nvSpPr>
          <p:spPr bwMode="auto">
            <a:xfrm>
              <a:off x="1809750" y="4572000"/>
              <a:ext cx="0" cy="838200"/>
            </a:xfrm>
            <a:prstGeom prst="line">
              <a:avLst/>
            </a:prstGeom>
            <a:noFill/>
            <a:ln w="57150">
              <a:solidFill>
                <a:srgbClr val="002060"/>
              </a:solidFill>
              <a:round/>
              <a:headEnd/>
              <a:tailEnd/>
            </a:ln>
          </p:spPr>
          <p:txBody>
            <a:bodyPr/>
            <a:lstStyle/>
            <a:p>
              <a:endParaRPr lang="zh-CN" altLang="en-US"/>
            </a:p>
          </p:txBody>
        </p:sp>
        <p:grpSp>
          <p:nvGrpSpPr>
            <p:cNvPr id="6" name="Group 47"/>
            <p:cNvGrpSpPr>
              <a:grpSpLocks/>
            </p:cNvGrpSpPr>
            <p:nvPr/>
          </p:nvGrpSpPr>
          <p:grpSpPr bwMode="auto">
            <a:xfrm>
              <a:off x="3790950" y="304800"/>
              <a:ext cx="5200650" cy="4038600"/>
              <a:chOff x="2160" y="384"/>
              <a:chExt cx="3276" cy="2544"/>
            </a:xfrm>
          </p:grpSpPr>
          <p:pic>
            <p:nvPicPr>
              <p:cNvPr id="23573" name="Picture 6" descr="6239717_1"/>
              <p:cNvPicPr>
                <a:picLocks noChangeAspect="1" noChangeArrowheads="1"/>
              </p:cNvPicPr>
              <p:nvPr/>
            </p:nvPicPr>
            <p:blipFill>
              <a:blip r:embed="rId5" cstate="print"/>
              <a:srcRect t="9270" r="6107"/>
              <a:stretch>
                <a:fillRect/>
              </a:stretch>
            </p:blipFill>
            <p:spPr bwMode="auto">
              <a:xfrm>
                <a:off x="2400" y="1080"/>
                <a:ext cx="960" cy="600"/>
              </a:xfrm>
              <a:prstGeom prst="rect">
                <a:avLst/>
              </a:prstGeom>
              <a:noFill/>
              <a:ln w="9525">
                <a:noFill/>
                <a:miter lim="800000"/>
                <a:headEnd/>
                <a:tailEnd/>
              </a:ln>
            </p:spPr>
          </p:pic>
          <p:sp>
            <p:nvSpPr>
              <p:cNvPr id="23574" name="Rectangle 7"/>
              <p:cNvSpPr>
                <a:spLocks noChangeArrowheads="1"/>
              </p:cNvSpPr>
              <p:nvPr/>
            </p:nvSpPr>
            <p:spPr bwMode="auto">
              <a:xfrm>
                <a:off x="2304" y="1708"/>
                <a:ext cx="1268" cy="404"/>
              </a:xfrm>
              <a:prstGeom prst="rect">
                <a:avLst/>
              </a:prstGeom>
              <a:noFill/>
              <a:ln w="9525">
                <a:noFill/>
                <a:miter lim="800000"/>
                <a:headEnd/>
                <a:tailEnd/>
              </a:ln>
            </p:spPr>
            <p:txBody>
              <a:bodyPr wrap="none">
                <a:spAutoFit/>
              </a:bodyPr>
              <a:lstStyle/>
              <a:p>
                <a:pPr eaLnBrk="1" hangingPunct="1"/>
                <a:r>
                  <a:rPr lang="zh-CN" altLang="en-US" dirty="0"/>
                  <a:t>基于芯片技术的高</a:t>
                </a:r>
              </a:p>
              <a:p>
                <a:pPr eaLnBrk="1" hangingPunct="1"/>
                <a:r>
                  <a:rPr lang="zh-CN" altLang="en-US" dirty="0"/>
                  <a:t>通量多基因分型</a:t>
                </a:r>
              </a:p>
            </p:txBody>
          </p:sp>
          <p:pic>
            <p:nvPicPr>
              <p:cNvPr id="23575" name="Picture 19" descr="biodiscover_07ead3fbf71cbc8881"/>
              <p:cNvPicPr>
                <a:picLocks noChangeAspect="1" noChangeArrowheads="1"/>
              </p:cNvPicPr>
              <p:nvPr/>
            </p:nvPicPr>
            <p:blipFill>
              <a:blip r:embed="rId6" cstate="print"/>
              <a:srcRect/>
              <a:stretch>
                <a:fillRect/>
              </a:stretch>
            </p:blipFill>
            <p:spPr bwMode="auto">
              <a:xfrm>
                <a:off x="3744" y="384"/>
                <a:ext cx="1530" cy="984"/>
              </a:xfrm>
              <a:prstGeom prst="rect">
                <a:avLst/>
              </a:prstGeom>
              <a:noFill/>
              <a:ln w="9525">
                <a:noFill/>
                <a:miter lim="800000"/>
                <a:headEnd/>
                <a:tailEnd/>
              </a:ln>
            </p:spPr>
          </p:pic>
          <p:sp>
            <p:nvSpPr>
              <p:cNvPr id="23576" name="Text Box 20"/>
              <p:cNvSpPr txBox="1">
                <a:spLocks noChangeArrowheads="1"/>
              </p:cNvSpPr>
              <p:nvPr/>
            </p:nvSpPr>
            <p:spPr bwMode="auto">
              <a:xfrm>
                <a:off x="3936" y="1344"/>
                <a:ext cx="1200" cy="250"/>
              </a:xfrm>
              <a:prstGeom prst="rect">
                <a:avLst/>
              </a:prstGeom>
              <a:noFill/>
              <a:ln w="9525">
                <a:noFill/>
                <a:miter lim="800000"/>
                <a:headEnd/>
                <a:tailEnd/>
              </a:ln>
            </p:spPr>
            <p:txBody>
              <a:bodyPr>
                <a:spAutoFit/>
              </a:bodyPr>
              <a:lstStyle/>
              <a:p>
                <a:pPr eaLnBrk="1" hangingPunct="1">
                  <a:spcBef>
                    <a:spcPct val="50000"/>
                  </a:spcBef>
                </a:pPr>
                <a:r>
                  <a:rPr lang="zh-CN" altLang="en-US" sz="2000" dirty="0" smtClean="0"/>
                  <a:t>高通量测序</a:t>
                </a:r>
                <a:endParaRPr lang="zh-CN" altLang="en-US" sz="2000" dirty="0"/>
              </a:p>
            </p:txBody>
          </p:sp>
          <p:sp>
            <p:nvSpPr>
              <p:cNvPr id="23577" name="Line 29"/>
              <p:cNvSpPr>
                <a:spLocks noChangeShapeType="1"/>
              </p:cNvSpPr>
              <p:nvPr/>
            </p:nvSpPr>
            <p:spPr bwMode="auto">
              <a:xfrm>
                <a:off x="2232" y="2304"/>
                <a:ext cx="0" cy="624"/>
              </a:xfrm>
              <a:prstGeom prst="line">
                <a:avLst/>
              </a:prstGeom>
              <a:noFill/>
              <a:ln w="57150">
                <a:solidFill>
                  <a:srgbClr val="002060"/>
                </a:solidFill>
                <a:round/>
                <a:headEnd/>
                <a:tailEnd/>
              </a:ln>
            </p:spPr>
            <p:txBody>
              <a:bodyPr/>
              <a:lstStyle/>
              <a:p>
                <a:endParaRPr lang="zh-CN" altLang="en-US"/>
              </a:p>
            </p:txBody>
          </p:sp>
          <p:grpSp>
            <p:nvGrpSpPr>
              <p:cNvPr id="7" name="Group 38"/>
              <p:cNvGrpSpPr>
                <a:grpSpLocks/>
              </p:cNvGrpSpPr>
              <p:nvPr/>
            </p:nvGrpSpPr>
            <p:grpSpPr bwMode="auto">
              <a:xfrm>
                <a:off x="2160" y="2160"/>
                <a:ext cx="1584" cy="144"/>
                <a:chOff x="2160" y="2016"/>
                <a:chExt cx="1584" cy="144"/>
              </a:xfrm>
            </p:grpSpPr>
            <p:sp>
              <p:nvSpPr>
                <p:cNvPr id="23583" name="AutoShape 30"/>
                <p:cNvSpPr>
                  <a:spLocks noChangeArrowheads="1"/>
                </p:cNvSpPr>
                <p:nvPr/>
              </p:nvSpPr>
              <p:spPr bwMode="auto">
                <a:xfrm>
                  <a:off x="2160" y="2016"/>
                  <a:ext cx="144" cy="1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50021"/>
                </a:solidFill>
                <a:ln w="9525">
                  <a:solidFill>
                    <a:srgbClr val="A50021"/>
                  </a:solidFill>
                  <a:round/>
                  <a:headEnd/>
                  <a:tailEnd/>
                </a:ln>
              </p:spPr>
              <p:txBody>
                <a:bodyPr wrap="none" anchor="ctr"/>
                <a:lstStyle/>
                <a:p>
                  <a:endParaRPr lang="zh-CN" altLang="en-US"/>
                </a:p>
              </p:txBody>
            </p:sp>
            <p:sp>
              <p:nvSpPr>
                <p:cNvPr id="23584" name="Line 32"/>
                <p:cNvSpPr>
                  <a:spLocks noChangeShapeType="1"/>
                </p:cNvSpPr>
                <p:nvPr/>
              </p:nvSpPr>
              <p:spPr bwMode="auto">
                <a:xfrm>
                  <a:off x="2304" y="2117"/>
                  <a:ext cx="1296" cy="0"/>
                </a:xfrm>
                <a:prstGeom prst="line">
                  <a:avLst/>
                </a:prstGeom>
                <a:noFill/>
                <a:ln w="76200">
                  <a:solidFill>
                    <a:srgbClr val="002060"/>
                  </a:solidFill>
                  <a:round/>
                  <a:headEnd/>
                  <a:tailEnd/>
                </a:ln>
              </p:spPr>
              <p:txBody>
                <a:bodyPr/>
                <a:lstStyle/>
                <a:p>
                  <a:endParaRPr lang="zh-CN" altLang="en-US"/>
                </a:p>
              </p:txBody>
            </p:sp>
            <p:sp>
              <p:nvSpPr>
                <p:cNvPr id="23585" name="AutoShape 33"/>
                <p:cNvSpPr>
                  <a:spLocks noChangeArrowheads="1"/>
                </p:cNvSpPr>
                <p:nvPr/>
              </p:nvSpPr>
              <p:spPr bwMode="auto">
                <a:xfrm>
                  <a:off x="3600" y="2016"/>
                  <a:ext cx="144" cy="1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2060"/>
                </a:solidFill>
                <a:ln w="9525">
                  <a:solidFill>
                    <a:srgbClr val="002060"/>
                  </a:solidFill>
                  <a:round/>
                  <a:headEnd/>
                  <a:tailEnd/>
                </a:ln>
              </p:spPr>
              <p:txBody>
                <a:bodyPr wrap="none" anchor="ctr"/>
                <a:lstStyle/>
                <a:p>
                  <a:endParaRPr lang="zh-CN" altLang="en-US"/>
                </a:p>
              </p:txBody>
            </p:sp>
          </p:grpSp>
          <p:sp>
            <p:nvSpPr>
              <p:cNvPr id="23579" name="Line 40"/>
              <p:cNvSpPr>
                <a:spLocks noChangeShapeType="1"/>
              </p:cNvSpPr>
              <p:nvPr/>
            </p:nvSpPr>
            <p:spPr bwMode="auto">
              <a:xfrm>
                <a:off x="3672" y="1632"/>
                <a:ext cx="0" cy="528"/>
              </a:xfrm>
              <a:prstGeom prst="line">
                <a:avLst/>
              </a:prstGeom>
              <a:noFill/>
              <a:ln w="57150">
                <a:solidFill>
                  <a:srgbClr val="002060"/>
                </a:solidFill>
                <a:round/>
                <a:headEnd/>
                <a:tailEnd/>
              </a:ln>
            </p:spPr>
            <p:txBody>
              <a:bodyPr/>
              <a:lstStyle/>
              <a:p>
                <a:endParaRPr lang="zh-CN" altLang="en-US"/>
              </a:p>
            </p:txBody>
          </p:sp>
          <p:sp>
            <p:nvSpPr>
              <p:cNvPr id="23580" name="AutoShape 42"/>
              <p:cNvSpPr>
                <a:spLocks noChangeArrowheads="1"/>
              </p:cNvSpPr>
              <p:nvPr/>
            </p:nvSpPr>
            <p:spPr bwMode="auto">
              <a:xfrm>
                <a:off x="3612" y="1536"/>
                <a:ext cx="144" cy="1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50021"/>
              </a:solidFill>
              <a:ln w="9525">
                <a:solidFill>
                  <a:srgbClr val="A50021"/>
                </a:solidFill>
                <a:round/>
                <a:headEnd/>
                <a:tailEnd/>
              </a:ln>
            </p:spPr>
            <p:txBody>
              <a:bodyPr wrap="none" anchor="ctr"/>
              <a:lstStyle/>
              <a:p>
                <a:endParaRPr lang="zh-CN" altLang="en-US"/>
              </a:p>
            </p:txBody>
          </p:sp>
          <p:sp>
            <p:nvSpPr>
              <p:cNvPr id="23581" name="Line 43"/>
              <p:cNvSpPr>
                <a:spLocks noChangeShapeType="1"/>
              </p:cNvSpPr>
              <p:nvPr/>
            </p:nvSpPr>
            <p:spPr bwMode="auto">
              <a:xfrm>
                <a:off x="3744" y="1632"/>
                <a:ext cx="1620" cy="0"/>
              </a:xfrm>
              <a:prstGeom prst="line">
                <a:avLst/>
              </a:prstGeom>
              <a:ln w="76200">
                <a:solidFill>
                  <a:schemeClr val="tx2">
                    <a:lumMod val="60000"/>
                    <a:lumOff val="40000"/>
                  </a:schemeClr>
                </a:solidFill>
                <a:headEnd/>
                <a:tailEnd/>
              </a:ln>
            </p:spPr>
            <p:style>
              <a:lnRef idx="1">
                <a:schemeClr val="accent6"/>
              </a:lnRef>
              <a:fillRef idx="0">
                <a:schemeClr val="accent6"/>
              </a:fillRef>
              <a:effectRef idx="0">
                <a:schemeClr val="accent6"/>
              </a:effectRef>
              <a:fontRef idx="minor">
                <a:schemeClr val="tx1"/>
              </a:fontRef>
            </p:style>
            <p:txBody>
              <a:bodyPr/>
              <a:lstStyle/>
              <a:p>
                <a:endParaRPr lang="zh-CN" altLang="en-US"/>
              </a:p>
            </p:txBody>
          </p:sp>
          <p:sp>
            <p:nvSpPr>
              <p:cNvPr id="23582" name="AutoShape 45"/>
              <p:cNvSpPr>
                <a:spLocks noChangeArrowheads="1"/>
              </p:cNvSpPr>
              <p:nvPr/>
            </p:nvSpPr>
            <p:spPr bwMode="auto">
              <a:xfrm>
                <a:off x="5292" y="1560"/>
                <a:ext cx="144" cy="1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50021"/>
              </a:solidFill>
              <a:ln w="9525">
                <a:solidFill>
                  <a:srgbClr val="A50021"/>
                </a:solidFill>
                <a:round/>
                <a:headEnd/>
                <a:tailEnd/>
              </a:ln>
            </p:spPr>
            <p:txBody>
              <a:bodyPr wrap="none" anchor="ctr"/>
              <a:lstStyle/>
              <a:p>
                <a:endParaRPr lang="zh-CN" altLang="en-US"/>
              </a:p>
            </p:txBody>
          </p:sp>
        </p:grpSp>
        <p:sp>
          <p:nvSpPr>
            <p:cNvPr id="23571" name="Text Box 46"/>
            <p:cNvSpPr txBox="1">
              <a:spLocks noChangeArrowheads="1"/>
            </p:cNvSpPr>
            <p:nvPr/>
          </p:nvSpPr>
          <p:spPr bwMode="auto">
            <a:xfrm>
              <a:off x="285750" y="5162550"/>
              <a:ext cx="1600200" cy="366713"/>
            </a:xfrm>
            <a:prstGeom prst="rect">
              <a:avLst/>
            </a:prstGeom>
            <a:noFill/>
            <a:ln w="9525">
              <a:noFill/>
              <a:miter lim="800000"/>
              <a:headEnd/>
              <a:tailEnd/>
            </a:ln>
          </p:spPr>
          <p:txBody>
            <a:bodyPr>
              <a:spAutoFit/>
            </a:bodyPr>
            <a:lstStyle/>
            <a:p>
              <a:pPr eaLnBrk="1" hangingPunct="1">
                <a:spcBef>
                  <a:spcPct val="50000"/>
                </a:spcBef>
              </a:pPr>
              <a:r>
                <a:rPr lang="zh-CN" altLang="en-US" dirty="0"/>
                <a:t>病原体含量</a:t>
              </a:r>
            </a:p>
          </p:txBody>
        </p:sp>
        <p:sp>
          <p:nvSpPr>
            <p:cNvPr id="23572" name="Line 48"/>
            <p:cNvSpPr>
              <a:spLocks noChangeShapeType="1"/>
            </p:cNvSpPr>
            <p:nvPr/>
          </p:nvSpPr>
          <p:spPr bwMode="auto">
            <a:xfrm>
              <a:off x="1905000" y="4419600"/>
              <a:ext cx="1924050" cy="0"/>
            </a:xfrm>
            <a:prstGeom prst="line">
              <a:avLst/>
            </a:prstGeom>
            <a:noFill/>
            <a:ln w="76200">
              <a:solidFill>
                <a:srgbClr val="002060"/>
              </a:solidFill>
              <a:round/>
              <a:headEnd/>
              <a:tailEnd/>
            </a:ln>
          </p:spPr>
          <p:txBody>
            <a:bodyPr/>
            <a:lstStyle/>
            <a:p>
              <a:endParaRPr lang="zh-CN" altLang="en-US"/>
            </a:p>
          </p:txBody>
        </p:sp>
      </p:grpSp>
      <p:sp>
        <p:nvSpPr>
          <p:cNvPr id="23556" name="Text Box 14"/>
          <p:cNvSpPr txBox="1">
            <a:spLocks noChangeArrowheads="1"/>
          </p:cNvSpPr>
          <p:nvPr/>
        </p:nvSpPr>
        <p:spPr bwMode="auto">
          <a:xfrm>
            <a:off x="428596" y="285728"/>
            <a:ext cx="8305800" cy="830997"/>
          </a:xfrm>
          <a:prstGeom prst="rect">
            <a:avLst/>
          </a:prstGeom>
          <a:noFill/>
          <a:ln>
            <a:noFill/>
            <a:headEnd/>
            <a:tailEnd/>
          </a:ln>
        </p:spPr>
        <p:style>
          <a:lnRef idx="1">
            <a:schemeClr val="accent2"/>
          </a:lnRef>
          <a:fillRef idx="3">
            <a:schemeClr val="accent2"/>
          </a:fillRef>
          <a:effectRef idx="2">
            <a:schemeClr val="accent2"/>
          </a:effectRef>
          <a:fontRef idx="minor">
            <a:schemeClr val="lt1"/>
          </a:fontRef>
        </p:style>
        <p:txBody>
          <a:bodyPr wrap="square">
            <a:spAutoFit/>
          </a:bodyPr>
          <a:lstStyle/>
          <a:p>
            <a:pPr algn="ctr" eaLnBrk="1" hangingPunct="1">
              <a:spcBef>
                <a:spcPct val="15000"/>
              </a:spcBef>
            </a:pPr>
            <a:r>
              <a:rPr lang="zh-CN" altLang="en-US" sz="4800" b="1" dirty="0" smtClean="0">
                <a:solidFill>
                  <a:srgbClr val="FF0000"/>
                </a:solidFill>
                <a:latin typeface="微软雅黑" pitchFamily="34" charset="-122"/>
                <a:ea typeface="微软雅黑" pitchFamily="34" charset="-122"/>
              </a:rPr>
              <a:t>完备的技术体系</a:t>
            </a:r>
            <a:endParaRPr lang="zh-CN" altLang="en-US" sz="4800" b="1" dirty="0">
              <a:solidFill>
                <a:srgbClr val="FF0000"/>
              </a:solidFill>
              <a:latin typeface="微软雅黑" pitchFamily="34" charset="-122"/>
              <a:ea typeface="微软雅黑" pitchFamily="34" charset="-122"/>
            </a:endParaRPr>
          </a:p>
        </p:txBody>
      </p:sp>
      <p:sp>
        <p:nvSpPr>
          <p:cNvPr id="23557" name="Line 29"/>
          <p:cNvSpPr>
            <a:spLocks noChangeShapeType="1"/>
          </p:cNvSpPr>
          <p:nvPr/>
        </p:nvSpPr>
        <p:spPr bwMode="auto">
          <a:xfrm>
            <a:off x="3892550" y="3205188"/>
            <a:ext cx="0" cy="990600"/>
          </a:xfrm>
          <a:prstGeom prst="line">
            <a:avLst/>
          </a:prstGeom>
          <a:noFill/>
          <a:ln w="57150">
            <a:solidFill>
              <a:srgbClr val="002060"/>
            </a:solidFill>
            <a:round/>
            <a:headEnd/>
            <a:tailEnd/>
          </a:ln>
        </p:spPr>
        <p:txBody>
          <a:bodyPr/>
          <a:lstStyle/>
          <a:p>
            <a:endParaRPr lang="zh-CN" altLang="en-US"/>
          </a:p>
        </p:txBody>
      </p:sp>
      <p:sp>
        <p:nvSpPr>
          <p:cNvPr id="23558" name="Line 32"/>
          <p:cNvSpPr>
            <a:spLocks noChangeShapeType="1"/>
          </p:cNvSpPr>
          <p:nvPr/>
        </p:nvSpPr>
        <p:spPr bwMode="auto">
          <a:xfrm>
            <a:off x="1835150" y="3214713"/>
            <a:ext cx="2057400" cy="0"/>
          </a:xfrm>
          <a:prstGeom prst="line">
            <a:avLst/>
          </a:prstGeom>
          <a:noFill/>
          <a:ln w="76200">
            <a:solidFill>
              <a:srgbClr val="002060"/>
            </a:solidFill>
            <a:round/>
            <a:headEnd/>
            <a:tailEnd/>
          </a:ln>
        </p:spPr>
        <p:txBody>
          <a:bodyPr/>
          <a:lstStyle/>
          <a:p>
            <a:endParaRPr lang="zh-CN" altLang="en-US"/>
          </a:p>
        </p:txBody>
      </p:sp>
      <p:sp>
        <p:nvSpPr>
          <p:cNvPr id="23559" name="AutoShape 30"/>
          <p:cNvSpPr>
            <a:spLocks noChangeArrowheads="1"/>
          </p:cNvSpPr>
          <p:nvPr/>
        </p:nvSpPr>
        <p:spPr bwMode="auto">
          <a:xfrm>
            <a:off x="1649413" y="3078188"/>
            <a:ext cx="228600" cy="228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50021"/>
          </a:solidFill>
          <a:ln w="9525">
            <a:solidFill>
              <a:srgbClr val="A50021"/>
            </a:solidFill>
            <a:round/>
            <a:headEnd/>
            <a:tailEnd/>
          </a:ln>
        </p:spPr>
        <p:txBody>
          <a:bodyPr wrap="none" anchor="ctr"/>
          <a:lstStyle/>
          <a:p>
            <a:endParaRPr lang="zh-CN" altLang="en-US"/>
          </a:p>
        </p:txBody>
      </p:sp>
      <p:pic>
        <p:nvPicPr>
          <p:cNvPr id="23560" name="Picture 38"/>
          <p:cNvPicPr>
            <a:picLocks noChangeAspect="1" noChangeArrowheads="1"/>
          </p:cNvPicPr>
          <p:nvPr/>
        </p:nvPicPr>
        <p:blipFill>
          <a:blip r:embed="rId7" cstate="print">
            <a:lum bright="20000" contrast="10000"/>
          </a:blip>
          <a:srcRect l="48424" t="49493" r="27832" b="37051"/>
          <a:stretch>
            <a:fillRect/>
          </a:stretch>
        </p:blipFill>
        <p:spPr bwMode="auto">
          <a:xfrm>
            <a:off x="144463" y="2611463"/>
            <a:ext cx="1420812" cy="1131888"/>
          </a:xfrm>
          <a:prstGeom prst="rect">
            <a:avLst/>
          </a:prstGeom>
          <a:ln>
            <a:noFill/>
          </a:ln>
          <a:effectLst>
            <a:outerShdw blurRad="190500" algn="tl" rotWithShape="0">
              <a:srgbClr val="000000">
                <a:alpha val="70000"/>
              </a:srgbClr>
            </a:outerShdw>
          </a:effectLst>
        </p:spPr>
      </p:pic>
      <p:sp>
        <p:nvSpPr>
          <p:cNvPr id="23561" name="Rectangle 8"/>
          <p:cNvSpPr>
            <a:spLocks noChangeArrowheads="1"/>
          </p:cNvSpPr>
          <p:nvPr/>
        </p:nvSpPr>
        <p:spPr bwMode="auto">
          <a:xfrm>
            <a:off x="142844" y="3759226"/>
            <a:ext cx="1569660" cy="369332"/>
          </a:xfrm>
          <a:prstGeom prst="rect">
            <a:avLst/>
          </a:prstGeom>
          <a:noFill/>
          <a:ln w="9525">
            <a:noFill/>
            <a:miter lim="800000"/>
            <a:headEnd/>
            <a:tailEnd/>
          </a:ln>
        </p:spPr>
        <p:txBody>
          <a:bodyPr wrap="none">
            <a:spAutoFit/>
          </a:bodyPr>
          <a:lstStyle/>
          <a:p>
            <a:pPr eaLnBrk="1" hangingPunct="1"/>
            <a:r>
              <a:rPr lang="zh-CN" altLang="en-US" dirty="0" smtClean="0"/>
              <a:t>荧光原位杂交</a:t>
            </a:r>
            <a:endParaRPr lang="zh-CN" altLang="en-US" dirty="0"/>
          </a:p>
        </p:txBody>
      </p:sp>
      <p:sp>
        <p:nvSpPr>
          <p:cNvPr id="41" name="Line 29"/>
          <p:cNvSpPr>
            <a:spLocks noChangeShapeType="1"/>
          </p:cNvSpPr>
          <p:nvPr/>
        </p:nvSpPr>
        <p:spPr bwMode="auto">
          <a:xfrm>
            <a:off x="3111058" y="1793657"/>
            <a:ext cx="0" cy="1404000"/>
          </a:xfrm>
          <a:prstGeom prst="line">
            <a:avLst/>
          </a:prstGeom>
          <a:noFill/>
          <a:ln w="57150">
            <a:solidFill>
              <a:srgbClr val="002060"/>
            </a:solidFill>
            <a:round/>
            <a:headEnd/>
            <a:tailEnd/>
          </a:ln>
        </p:spPr>
        <p:txBody>
          <a:bodyPr/>
          <a:lstStyle/>
          <a:p>
            <a:endParaRPr lang="zh-CN" altLang="en-US"/>
          </a:p>
        </p:txBody>
      </p:sp>
      <p:sp>
        <p:nvSpPr>
          <p:cNvPr id="42" name="Line 32"/>
          <p:cNvSpPr>
            <a:spLocks noChangeShapeType="1"/>
          </p:cNvSpPr>
          <p:nvPr/>
        </p:nvSpPr>
        <p:spPr bwMode="auto">
          <a:xfrm>
            <a:off x="1907704" y="1814439"/>
            <a:ext cx="1224136" cy="0"/>
          </a:xfrm>
          <a:prstGeom prst="line">
            <a:avLst/>
          </a:prstGeom>
          <a:noFill/>
          <a:ln w="76200">
            <a:solidFill>
              <a:schemeClr val="tx2">
                <a:lumMod val="60000"/>
                <a:lumOff val="40000"/>
              </a:schemeClr>
            </a:solidFill>
            <a:round/>
            <a:headEnd/>
            <a:tailEnd/>
          </a:ln>
        </p:spPr>
        <p:txBody>
          <a:bodyPr/>
          <a:lstStyle/>
          <a:p>
            <a:endParaRPr lang="zh-CN" altLang="en-US"/>
          </a:p>
        </p:txBody>
      </p:sp>
      <p:sp>
        <p:nvSpPr>
          <p:cNvPr id="43" name="AutoShape 30"/>
          <p:cNvSpPr>
            <a:spLocks noChangeArrowheads="1"/>
          </p:cNvSpPr>
          <p:nvPr/>
        </p:nvSpPr>
        <p:spPr bwMode="auto">
          <a:xfrm>
            <a:off x="1691680" y="1670423"/>
            <a:ext cx="228600" cy="228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A50021"/>
          </a:solidFill>
          <a:ln w="9525">
            <a:solidFill>
              <a:srgbClr val="A50021"/>
            </a:solidFill>
            <a:round/>
            <a:headEnd/>
            <a:tailEnd/>
          </a:ln>
        </p:spPr>
        <p:txBody>
          <a:bodyPr wrap="none" anchor="ctr"/>
          <a:lstStyle/>
          <a:p>
            <a:endParaRPr lang="zh-CN" altLang="en-US"/>
          </a:p>
        </p:txBody>
      </p:sp>
      <p:pic>
        <p:nvPicPr>
          <p:cNvPr id="41988" name="Picture 4" descr="http://hiphotos.baidu.com/%D1%A7%CE%DE%D6%B9%BE%B3iewwei/pic/item/419402c6d5628535a21ffd8190ef76c6a5ef63df.jpg"/>
          <p:cNvPicPr>
            <a:picLocks noChangeAspect="1" noChangeArrowheads="1"/>
          </p:cNvPicPr>
          <p:nvPr/>
        </p:nvPicPr>
        <p:blipFill>
          <a:blip r:embed="rId8" cstate="print"/>
          <a:srcRect/>
          <a:stretch>
            <a:fillRect/>
          </a:stretch>
        </p:blipFill>
        <p:spPr bwMode="auto">
          <a:xfrm>
            <a:off x="124692" y="1000108"/>
            <a:ext cx="1487466" cy="1237680"/>
          </a:xfrm>
          <a:prstGeom prst="rect">
            <a:avLst/>
          </a:prstGeom>
          <a:noFill/>
          <a:ln>
            <a:solidFill>
              <a:schemeClr val="accent1"/>
            </a:solidFill>
          </a:ln>
        </p:spPr>
      </p:pic>
      <p:sp>
        <p:nvSpPr>
          <p:cNvPr id="47" name="Rectangle 8"/>
          <p:cNvSpPr>
            <a:spLocks noChangeArrowheads="1"/>
          </p:cNvSpPr>
          <p:nvPr/>
        </p:nvSpPr>
        <p:spPr bwMode="auto">
          <a:xfrm>
            <a:off x="428596" y="2143116"/>
            <a:ext cx="646331" cy="369332"/>
          </a:xfrm>
          <a:prstGeom prst="rect">
            <a:avLst/>
          </a:prstGeom>
          <a:noFill/>
          <a:ln w="9525">
            <a:noFill/>
            <a:miter lim="800000"/>
            <a:headEnd/>
            <a:tailEnd/>
          </a:ln>
        </p:spPr>
        <p:txBody>
          <a:bodyPr wrap="none">
            <a:spAutoFit/>
          </a:bodyPr>
          <a:lstStyle/>
          <a:p>
            <a:pPr eaLnBrk="1" hangingPunct="1"/>
            <a:r>
              <a:rPr lang="zh-CN" altLang="en-US" dirty="0" smtClean="0"/>
              <a:t>核型</a:t>
            </a:r>
            <a:endParaRPr lang="zh-CN" altLang="en-US" dirty="0"/>
          </a:p>
        </p:txBody>
      </p:sp>
      <p:sp>
        <p:nvSpPr>
          <p:cNvPr id="48" name="AutoShape 28"/>
          <p:cNvSpPr>
            <a:spLocks noChangeArrowheads="1"/>
          </p:cNvSpPr>
          <p:nvPr/>
        </p:nvSpPr>
        <p:spPr bwMode="auto">
          <a:xfrm>
            <a:off x="5843598" y="5399390"/>
            <a:ext cx="228600" cy="2286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w="9525">
            <a:solidFill>
              <a:srgbClr val="C00000"/>
            </a:solidFill>
            <a:round/>
            <a:headEnd/>
            <a:tailEnd/>
          </a:ln>
        </p:spPr>
        <p:txBody>
          <a:bodyPr wrap="none" anchor="ctr"/>
          <a:lstStyle/>
          <a:p>
            <a:endParaRPr lang="zh-CN" altLang="en-US"/>
          </a:p>
        </p:txBody>
      </p:sp>
      <p:sp>
        <p:nvSpPr>
          <p:cNvPr id="49" name="Line 48"/>
          <p:cNvSpPr>
            <a:spLocks noChangeShapeType="1"/>
          </p:cNvSpPr>
          <p:nvPr/>
        </p:nvSpPr>
        <p:spPr bwMode="auto">
          <a:xfrm>
            <a:off x="3957648" y="5494640"/>
            <a:ext cx="1924050" cy="0"/>
          </a:xfrm>
          <a:prstGeom prst="line">
            <a:avLst/>
          </a:prstGeom>
          <a:noFill/>
          <a:ln w="76200">
            <a:solidFill>
              <a:schemeClr val="tx2">
                <a:lumMod val="60000"/>
                <a:lumOff val="40000"/>
              </a:schemeClr>
            </a:solidFill>
            <a:round/>
            <a:headEnd/>
            <a:tailEnd/>
          </a:ln>
        </p:spPr>
        <p:txBody>
          <a:bodyPr/>
          <a:lstStyle/>
          <a:p>
            <a:endParaRPr lang="zh-CN" altLang="en-US"/>
          </a:p>
        </p:txBody>
      </p:sp>
      <p:pic>
        <p:nvPicPr>
          <p:cNvPr id="41990" name="Picture 6" descr="https://timgsa.baidu.com/timg?image&amp;quality=80&amp;size=b9999_10000&amp;sec=1486782549376&amp;di=7895aa808c689c73acc2bd89c616611b&amp;imgtype=0&amp;src=http%3A%2F%2Fpic.biodiscover.com%2Ffiles%2Fh%2F6i%2F20150812%2F14393606767244.png"/>
          <p:cNvPicPr>
            <a:picLocks noChangeAspect="1" noChangeArrowheads="1"/>
          </p:cNvPicPr>
          <p:nvPr/>
        </p:nvPicPr>
        <p:blipFill>
          <a:blip r:embed="rId9" cstate="print"/>
          <a:srcRect/>
          <a:stretch>
            <a:fillRect/>
          </a:stretch>
        </p:blipFill>
        <p:spPr bwMode="auto">
          <a:xfrm>
            <a:off x="6072198" y="4500570"/>
            <a:ext cx="2040950" cy="1285884"/>
          </a:xfrm>
          <a:prstGeom prst="rect">
            <a:avLst/>
          </a:prstGeom>
          <a:noFill/>
          <a:ln>
            <a:solidFill>
              <a:schemeClr val="accent1"/>
            </a:solidFill>
          </a:ln>
        </p:spPr>
      </p:pic>
      <p:sp>
        <p:nvSpPr>
          <p:cNvPr id="51" name="Rectangle 8"/>
          <p:cNvSpPr>
            <a:spLocks noChangeArrowheads="1"/>
          </p:cNvSpPr>
          <p:nvPr/>
        </p:nvSpPr>
        <p:spPr bwMode="auto">
          <a:xfrm>
            <a:off x="8143900" y="5345684"/>
            <a:ext cx="1071569" cy="369332"/>
          </a:xfrm>
          <a:prstGeom prst="rect">
            <a:avLst/>
          </a:prstGeom>
          <a:noFill/>
          <a:ln w="9525">
            <a:noFill/>
            <a:miter lim="800000"/>
            <a:headEnd/>
            <a:tailEnd/>
          </a:ln>
        </p:spPr>
        <p:txBody>
          <a:bodyPr wrap="square">
            <a:spAutoFit/>
          </a:bodyPr>
          <a:lstStyle/>
          <a:p>
            <a:pPr eaLnBrk="1" hangingPunct="1"/>
            <a:r>
              <a:rPr lang="zh-CN" altLang="en-US" dirty="0" smtClean="0"/>
              <a:t>数字</a:t>
            </a:r>
            <a:r>
              <a:rPr lang="en-US" altLang="zh-CN" dirty="0" smtClean="0"/>
              <a:t>PCR</a:t>
            </a:r>
            <a:endParaRPr lang="zh-CN" altLang="en-US" dirty="0"/>
          </a:p>
        </p:txBody>
      </p:sp>
      <p:sp>
        <p:nvSpPr>
          <p:cNvPr id="52" name="矩形 51"/>
          <p:cNvSpPr/>
          <p:nvPr/>
        </p:nvSpPr>
        <p:spPr>
          <a:xfrm>
            <a:off x="2714612" y="6072206"/>
            <a:ext cx="5857916" cy="571504"/>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spcBef>
                <a:spcPts val="1200"/>
              </a:spcBef>
              <a:spcAft>
                <a:spcPts val="1200"/>
              </a:spcAft>
            </a:pPr>
            <a:r>
              <a:rPr lang="zh-CN" altLang="en-US" sz="3600" b="1" dirty="0" smtClean="0">
                <a:solidFill>
                  <a:schemeClr val="bg1"/>
                </a:solidFill>
                <a:latin typeface="微软雅黑" pitchFamily="34" charset="-122"/>
                <a:ea typeface="微软雅黑" pitchFamily="34" charset="-122"/>
              </a:rPr>
              <a:t>多层次检测平台的综合应用</a:t>
            </a:r>
            <a:endParaRPr lang="zh-CN" altLang="en-US" sz="3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35573195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4" name="Picture 6"/>
          <p:cNvPicPr>
            <a:picLocks noChangeAspect="1" noChangeArrowheads="1"/>
          </p:cNvPicPr>
          <p:nvPr/>
        </p:nvPicPr>
        <p:blipFill>
          <a:blip r:embed="rId3"/>
          <a:srcRect/>
          <a:stretch>
            <a:fillRect/>
          </a:stretch>
        </p:blipFill>
        <p:spPr bwMode="auto">
          <a:xfrm>
            <a:off x="104384" y="1484784"/>
            <a:ext cx="9046243" cy="3286148"/>
          </a:xfrm>
          <a:prstGeom prst="rect">
            <a:avLst/>
          </a:prstGeom>
          <a:noFill/>
          <a:ln w="9525">
            <a:noFill/>
            <a:miter lim="800000"/>
            <a:headEnd/>
            <a:tailEnd/>
          </a:ln>
          <a:effectLst/>
        </p:spPr>
      </p:pic>
      <p:sp>
        <p:nvSpPr>
          <p:cNvPr id="2" name="标题 1"/>
          <p:cNvSpPr>
            <a:spLocks noGrp="1"/>
          </p:cNvSpPr>
          <p:nvPr>
            <p:ph type="title"/>
          </p:nvPr>
        </p:nvSpPr>
        <p:spPr>
          <a:xfrm>
            <a:off x="428596" y="142852"/>
            <a:ext cx="8229600" cy="868346"/>
          </a:xfrm>
        </p:spPr>
        <p:txBody>
          <a:bodyPr>
            <a:normAutofit/>
          </a:bodyPr>
          <a:lstStyle/>
          <a:p>
            <a:r>
              <a:rPr lang="zh-CN" altLang="en-US" sz="4000" b="1" dirty="0" smtClean="0">
                <a:solidFill>
                  <a:srgbClr val="FF0000"/>
                </a:solidFill>
                <a:latin typeface="微软雅黑" pitchFamily="34" charset="-122"/>
                <a:ea typeface="微软雅黑" pitchFamily="34" charset="-122"/>
              </a:rPr>
              <a:t>根据技术分工精细化管理</a:t>
            </a:r>
            <a:endParaRPr lang="zh-CN" altLang="en-US" sz="4000" b="1" dirty="0">
              <a:solidFill>
                <a:srgbClr val="FF0000"/>
              </a:solidFill>
              <a:latin typeface="微软雅黑" pitchFamily="34" charset="-122"/>
              <a:ea typeface="微软雅黑" pitchFamily="34" charset="-122"/>
            </a:endParaRPr>
          </a:p>
        </p:txBody>
      </p:sp>
      <p:cxnSp>
        <p:nvCxnSpPr>
          <p:cNvPr id="4" name="直接连接符 3"/>
          <p:cNvCxnSpPr/>
          <p:nvPr/>
        </p:nvCxnSpPr>
        <p:spPr>
          <a:xfrm>
            <a:off x="5755192" y="50181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剪去单角的矩形 4"/>
          <p:cNvSpPr/>
          <p:nvPr/>
        </p:nvSpPr>
        <p:spPr>
          <a:xfrm>
            <a:off x="5652120"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试剂</a:t>
            </a:r>
            <a:endParaRPr lang="zh-CN" altLang="en-US" sz="1600" dirty="0"/>
          </a:p>
        </p:txBody>
      </p:sp>
      <p:sp>
        <p:nvSpPr>
          <p:cNvPr id="9" name="剪去单角的矩形 8"/>
          <p:cNvSpPr/>
          <p:nvPr/>
        </p:nvSpPr>
        <p:spPr>
          <a:xfrm>
            <a:off x="5948888"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提取</a:t>
            </a:r>
          </a:p>
        </p:txBody>
      </p:sp>
      <p:sp>
        <p:nvSpPr>
          <p:cNvPr id="10" name="剪去单角的矩形 9"/>
          <p:cNvSpPr/>
          <p:nvPr/>
        </p:nvSpPr>
        <p:spPr>
          <a:xfrm>
            <a:off x="6241832"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上机</a:t>
            </a:r>
            <a:endParaRPr lang="zh-CN" altLang="en-US" sz="1600" dirty="0"/>
          </a:p>
        </p:txBody>
      </p:sp>
      <p:sp>
        <p:nvSpPr>
          <p:cNvPr id="11" name="剪去单角的矩形 10"/>
          <p:cNvSpPr/>
          <p:nvPr/>
        </p:nvSpPr>
        <p:spPr>
          <a:xfrm>
            <a:off x="4355976"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一代</a:t>
            </a:r>
          </a:p>
        </p:txBody>
      </p:sp>
      <p:sp>
        <p:nvSpPr>
          <p:cNvPr id="12" name="剪去单角的矩形 11"/>
          <p:cNvSpPr/>
          <p:nvPr/>
        </p:nvSpPr>
        <p:spPr>
          <a:xfrm>
            <a:off x="4657656"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二代</a:t>
            </a:r>
            <a:endParaRPr lang="zh-CN" altLang="en-US" sz="1600" dirty="0"/>
          </a:p>
        </p:txBody>
      </p:sp>
      <p:sp>
        <p:nvSpPr>
          <p:cNvPr id="13" name="剪去单角的矩形 12"/>
          <p:cNvSpPr/>
          <p:nvPr/>
        </p:nvSpPr>
        <p:spPr>
          <a:xfrm>
            <a:off x="4959336"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生信</a:t>
            </a:r>
          </a:p>
        </p:txBody>
      </p:sp>
      <p:sp>
        <p:nvSpPr>
          <p:cNvPr id="15" name="剪去单角的矩形 14"/>
          <p:cNvSpPr/>
          <p:nvPr/>
        </p:nvSpPr>
        <p:spPr>
          <a:xfrm>
            <a:off x="7092280"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制片</a:t>
            </a:r>
            <a:endParaRPr lang="zh-CN" altLang="en-US" sz="1600" dirty="0"/>
          </a:p>
        </p:txBody>
      </p:sp>
      <p:sp>
        <p:nvSpPr>
          <p:cNvPr id="16" name="剪去单角的矩形 15"/>
          <p:cNvSpPr/>
          <p:nvPr/>
        </p:nvSpPr>
        <p:spPr>
          <a:xfrm>
            <a:off x="7380312"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阅片</a:t>
            </a:r>
            <a:endParaRPr lang="zh-CN" altLang="en-US" sz="1600" dirty="0"/>
          </a:p>
        </p:txBody>
      </p:sp>
      <p:sp>
        <p:nvSpPr>
          <p:cNvPr id="17" name="剪去单角的矩形 16"/>
          <p:cNvSpPr/>
          <p:nvPr/>
        </p:nvSpPr>
        <p:spPr>
          <a:xfrm>
            <a:off x="8352448"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收发</a:t>
            </a:r>
          </a:p>
        </p:txBody>
      </p:sp>
      <p:sp>
        <p:nvSpPr>
          <p:cNvPr id="18" name="剪去单角的矩形 17"/>
          <p:cNvSpPr/>
          <p:nvPr/>
        </p:nvSpPr>
        <p:spPr>
          <a:xfrm>
            <a:off x="8640480" y="5273912"/>
            <a:ext cx="252000" cy="864096"/>
          </a:xfrm>
          <a:prstGeom prst="snip1Rect">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标本库</a:t>
            </a:r>
            <a:endParaRPr lang="zh-CN" altLang="en-US" sz="1600" dirty="0"/>
          </a:p>
        </p:txBody>
      </p:sp>
      <p:cxnSp>
        <p:nvCxnSpPr>
          <p:cNvPr id="19" name="直接连接符 18"/>
          <p:cNvCxnSpPr/>
          <p:nvPr/>
        </p:nvCxnSpPr>
        <p:spPr>
          <a:xfrm>
            <a:off x="6039456" y="50169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331256" y="50169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755192" y="5018144"/>
            <a:ext cx="576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039456" y="4752440"/>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205232" y="50169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497032" y="50169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205232" y="5018144"/>
            <a:ext cx="288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362896" y="4752440"/>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460432" y="50169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752232" y="50169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460432" y="5018144"/>
            <a:ext cx="288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618096" y="4752440"/>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486344" y="50181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770608" y="50169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076056" y="5016944"/>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486344" y="5018144"/>
            <a:ext cx="5760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770608" y="4752440"/>
            <a:ext cx="0" cy="252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剪去单角的矩形 21"/>
          <p:cNvSpPr/>
          <p:nvPr/>
        </p:nvSpPr>
        <p:spPr>
          <a:xfrm>
            <a:off x="539552" y="5273912"/>
            <a:ext cx="2088232" cy="914400"/>
          </a:xfrm>
          <a:prstGeom prst="snip1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C00000"/>
                </a:solidFill>
                <a:latin typeface="黑体" pitchFamily="49" charset="-122"/>
                <a:ea typeface="黑体" pitchFamily="49" charset="-122"/>
              </a:rPr>
              <a:t>岗位固定</a:t>
            </a:r>
            <a:endParaRPr lang="en-US" altLang="zh-CN" sz="2400" b="1" dirty="0" smtClean="0">
              <a:solidFill>
                <a:srgbClr val="C00000"/>
              </a:solidFill>
              <a:latin typeface="黑体" pitchFamily="49" charset="-122"/>
              <a:ea typeface="黑体" pitchFamily="49" charset="-122"/>
            </a:endParaRPr>
          </a:p>
          <a:p>
            <a:r>
              <a:rPr lang="zh-CN" altLang="en-US" sz="2400" b="1" dirty="0" smtClean="0">
                <a:solidFill>
                  <a:srgbClr val="C00000"/>
                </a:solidFill>
                <a:latin typeface="黑体" pitchFamily="49" charset="-122"/>
                <a:ea typeface="黑体" pitchFamily="49" charset="-122"/>
              </a:rPr>
              <a:t>组内轮转</a:t>
            </a:r>
            <a:endParaRPr lang="en-US" altLang="zh-CN" sz="2400" b="1" dirty="0" smtClean="0">
              <a:solidFill>
                <a:srgbClr val="C00000"/>
              </a:solidFill>
              <a:latin typeface="黑体" pitchFamily="49" charset="-122"/>
              <a:ea typeface="黑体" pitchFamily="49" charset="-122"/>
            </a:endParaRPr>
          </a:p>
          <a:p>
            <a:r>
              <a:rPr lang="zh-CN" altLang="en-US" sz="2400" b="1" dirty="0" smtClean="0">
                <a:solidFill>
                  <a:srgbClr val="C00000"/>
                </a:solidFill>
                <a:latin typeface="黑体" pitchFamily="49" charset="-122"/>
                <a:ea typeface="黑体" pitchFamily="49" charset="-122"/>
              </a:rPr>
              <a:t>技术无死角</a:t>
            </a:r>
            <a:endParaRPr lang="zh-CN" altLang="en-US" sz="2400" b="1" dirty="0">
              <a:solidFill>
                <a:srgbClr val="C00000"/>
              </a:solidFill>
              <a:latin typeface="黑体" pitchFamily="49" charset="-122"/>
              <a:ea typeface="黑体" pitchFamily="49" charset="-122"/>
            </a:endParaRPr>
          </a:p>
        </p:txBody>
      </p:sp>
      <p:sp>
        <p:nvSpPr>
          <p:cNvPr id="3" name="圆角矩形 2"/>
          <p:cNvSpPr/>
          <p:nvPr/>
        </p:nvSpPr>
        <p:spPr>
          <a:xfrm>
            <a:off x="4139952" y="4077072"/>
            <a:ext cx="5004048" cy="801368"/>
          </a:xfrm>
          <a:prstGeom prst="roundRect">
            <a:avLst/>
          </a:prstGeom>
          <a:noFill/>
          <a:ln>
            <a:solidFill>
              <a:srgbClr val="C0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61606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zh-CN" altLang="en-US" sz="4000" b="1" dirty="0" smtClean="0">
                <a:solidFill>
                  <a:srgbClr val="FF0000"/>
                </a:solidFill>
                <a:latin typeface="微软雅黑" pitchFamily="34" charset="-122"/>
                <a:ea typeface="微软雅黑" pitchFamily="34" charset="-122"/>
              </a:rPr>
              <a:t>流程的更新</a:t>
            </a:r>
            <a:endParaRPr lang="zh-CN" altLang="en-US" sz="4000" b="1" dirty="0">
              <a:solidFill>
                <a:srgbClr val="FF0000"/>
              </a:solidFill>
              <a:latin typeface="微软雅黑" pitchFamily="34" charset="-122"/>
              <a:ea typeface="微软雅黑" pitchFamily="34" charset="-122"/>
            </a:endParaRPr>
          </a:p>
        </p:txBody>
      </p:sp>
      <p:sp>
        <p:nvSpPr>
          <p:cNvPr id="3" name="矩形 2"/>
          <p:cNvSpPr/>
          <p:nvPr/>
        </p:nvSpPr>
        <p:spPr>
          <a:xfrm>
            <a:off x="1835696" y="1124744"/>
            <a:ext cx="5929828" cy="584775"/>
          </a:xfrm>
          <a:prstGeom prst="rect">
            <a:avLst/>
          </a:prstGeom>
          <a:solidFill>
            <a:srgbClr val="0033CC"/>
          </a:solidFill>
        </p:spPr>
        <p:txBody>
          <a:bodyPr wrap="none">
            <a:spAutoFit/>
          </a:bodyPr>
          <a:lstStyle/>
          <a:p>
            <a:r>
              <a:rPr lang="zh-CN" altLang="en-US" sz="3200" dirty="0">
                <a:solidFill>
                  <a:schemeClr val="bg1"/>
                </a:solidFill>
                <a:latin typeface="黑体" pitchFamily="49" charset="-122"/>
                <a:ea typeface="黑体" pitchFamily="49" charset="-122"/>
              </a:rPr>
              <a:t>改单一项目负责人为流水线操作</a:t>
            </a:r>
          </a:p>
        </p:txBody>
      </p:sp>
      <p:sp>
        <p:nvSpPr>
          <p:cNvPr id="4" name="TextBox 3"/>
          <p:cNvSpPr txBox="1"/>
          <p:nvPr/>
        </p:nvSpPr>
        <p:spPr>
          <a:xfrm>
            <a:off x="107504" y="2276872"/>
            <a:ext cx="5698996" cy="2308324"/>
          </a:xfrm>
          <a:prstGeom prst="rect">
            <a:avLst/>
          </a:prstGeom>
          <a:noFill/>
        </p:spPr>
        <p:txBody>
          <a:bodyPr wrap="none" rtlCol="0">
            <a:spAutoFit/>
          </a:bodyPr>
          <a:lstStyle/>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1</a:t>
            </a:r>
            <a:r>
              <a:rPr lang="zh-CN" altLang="en-US" dirty="0" smtClean="0">
                <a:latin typeface="Arial" pitchFamily="34" charset="0"/>
                <a:ea typeface="黑体" pitchFamily="49" charset="-122"/>
                <a:cs typeface="Arial" pitchFamily="34" charset="0"/>
              </a:rPr>
              <a:t>：</a:t>
            </a:r>
            <a:r>
              <a:rPr lang="en-US" altLang="zh-CN" dirty="0" smtClean="0">
                <a:latin typeface="Arial" pitchFamily="34" charset="0"/>
                <a:ea typeface="黑体" pitchFamily="49" charset="-122"/>
                <a:cs typeface="Arial" pitchFamily="34" charset="0"/>
              </a:rPr>
              <a:t>EBV+HBV+HCV</a:t>
            </a:r>
            <a:r>
              <a:rPr lang="zh-CN" altLang="en-US" dirty="0" smtClean="0">
                <a:latin typeface="Arial" pitchFamily="34" charset="0"/>
                <a:ea typeface="黑体" pitchFamily="49" charset="-122"/>
                <a:cs typeface="Arial" pitchFamily="34" charset="0"/>
              </a:rPr>
              <a:t>提取</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2</a:t>
            </a:r>
            <a:r>
              <a:rPr lang="zh-CN" altLang="en-US" dirty="0" smtClean="0">
                <a:latin typeface="Arial" pitchFamily="34" charset="0"/>
                <a:ea typeface="黑体" pitchFamily="49" charset="-122"/>
                <a:cs typeface="Arial" pitchFamily="34" charset="0"/>
              </a:rPr>
              <a:t>：</a:t>
            </a:r>
            <a:r>
              <a:rPr lang="en-US" altLang="zh-CN" dirty="0">
                <a:latin typeface="Arial" pitchFamily="34" charset="0"/>
                <a:ea typeface="黑体" pitchFamily="49" charset="-122"/>
                <a:cs typeface="Arial" pitchFamily="34" charset="0"/>
              </a:rPr>
              <a:t>EBV+HBV+HCV </a:t>
            </a:r>
            <a:r>
              <a:rPr lang="zh-CN" altLang="en-US" dirty="0" smtClean="0">
                <a:latin typeface="Arial" pitchFamily="34" charset="0"/>
                <a:ea typeface="黑体" pitchFamily="49" charset="-122"/>
                <a:cs typeface="Arial" pitchFamily="34" charset="0"/>
              </a:rPr>
              <a:t>配试剂、加样、上机、报告</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3</a:t>
            </a:r>
            <a:r>
              <a:rPr lang="zh-CN" altLang="en-US" dirty="0" smtClean="0">
                <a:latin typeface="Arial" pitchFamily="34" charset="0"/>
                <a:ea typeface="黑体" pitchFamily="49" charset="-122"/>
                <a:cs typeface="Arial" pitchFamily="34" charset="0"/>
              </a:rPr>
              <a:t>：组织提取</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4</a:t>
            </a:r>
            <a:r>
              <a:rPr lang="zh-CN" altLang="en-US" dirty="0" smtClean="0">
                <a:latin typeface="Arial" pitchFamily="34" charset="0"/>
                <a:ea typeface="黑体" pitchFamily="49" charset="-122"/>
                <a:cs typeface="Arial" pitchFamily="34" charset="0"/>
              </a:rPr>
              <a:t>：</a:t>
            </a:r>
            <a:r>
              <a:rPr lang="en-US" altLang="zh-CN" dirty="0" smtClean="0">
                <a:latin typeface="Arial" pitchFamily="34" charset="0"/>
                <a:ea typeface="黑体" pitchFamily="49" charset="-122"/>
                <a:cs typeface="Arial" pitchFamily="34" charset="0"/>
              </a:rPr>
              <a:t>EGFR+KRAS+BRAF</a:t>
            </a:r>
            <a:r>
              <a:rPr lang="zh-CN" altLang="en-US" dirty="0">
                <a:latin typeface="Arial" pitchFamily="34" charset="0"/>
                <a:ea typeface="黑体" pitchFamily="49" charset="-122"/>
                <a:cs typeface="Arial" pitchFamily="34" charset="0"/>
              </a:rPr>
              <a:t>配试剂</a:t>
            </a:r>
            <a:r>
              <a:rPr lang="zh-CN" altLang="en-US" dirty="0" smtClean="0">
                <a:latin typeface="Arial" pitchFamily="34" charset="0"/>
                <a:ea typeface="黑体" pitchFamily="49" charset="-122"/>
                <a:cs typeface="Arial" pitchFamily="34" charset="0"/>
              </a:rPr>
              <a:t>、加样、上机</a:t>
            </a:r>
            <a:r>
              <a:rPr lang="zh-CN" altLang="en-US" dirty="0">
                <a:latin typeface="Arial" pitchFamily="34" charset="0"/>
                <a:ea typeface="黑体" pitchFamily="49" charset="-122"/>
                <a:cs typeface="Arial" pitchFamily="34" charset="0"/>
              </a:rPr>
              <a:t>、报告</a:t>
            </a:r>
            <a:endParaRPr lang="en-US" altLang="zh-CN" dirty="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5</a:t>
            </a:r>
            <a:r>
              <a:rPr lang="zh-CN" altLang="en-US" dirty="0" smtClean="0">
                <a:latin typeface="Arial" pitchFamily="34" charset="0"/>
                <a:ea typeface="黑体" pitchFamily="49" charset="-122"/>
                <a:cs typeface="Arial" pitchFamily="34" charset="0"/>
              </a:rPr>
              <a:t>：测序试剂</a:t>
            </a:r>
            <a:r>
              <a:rPr lang="zh-CN" altLang="en-US" dirty="0">
                <a:latin typeface="Arial" pitchFamily="34" charset="0"/>
                <a:ea typeface="黑体" pitchFamily="49" charset="-122"/>
                <a:cs typeface="Arial" pitchFamily="34" charset="0"/>
              </a:rPr>
              <a:t>、加样、上机</a:t>
            </a:r>
            <a:r>
              <a:rPr lang="zh-CN" altLang="en-US" dirty="0" smtClean="0">
                <a:latin typeface="Arial" pitchFamily="34" charset="0"/>
                <a:ea typeface="黑体" pitchFamily="49" charset="-122"/>
                <a:cs typeface="Arial" pitchFamily="34" charset="0"/>
              </a:rPr>
              <a:t>、纯化、报告</a:t>
            </a:r>
            <a:endParaRPr lang="en-US" altLang="zh-CN" dirty="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a:t>
            </a:r>
            <a:endParaRPr lang="en-US" altLang="zh-CN" dirty="0" smtClean="0">
              <a:latin typeface="Arial" pitchFamily="34" charset="0"/>
              <a:ea typeface="黑体" pitchFamily="49" charset="-122"/>
              <a:cs typeface="Arial" pitchFamily="34" charset="0"/>
            </a:endParaRPr>
          </a:p>
          <a:p>
            <a:r>
              <a:rPr lang="zh-CN" altLang="en-US" dirty="0">
                <a:latin typeface="Arial" pitchFamily="34" charset="0"/>
                <a:ea typeface="黑体" pitchFamily="49" charset="-122"/>
                <a:cs typeface="Arial" pitchFamily="34" charset="0"/>
              </a:rPr>
              <a:t>。</a:t>
            </a:r>
          </a:p>
        </p:txBody>
      </p:sp>
      <p:sp>
        <p:nvSpPr>
          <p:cNvPr id="5" name="右箭头 4"/>
          <p:cNvSpPr/>
          <p:nvPr/>
        </p:nvSpPr>
        <p:spPr>
          <a:xfrm>
            <a:off x="5715139" y="2621957"/>
            <a:ext cx="489204" cy="242316"/>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213333" y="2348880"/>
            <a:ext cx="2679147" cy="830997"/>
          </a:xfrm>
          <a:prstGeom prst="rect">
            <a:avLst/>
          </a:prstGeom>
          <a:noFill/>
        </p:spPr>
        <p:txBody>
          <a:bodyPr wrap="square" rtlCol="0">
            <a:spAutoFit/>
          </a:bodyPr>
          <a:lstStyle/>
          <a:p>
            <a:r>
              <a:rPr lang="zh-CN" altLang="en-US" sz="2400" dirty="0" smtClean="0">
                <a:solidFill>
                  <a:srgbClr val="C00000"/>
                </a:solidFill>
                <a:latin typeface="黑体" pitchFamily="49" charset="-122"/>
                <a:ea typeface="黑体" pitchFamily="49" charset="-122"/>
              </a:rPr>
              <a:t>每个人每天往返不同实验数次</a:t>
            </a:r>
            <a:endParaRPr lang="zh-CN" altLang="en-US" sz="2400" dirty="0">
              <a:solidFill>
                <a:srgbClr val="C00000"/>
              </a:solidFill>
              <a:latin typeface="黑体" pitchFamily="49" charset="-122"/>
              <a:ea typeface="黑体" pitchFamily="49" charset="-122"/>
            </a:endParaRPr>
          </a:p>
        </p:txBody>
      </p:sp>
      <p:sp>
        <p:nvSpPr>
          <p:cNvPr id="7" name="下箭头 6"/>
          <p:cNvSpPr/>
          <p:nvPr/>
        </p:nvSpPr>
        <p:spPr>
          <a:xfrm>
            <a:off x="4427984" y="3861048"/>
            <a:ext cx="372626" cy="549930"/>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8143" y="4581128"/>
            <a:ext cx="3680915" cy="2031325"/>
          </a:xfrm>
          <a:prstGeom prst="rect">
            <a:avLst/>
          </a:prstGeom>
          <a:noFill/>
          <a:ln w="38100">
            <a:solidFill>
              <a:srgbClr val="00B0F0"/>
            </a:solidFill>
          </a:ln>
        </p:spPr>
        <p:txBody>
          <a:bodyPr wrap="square" rtlCol="0">
            <a:spAutoFit/>
          </a:bodyPr>
          <a:lstStyle/>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1</a:t>
            </a:r>
            <a:r>
              <a:rPr lang="zh-CN" altLang="en-US" dirty="0" smtClean="0">
                <a:latin typeface="Arial" pitchFamily="34" charset="0"/>
                <a:ea typeface="黑体" pitchFamily="49" charset="-122"/>
                <a:cs typeface="Arial" pitchFamily="34" charset="0"/>
              </a:rPr>
              <a:t>：配</a:t>
            </a:r>
            <a:r>
              <a:rPr lang="en-US" altLang="zh-CN" b="1" dirty="0" smtClean="0">
                <a:solidFill>
                  <a:srgbClr val="C00000"/>
                </a:solidFill>
                <a:latin typeface="Arial" pitchFamily="34" charset="0"/>
                <a:ea typeface="黑体" pitchFamily="49" charset="-122"/>
                <a:cs typeface="Arial" pitchFamily="34" charset="0"/>
              </a:rPr>
              <a:t>ALL</a:t>
            </a:r>
            <a:r>
              <a:rPr lang="zh-CN" altLang="en-US" dirty="0" smtClean="0">
                <a:latin typeface="Arial" pitchFamily="34" charset="0"/>
                <a:ea typeface="黑体" pitchFamily="49" charset="-122"/>
                <a:cs typeface="Arial" pitchFamily="34" charset="0"/>
              </a:rPr>
              <a:t>试剂</a:t>
            </a:r>
            <a:r>
              <a:rPr lang="en-US" altLang="zh-CN" dirty="0" smtClean="0">
                <a:latin typeface="Arial" pitchFamily="34" charset="0"/>
                <a:ea typeface="黑体" pitchFamily="49" charset="-122"/>
                <a:cs typeface="Arial" pitchFamily="34" charset="0"/>
              </a:rPr>
              <a:t>+</a:t>
            </a:r>
            <a:r>
              <a:rPr lang="zh-CN" altLang="en-US" dirty="0" smtClean="0">
                <a:latin typeface="Arial" pitchFamily="34" charset="0"/>
                <a:ea typeface="黑体" pitchFamily="49" charset="-122"/>
                <a:cs typeface="Arial" pitchFamily="34" charset="0"/>
              </a:rPr>
              <a:t>报告</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2</a:t>
            </a:r>
            <a:r>
              <a:rPr lang="zh-CN" altLang="en-US" dirty="0" smtClean="0">
                <a:latin typeface="Arial" pitchFamily="34" charset="0"/>
                <a:ea typeface="黑体" pitchFamily="49" charset="-122"/>
                <a:cs typeface="Arial" pitchFamily="34" charset="0"/>
              </a:rPr>
              <a:t>：组织提取</a:t>
            </a:r>
            <a:r>
              <a:rPr lang="en-US" altLang="zh-CN" dirty="0" smtClean="0">
                <a:latin typeface="Arial" pitchFamily="34" charset="0"/>
                <a:ea typeface="黑体" pitchFamily="49" charset="-122"/>
                <a:cs typeface="Arial" pitchFamily="34" charset="0"/>
              </a:rPr>
              <a:t>+</a:t>
            </a:r>
            <a:r>
              <a:rPr lang="zh-CN" altLang="en-US" dirty="0" smtClean="0">
                <a:latin typeface="Arial" pitchFamily="34" charset="0"/>
                <a:ea typeface="黑体" pitchFamily="49" charset="-122"/>
                <a:cs typeface="Arial" pitchFamily="34" charset="0"/>
              </a:rPr>
              <a:t>加样</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3</a:t>
            </a:r>
            <a:r>
              <a:rPr lang="zh-CN" altLang="en-US" dirty="0" smtClean="0">
                <a:latin typeface="Arial" pitchFamily="34" charset="0"/>
                <a:ea typeface="黑体" pitchFamily="49" charset="-122"/>
                <a:cs typeface="Arial" pitchFamily="34" charset="0"/>
              </a:rPr>
              <a:t>：</a:t>
            </a:r>
            <a:r>
              <a:rPr lang="en-US" altLang="zh-CN" dirty="0" smtClean="0">
                <a:latin typeface="Arial" pitchFamily="34" charset="0"/>
                <a:ea typeface="黑体" pitchFamily="49" charset="-122"/>
                <a:cs typeface="Arial" pitchFamily="34" charset="0"/>
              </a:rPr>
              <a:t>EBV+HBV+HCV</a:t>
            </a:r>
            <a:r>
              <a:rPr lang="zh-CN" altLang="en-US" dirty="0" smtClean="0">
                <a:latin typeface="Arial" pitchFamily="34" charset="0"/>
                <a:ea typeface="黑体" pitchFamily="49" charset="-122"/>
                <a:cs typeface="Arial" pitchFamily="34" charset="0"/>
              </a:rPr>
              <a:t>提取</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4</a:t>
            </a:r>
            <a:r>
              <a:rPr lang="zh-CN" altLang="en-US" dirty="0" smtClean="0">
                <a:latin typeface="Arial" pitchFamily="34" charset="0"/>
                <a:ea typeface="黑体" pitchFamily="49" charset="-122"/>
                <a:cs typeface="Arial" pitchFamily="34" charset="0"/>
              </a:rPr>
              <a:t>：</a:t>
            </a:r>
            <a:r>
              <a:rPr lang="en-US" altLang="zh-CN" dirty="0" smtClean="0">
                <a:latin typeface="Arial" pitchFamily="34" charset="0"/>
                <a:ea typeface="黑体" pitchFamily="49" charset="-122"/>
                <a:cs typeface="Arial" pitchFamily="34" charset="0"/>
              </a:rPr>
              <a:t>EBV+HBV+HCV</a:t>
            </a:r>
            <a:r>
              <a:rPr lang="zh-CN" altLang="en-US" dirty="0">
                <a:latin typeface="Arial" pitchFamily="34" charset="0"/>
                <a:ea typeface="黑体" pitchFamily="49" charset="-122"/>
                <a:cs typeface="Arial" pitchFamily="34" charset="0"/>
              </a:rPr>
              <a:t>加样</a:t>
            </a:r>
            <a:r>
              <a:rPr lang="zh-CN" altLang="en-US" dirty="0" smtClean="0">
                <a:latin typeface="Arial" pitchFamily="34" charset="0"/>
                <a:ea typeface="黑体" pitchFamily="49" charset="-122"/>
                <a:cs typeface="Arial" pitchFamily="34" charset="0"/>
              </a:rPr>
              <a:t>、上机</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5</a:t>
            </a:r>
            <a:r>
              <a:rPr lang="zh-CN" altLang="en-US" dirty="0" smtClean="0">
                <a:latin typeface="Arial" pitchFamily="34" charset="0"/>
                <a:ea typeface="黑体" pitchFamily="49" charset="-122"/>
                <a:cs typeface="Arial" pitchFamily="34" charset="0"/>
              </a:rPr>
              <a:t>：上机</a:t>
            </a:r>
            <a:r>
              <a:rPr lang="zh-CN" altLang="en-US" dirty="0">
                <a:latin typeface="Arial" pitchFamily="34" charset="0"/>
                <a:ea typeface="黑体" pitchFamily="49" charset="-122"/>
                <a:cs typeface="Arial" pitchFamily="34" charset="0"/>
              </a:rPr>
              <a:t>、</a:t>
            </a:r>
            <a:r>
              <a:rPr lang="zh-CN" altLang="en-US" dirty="0" smtClean="0">
                <a:latin typeface="Arial" pitchFamily="34" charset="0"/>
                <a:ea typeface="黑体" pitchFamily="49" charset="-122"/>
                <a:cs typeface="Arial" pitchFamily="34" charset="0"/>
              </a:rPr>
              <a:t>报告</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人</a:t>
            </a:r>
            <a:r>
              <a:rPr lang="en-US" altLang="zh-CN" dirty="0" smtClean="0">
                <a:latin typeface="Arial" pitchFamily="34" charset="0"/>
                <a:ea typeface="黑体" pitchFamily="49" charset="-122"/>
                <a:cs typeface="Arial" pitchFamily="34" charset="0"/>
              </a:rPr>
              <a:t>6</a:t>
            </a:r>
            <a:r>
              <a:rPr lang="zh-CN" altLang="en-US" dirty="0" smtClean="0">
                <a:latin typeface="Arial" pitchFamily="34" charset="0"/>
                <a:ea typeface="黑体" pitchFamily="49" charset="-122"/>
                <a:cs typeface="Arial" pitchFamily="34" charset="0"/>
              </a:rPr>
              <a:t>：测序纯化、上测序仪、报告。</a:t>
            </a:r>
            <a:endParaRPr lang="en-US" altLang="zh-CN" dirty="0" smtClean="0">
              <a:latin typeface="Arial" pitchFamily="34" charset="0"/>
              <a:ea typeface="黑体" pitchFamily="49" charset="-122"/>
              <a:cs typeface="Arial" pitchFamily="34" charset="0"/>
            </a:endParaRPr>
          </a:p>
          <a:p>
            <a:endParaRPr lang="zh-CN" altLang="en-US" dirty="0">
              <a:latin typeface="Arial" pitchFamily="34" charset="0"/>
              <a:ea typeface="黑体" pitchFamily="49" charset="-122"/>
              <a:cs typeface="Arial" pitchFamily="34" charset="0"/>
            </a:endParaRPr>
          </a:p>
        </p:txBody>
      </p:sp>
      <p:sp>
        <p:nvSpPr>
          <p:cNvPr id="9" name="右箭头 8"/>
          <p:cNvSpPr/>
          <p:nvPr/>
        </p:nvSpPr>
        <p:spPr>
          <a:xfrm>
            <a:off x="4427984" y="5085184"/>
            <a:ext cx="489204" cy="242316"/>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214942" y="4143380"/>
            <a:ext cx="3744416" cy="1938992"/>
          </a:xfrm>
          <a:prstGeom prst="rect">
            <a:avLst/>
          </a:prstGeom>
          <a:noFill/>
        </p:spPr>
        <p:txBody>
          <a:bodyPr wrap="square" rtlCol="0">
            <a:spAutoFit/>
          </a:bodyPr>
          <a:lstStyle/>
          <a:p>
            <a:pPr marL="457200" indent="-457200">
              <a:buFont typeface="Wingdings" pitchFamily="2" charset="2"/>
              <a:buChar char="Ø"/>
            </a:pPr>
            <a:r>
              <a:rPr lang="en-US" altLang="zh-CN" sz="2000" dirty="0" smtClean="0">
                <a:solidFill>
                  <a:srgbClr val="C00000"/>
                </a:solidFill>
                <a:latin typeface="黑体" pitchFamily="49" charset="-122"/>
                <a:ea typeface="黑体" pitchFamily="49" charset="-122"/>
              </a:rPr>
              <a:t>1</a:t>
            </a:r>
            <a:r>
              <a:rPr lang="zh-CN" altLang="en-US" sz="2000" dirty="0" smtClean="0">
                <a:solidFill>
                  <a:srgbClr val="C00000"/>
                </a:solidFill>
                <a:latin typeface="黑体" pitchFamily="49" charset="-122"/>
                <a:ea typeface="黑体" pitchFamily="49" charset="-122"/>
              </a:rPr>
              <a:t>个萝卜</a:t>
            </a:r>
            <a:r>
              <a:rPr lang="en-US" altLang="zh-CN" sz="2000" dirty="0" smtClean="0">
                <a:solidFill>
                  <a:srgbClr val="C00000"/>
                </a:solidFill>
                <a:latin typeface="黑体" pitchFamily="49" charset="-122"/>
                <a:ea typeface="黑体" pitchFamily="49" charset="-122"/>
              </a:rPr>
              <a:t>1</a:t>
            </a:r>
            <a:r>
              <a:rPr lang="zh-CN" altLang="en-US" sz="2000" dirty="0" smtClean="0">
                <a:solidFill>
                  <a:srgbClr val="C00000"/>
                </a:solidFill>
                <a:latin typeface="黑体" pitchFamily="49" charset="-122"/>
                <a:ea typeface="黑体" pitchFamily="49" charset="-122"/>
              </a:rPr>
              <a:t>个坑</a:t>
            </a:r>
            <a:endParaRPr lang="en-US" altLang="zh-CN" sz="2000" dirty="0" smtClean="0">
              <a:solidFill>
                <a:srgbClr val="C00000"/>
              </a:solidFill>
              <a:latin typeface="黑体" pitchFamily="49" charset="-122"/>
              <a:ea typeface="黑体" pitchFamily="49" charset="-122"/>
            </a:endParaRPr>
          </a:p>
          <a:p>
            <a:pPr marL="457200" indent="-457200">
              <a:buFont typeface="Wingdings" pitchFamily="2" charset="2"/>
              <a:buChar char="Ø"/>
            </a:pPr>
            <a:r>
              <a:rPr lang="zh-CN" altLang="en-US" sz="2000" dirty="0" smtClean="0">
                <a:solidFill>
                  <a:srgbClr val="C00000"/>
                </a:solidFill>
                <a:latin typeface="黑体" pitchFamily="49" charset="-122"/>
                <a:ea typeface="黑体" pitchFamily="49" charset="-122"/>
              </a:rPr>
              <a:t>岗位区域固定</a:t>
            </a:r>
            <a:endParaRPr lang="en-US" altLang="zh-CN" sz="2000" dirty="0" smtClean="0">
              <a:solidFill>
                <a:srgbClr val="C00000"/>
              </a:solidFill>
              <a:latin typeface="黑体" pitchFamily="49" charset="-122"/>
              <a:ea typeface="黑体" pitchFamily="49" charset="-122"/>
            </a:endParaRPr>
          </a:p>
          <a:p>
            <a:pPr marL="457200" indent="-457200">
              <a:buFont typeface="Wingdings" pitchFamily="2" charset="2"/>
              <a:buChar char="Ø"/>
            </a:pPr>
            <a:r>
              <a:rPr lang="zh-CN" altLang="en-US" sz="2000" dirty="0" smtClean="0">
                <a:solidFill>
                  <a:srgbClr val="0033CC"/>
                </a:solidFill>
                <a:latin typeface="黑体" pitchFamily="49" charset="-122"/>
                <a:ea typeface="黑体" pitchFamily="49" charset="-122"/>
              </a:rPr>
              <a:t>如何交接？</a:t>
            </a:r>
            <a:endParaRPr lang="en-US" altLang="zh-CN" sz="2000" dirty="0" smtClean="0">
              <a:solidFill>
                <a:srgbClr val="0033CC"/>
              </a:solidFill>
              <a:latin typeface="黑体" pitchFamily="49" charset="-122"/>
              <a:ea typeface="黑体" pitchFamily="49" charset="-122"/>
            </a:endParaRPr>
          </a:p>
          <a:p>
            <a:pPr marL="457200" indent="-457200">
              <a:buFont typeface="Wingdings" pitchFamily="2" charset="2"/>
              <a:buChar char="Ø"/>
            </a:pPr>
            <a:r>
              <a:rPr lang="zh-CN" altLang="en-US" sz="2000" dirty="0" smtClean="0">
                <a:latin typeface="黑体" pitchFamily="49" charset="-122"/>
                <a:ea typeface="黑体" pitchFamily="49" charset="-122"/>
              </a:rPr>
              <a:t>对于多步骤的项目，无需往返、涉及人员过多，不易质控（</a:t>
            </a:r>
            <a:r>
              <a:rPr lang="en-US" altLang="zh-CN" sz="2000" dirty="0" smtClean="0">
                <a:latin typeface="黑体" pitchFamily="49" charset="-122"/>
                <a:ea typeface="黑体" pitchFamily="49" charset="-122"/>
              </a:rPr>
              <a:t>X</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11" name="右箭头 10"/>
          <p:cNvSpPr/>
          <p:nvPr/>
        </p:nvSpPr>
        <p:spPr>
          <a:xfrm>
            <a:off x="4071934" y="6357958"/>
            <a:ext cx="489204" cy="242316"/>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00562" y="6143644"/>
            <a:ext cx="4104456" cy="5783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C00000"/>
                </a:solidFill>
                <a:latin typeface="Arial" pitchFamily="34" charset="0"/>
                <a:ea typeface="黑体" pitchFamily="49" charset="-122"/>
                <a:cs typeface="Arial" pitchFamily="34" charset="0"/>
              </a:rPr>
              <a:t>测序、基因分型及</a:t>
            </a:r>
            <a:r>
              <a:rPr lang="en-US" altLang="zh-CN" sz="2000" dirty="0" smtClean="0">
                <a:solidFill>
                  <a:srgbClr val="C00000"/>
                </a:solidFill>
                <a:latin typeface="Arial" pitchFamily="34" charset="0"/>
                <a:ea typeface="黑体" pitchFamily="49" charset="-122"/>
                <a:cs typeface="Arial" pitchFamily="34" charset="0"/>
              </a:rPr>
              <a:t>NGS</a:t>
            </a:r>
            <a:r>
              <a:rPr lang="zh-CN" altLang="en-US" sz="2000" dirty="0" smtClean="0">
                <a:solidFill>
                  <a:srgbClr val="C00000"/>
                </a:solidFill>
                <a:latin typeface="Arial" pitchFamily="34" charset="0"/>
                <a:ea typeface="黑体" pitchFamily="49" charset="-122"/>
                <a:cs typeface="Arial" pitchFamily="34" charset="0"/>
              </a:rPr>
              <a:t>专人专项</a:t>
            </a:r>
            <a:endParaRPr lang="zh-CN" altLang="en-US" sz="2000" dirty="0">
              <a:solidFill>
                <a:srgbClr val="C00000"/>
              </a:solidFill>
              <a:latin typeface="Arial" pitchFamily="34" charset="0"/>
              <a:ea typeface="黑体" pitchFamily="49" charset="-122"/>
              <a:cs typeface="Arial" pitchFamily="34" charset="0"/>
            </a:endParaRPr>
          </a:p>
        </p:txBody>
      </p:sp>
      <p:sp>
        <p:nvSpPr>
          <p:cNvPr id="13" name="矩形 12"/>
          <p:cNvSpPr/>
          <p:nvPr/>
        </p:nvSpPr>
        <p:spPr>
          <a:xfrm>
            <a:off x="142844" y="2143116"/>
            <a:ext cx="5572164" cy="171451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9269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animBg="1"/>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57686" y="5643578"/>
            <a:ext cx="4357686" cy="1077218"/>
          </a:xfrm>
          <a:prstGeom prst="rect">
            <a:avLst/>
          </a:prstGeom>
        </p:spPr>
        <p:txBody>
          <a:bodyPr wrap="square">
            <a:spAutoFit/>
          </a:bodyPr>
          <a:lstStyle/>
          <a:p>
            <a:pPr marL="285750" indent="-285750">
              <a:buFont typeface="Wingdings" pitchFamily="2" charset="2"/>
              <a:buChar char="Ø"/>
            </a:pPr>
            <a:r>
              <a:rPr lang="zh-CN" altLang="en-US" sz="1600" dirty="0" smtClean="0">
                <a:solidFill>
                  <a:srgbClr val="FF0000"/>
                </a:solidFill>
                <a:latin typeface="Arial" pitchFamily="34" charset="0"/>
                <a:ea typeface="黑体" pitchFamily="49" charset="-122"/>
                <a:cs typeface="Arial" pitchFamily="34" charset="0"/>
                <a:sym typeface="华文新魏" pitchFamily="2" charset="-122"/>
              </a:rPr>
              <a:t>制作</a:t>
            </a:r>
            <a:r>
              <a:rPr lang="zh-CN" altLang="en-US" sz="1600" dirty="0" smtClean="0">
                <a:solidFill>
                  <a:srgbClr val="FF0000"/>
                </a:solidFill>
                <a:latin typeface="Arial" pitchFamily="34" charset="0"/>
                <a:ea typeface="黑体" pitchFamily="49" charset="-122"/>
                <a:cs typeface="Arial" pitchFamily="34" charset="0"/>
                <a:sym typeface="宋体" charset="-122"/>
              </a:rPr>
              <a:t>标本接收处理流程表，</a:t>
            </a:r>
            <a:r>
              <a:rPr lang="zh-CN" altLang="en-US" sz="1600" dirty="0" smtClean="0">
                <a:latin typeface="Arial" pitchFamily="34" charset="0"/>
                <a:ea typeface="黑体" pitchFamily="49" charset="-122"/>
                <a:cs typeface="Arial" pitchFamily="34" charset="0"/>
                <a:sym typeface="宋体" charset="-122"/>
              </a:rPr>
              <a:t>实现从接收、切片、病理学评估到</a:t>
            </a:r>
            <a:r>
              <a:rPr lang="en-US" altLang="zh-CN" sz="1600" dirty="0" smtClean="0">
                <a:latin typeface="Arial" pitchFamily="34" charset="0"/>
                <a:ea typeface="黑体" pitchFamily="49" charset="-122"/>
                <a:cs typeface="Arial" pitchFamily="34" charset="0"/>
                <a:sym typeface="宋体" charset="-122"/>
              </a:rPr>
              <a:t>DNA</a:t>
            </a:r>
            <a:r>
              <a:rPr lang="zh-CN" altLang="en-US" sz="1600" dirty="0" smtClean="0">
                <a:latin typeface="Arial" pitchFamily="34" charset="0"/>
                <a:ea typeface="黑体" pitchFamily="49" charset="-122"/>
                <a:cs typeface="Arial" pitchFamily="34" charset="0"/>
                <a:sym typeface="宋体" charset="-122"/>
              </a:rPr>
              <a:t>提取的全程管理</a:t>
            </a:r>
            <a:endParaRPr lang="en-US" altLang="zh-CN" sz="1600" dirty="0">
              <a:latin typeface="Arial" pitchFamily="34" charset="0"/>
              <a:ea typeface="黑体" pitchFamily="49" charset="-122"/>
              <a:cs typeface="Arial" pitchFamily="34" charset="0"/>
              <a:sym typeface="华文新魏" pitchFamily="2" charset="-122"/>
            </a:endParaRPr>
          </a:p>
          <a:p>
            <a:pPr marL="285750" indent="-285750">
              <a:buFont typeface="Wingdings" pitchFamily="2" charset="2"/>
              <a:buChar char="Ø"/>
            </a:pPr>
            <a:r>
              <a:rPr lang="zh-CN" altLang="en-US" sz="1600" dirty="0" smtClean="0">
                <a:solidFill>
                  <a:srgbClr val="FF0000"/>
                </a:solidFill>
                <a:latin typeface="Arial" pitchFamily="34" charset="0"/>
                <a:ea typeface="黑体" pitchFamily="49" charset="-122"/>
                <a:cs typeface="Arial" pitchFamily="34" charset="0"/>
                <a:sym typeface="华文新魏" pitchFamily="2" charset="-122"/>
              </a:rPr>
              <a:t>制作各项目检测流程表，</a:t>
            </a:r>
            <a:r>
              <a:rPr lang="zh-CN" altLang="en-US" sz="1600" dirty="0" smtClean="0">
                <a:latin typeface="Arial" pitchFamily="34" charset="0"/>
                <a:ea typeface="黑体" pitchFamily="49" charset="-122"/>
                <a:cs typeface="Arial" pitchFamily="34" charset="0"/>
                <a:sym typeface="华文新魏" pitchFamily="2" charset="-122"/>
              </a:rPr>
              <a:t>实现从试剂配制、加样、上机、数据分析的层次性质量监控</a:t>
            </a:r>
            <a:endParaRPr lang="zh-CN" altLang="en-US" sz="1600" dirty="0">
              <a:latin typeface="Arial" pitchFamily="34" charset="0"/>
              <a:ea typeface="黑体" pitchFamily="49" charset="-122"/>
              <a:cs typeface="Arial" pitchFamily="34" charset="0"/>
            </a:endParaRPr>
          </a:p>
        </p:txBody>
      </p:sp>
      <p:pic>
        <p:nvPicPr>
          <p:cNvPr id="58370" name="Picture 2"/>
          <p:cNvPicPr>
            <a:picLocks noChangeAspect="1" noChangeArrowheads="1"/>
          </p:cNvPicPr>
          <p:nvPr/>
        </p:nvPicPr>
        <p:blipFill>
          <a:blip r:embed="rId3"/>
          <a:srcRect b="32549"/>
          <a:stretch>
            <a:fillRect/>
          </a:stretch>
        </p:blipFill>
        <p:spPr bwMode="auto">
          <a:xfrm>
            <a:off x="-11950" y="2477361"/>
            <a:ext cx="4071934" cy="3959362"/>
          </a:xfrm>
          <a:prstGeom prst="rect">
            <a:avLst/>
          </a:prstGeom>
          <a:noFill/>
          <a:ln w="9525">
            <a:noFill/>
            <a:miter lim="800000"/>
            <a:headEnd/>
            <a:tailEnd/>
          </a:ln>
          <a:effectLst/>
        </p:spPr>
      </p:pic>
      <p:pic>
        <p:nvPicPr>
          <p:cNvPr id="58371" name="Picture 3"/>
          <p:cNvPicPr>
            <a:picLocks noChangeAspect="1" noChangeArrowheads="1"/>
          </p:cNvPicPr>
          <p:nvPr/>
        </p:nvPicPr>
        <p:blipFill>
          <a:blip r:embed="rId4"/>
          <a:srcRect/>
          <a:stretch>
            <a:fillRect/>
          </a:stretch>
        </p:blipFill>
        <p:spPr bwMode="auto">
          <a:xfrm>
            <a:off x="1" y="571480"/>
            <a:ext cx="6322229" cy="1905881"/>
          </a:xfrm>
          <a:prstGeom prst="rect">
            <a:avLst/>
          </a:prstGeom>
          <a:noFill/>
          <a:ln w="9525">
            <a:noFill/>
            <a:miter lim="800000"/>
            <a:headEnd/>
            <a:tailEnd/>
          </a:ln>
          <a:effectLst/>
        </p:spPr>
      </p:pic>
      <p:sp>
        <p:nvSpPr>
          <p:cNvPr id="5" name="TextBox 4"/>
          <p:cNvSpPr txBox="1"/>
          <p:nvPr/>
        </p:nvSpPr>
        <p:spPr>
          <a:xfrm>
            <a:off x="0" y="-24"/>
            <a:ext cx="9144000" cy="707886"/>
          </a:xfrm>
          <a:prstGeom prst="rect">
            <a:avLst/>
          </a:prstGeom>
          <a:noFill/>
        </p:spPr>
        <p:txBody>
          <a:bodyPr wrap="square" rtlCol="0">
            <a:spAutoFit/>
          </a:bodyPr>
          <a:lstStyle/>
          <a:p>
            <a:pPr algn="ctr"/>
            <a:r>
              <a:rPr lang="zh-CN" altLang="en-US" sz="4000" b="1" dirty="0" smtClean="0">
                <a:solidFill>
                  <a:srgbClr val="FF0000"/>
                </a:solidFill>
                <a:latin typeface="微软雅黑" pitchFamily="34" charset="-122"/>
                <a:ea typeface="微软雅黑" pitchFamily="34" charset="-122"/>
              </a:rPr>
              <a:t>形成以单据交接形式的管理模式</a:t>
            </a:r>
            <a:endParaRPr lang="zh-CN" altLang="en-US" sz="4000" b="1" dirty="0">
              <a:solidFill>
                <a:srgbClr val="FF0000"/>
              </a:solidFill>
              <a:latin typeface="微软雅黑" pitchFamily="34" charset="-122"/>
              <a:ea typeface="微软雅黑" pitchFamily="34" charset="-122"/>
            </a:endParaRPr>
          </a:p>
        </p:txBody>
      </p:sp>
      <p:pic>
        <p:nvPicPr>
          <p:cNvPr id="58372" name="Picture 4" descr="C:\Users\user\Desktop\IMG_20151125_095602.jpg"/>
          <p:cNvPicPr>
            <a:picLocks noChangeAspect="1" noChangeArrowheads="1"/>
          </p:cNvPicPr>
          <p:nvPr/>
        </p:nvPicPr>
        <p:blipFill>
          <a:blip r:embed="rId5" cstate="print">
            <a:lum bright="10000" contrast="10000"/>
          </a:blip>
          <a:srcRect l="7611"/>
          <a:stretch>
            <a:fillRect/>
          </a:stretch>
        </p:blipFill>
        <p:spPr bwMode="auto">
          <a:xfrm rot="10800000">
            <a:off x="4214810" y="2928934"/>
            <a:ext cx="4214842" cy="2571744"/>
          </a:xfrm>
          <a:prstGeom prst="rect">
            <a:avLst/>
          </a:prstGeom>
          <a:noFill/>
        </p:spPr>
      </p:pic>
      <p:sp>
        <p:nvSpPr>
          <p:cNvPr id="2" name="TextBox 1"/>
          <p:cNvSpPr txBox="1"/>
          <p:nvPr/>
        </p:nvSpPr>
        <p:spPr>
          <a:xfrm>
            <a:off x="568921" y="1580941"/>
            <a:ext cx="1107996" cy="369332"/>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zh-CN" altLang="en-US" dirty="0" smtClean="0">
                <a:latin typeface="黑体" pitchFamily="49" charset="-122"/>
                <a:ea typeface="黑体" pitchFamily="49" charset="-122"/>
              </a:rPr>
              <a:t>标本质控</a:t>
            </a:r>
            <a:endParaRPr lang="zh-CN" altLang="en-US" dirty="0">
              <a:latin typeface="黑体" pitchFamily="49" charset="-122"/>
              <a:ea typeface="黑体" pitchFamily="49" charset="-122"/>
            </a:endParaRPr>
          </a:p>
        </p:txBody>
      </p:sp>
      <p:sp>
        <p:nvSpPr>
          <p:cNvPr id="8" name="TextBox 7"/>
          <p:cNvSpPr txBox="1"/>
          <p:nvPr/>
        </p:nvSpPr>
        <p:spPr>
          <a:xfrm>
            <a:off x="2459251" y="3827619"/>
            <a:ext cx="1107996" cy="369332"/>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zh-CN" altLang="en-US" dirty="0">
                <a:latin typeface="黑体" pitchFamily="49" charset="-122"/>
                <a:ea typeface="黑体" pitchFamily="49" charset="-122"/>
              </a:rPr>
              <a:t>流程</a:t>
            </a:r>
            <a:r>
              <a:rPr lang="zh-CN" altLang="en-US" dirty="0" smtClean="0">
                <a:latin typeface="黑体" pitchFamily="49" charset="-122"/>
                <a:ea typeface="黑体" pitchFamily="49" charset="-122"/>
              </a:rPr>
              <a:t>质控</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7887051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b="5455"/>
          <a:stretch>
            <a:fillRect/>
          </a:stretch>
        </p:blipFill>
        <p:spPr bwMode="auto">
          <a:xfrm>
            <a:off x="200056" y="1009672"/>
            <a:ext cx="8801100" cy="563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圆角矩形 4"/>
          <p:cNvSpPr>
            <a:spLocks noChangeArrowheads="1"/>
          </p:cNvSpPr>
          <p:nvPr/>
        </p:nvSpPr>
        <p:spPr bwMode="auto">
          <a:xfrm>
            <a:off x="1879631" y="1344611"/>
            <a:ext cx="2089150" cy="430213"/>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4" name="圆角矩形 5"/>
          <p:cNvSpPr>
            <a:spLocks noChangeArrowheads="1"/>
          </p:cNvSpPr>
          <p:nvPr/>
        </p:nvSpPr>
        <p:spPr bwMode="auto">
          <a:xfrm>
            <a:off x="4841906" y="1373186"/>
            <a:ext cx="962025" cy="407988"/>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5" name="圆角矩形 6"/>
          <p:cNvSpPr>
            <a:spLocks noChangeArrowheads="1"/>
          </p:cNvSpPr>
          <p:nvPr/>
        </p:nvSpPr>
        <p:spPr bwMode="auto">
          <a:xfrm>
            <a:off x="5867431" y="1357311"/>
            <a:ext cx="1439863" cy="471488"/>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6" name="圆角矩形 7"/>
          <p:cNvSpPr>
            <a:spLocks noChangeArrowheads="1"/>
          </p:cNvSpPr>
          <p:nvPr/>
        </p:nvSpPr>
        <p:spPr bwMode="auto">
          <a:xfrm>
            <a:off x="7556531" y="1344611"/>
            <a:ext cx="1296988" cy="498475"/>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7" name="标题 1"/>
          <p:cNvSpPr>
            <a:spLocks noChangeArrowheads="1"/>
          </p:cNvSpPr>
          <p:nvPr/>
        </p:nvSpPr>
        <p:spPr bwMode="auto">
          <a:xfrm>
            <a:off x="428596" y="53975"/>
            <a:ext cx="848362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4000" b="1" dirty="0" smtClean="0">
                <a:solidFill>
                  <a:srgbClr val="FF0000"/>
                </a:solidFill>
                <a:latin typeface="微软雅黑" pitchFamily="34" charset="-122"/>
                <a:ea typeface="微软雅黑" pitchFamily="34" charset="-122"/>
                <a:sym typeface="宋体" charset="-122"/>
              </a:rPr>
              <a:t>流程化</a:t>
            </a:r>
            <a:r>
              <a:rPr lang="en-US" altLang="zh-CN" sz="4000" b="1" dirty="0" smtClean="0">
                <a:solidFill>
                  <a:srgbClr val="FF0000"/>
                </a:solidFill>
                <a:latin typeface="微软雅黑" pitchFamily="34" charset="-122"/>
                <a:ea typeface="微软雅黑" pitchFamily="34" charset="-122"/>
                <a:sym typeface="宋体" charset="-122"/>
              </a:rPr>
              <a:t>----</a:t>
            </a:r>
            <a:r>
              <a:rPr lang="zh-CN" altLang="en-US" sz="4000" b="1" dirty="0" smtClean="0">
                <a:solidFill>
                  <a:srgbClr val="FF0000"/>
                </a:solidFill>
                <a:latin typeface="微软雅黑" pitchFamily="34" charset="-122"/>
                <a:ea typeface="微软雅黑" pitchFamily="34" charset="-122"/>
                <a:sym typeface="宋体" charset="-122"/>
              </a:rPr>
              <a:t>标本处理流程表</a:t>
            </a:r>
            <a:r>
              <a:rPr lang="zh-CN" altLang="en-US" sz="4000" b="1" dirty="0">
                <a:solidFill>
                  <a:srgbClr val="FF0000"/>
                </a:solidFill>
                <a:latin typeface="微软雅黑" pitchFamily="34" charset="-122"/>
                <a:ea typeface="微软雅黑" pitchFamily="34" charset="-122"/>
                <a:sym typeface="宋体" charset="-122"/>
              </a:rPr>
              <a:t/>
            </a:r>
            <a:br>
              <a:rPr lang="zh-CN" altLang="en-US" sz="4000" b="1" dirty="0">
                <a:solidFill>
                  <a:srgbClr val="FF0000"/>
                </a:solidFill>
                <a:latin typeface="微软雅黑" pitchFamily="34" charset="-122"/>
                <a:ea typeface="微软雅黑" pitchFamily="34" charset="-122"/>
                <a:sym typeface="宋体" charset="-122"/>
              </a:rPr>
            </a:br>
            <a:endParaRPr lang="zh-CN" altLang="en-US" sz="4000" b="1" dirty="0">
              <a:solidFill>
                <a:srgbClr val="FF0000"/>
              </a:solidFill>
              <a:latin typeface="微软雅黑" pitchFamily="34" charset="-122"/>
              <a:ea typeface="微软雅黑" pitchFamily="34" charset="-122"/>
              <a:sym typeface="宋体" charset="-122"/>
            </a:endParaRPr>
          </a:p>
        </p:txBody>
      </p:sp>
      <p:sp>
        <p:nvSpPr>
          <p:cNvPr id="35848" name="圆角矩形 9"/>
          <p:cNvSpPr>
            <a:spLocks noChangeArrowheads="1"/>
          </p:cNvSpPr>
          <p:nvPr/>
        </p:nvSpPr>
        <p:spPr bwMode="auto">
          <a:xfrm>
            <a:off x="6165881" y="5972174"/>
            <a:ext cx="377825" cy="407987"/>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9" name="直接连接符 10"/>
          <p:cNvSpPr>
            <a:spLocks noChangeShapeType="1"/>
          </p:cNvSpPr>
          <p:nvPr/>
        </p:nvSpPr>
        <p:spPr bwMode="auto">
          <a:xfrm>
            <a:off x="5657881" y="3840161"/>
            <a:ext cx="630238" cy="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0" name="直接连接符 11"/>
          <p:cNvSpPr>
            <a:spLocks noChangeShapeType="1"/>
          </p:cNvSpPr>
          <p:nvPr/>
        </p:nvSpPr>
        <p:spPr bwMode="auto">
          <a:xfrm>
            <a:off x="5803931" y="2725736"/>
            <a:ext cx="784225" cy="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圆角矩形 10"/>
          <p:cNvSpPr/>
          <p:nvPr/>
        </p:nvSpPr>
        <p:spPr>
          <a:xfrm>
            <a:off x="1285852" y="2786058"/>
            <a:ext cx="4572032" cy="1214446"/>
          </a:xfrm>
          <a:prstGeom prst="round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200" b="1" dirty="0" smtClean="0"/>
              <a:t>所有标本的接收、切片、病理及</a:t>
            </a:r>
            <a:r>
              <a:rPr lang="en-US" altLang="zh-CN" sz="3200" b="1" dirty="0" smtClean="0"/>
              <a:t>DNA</a:t>
            </a:r>
            <a:r>
              <a:rPr lang="zh-CN" altLang="en-US" sz="3200" b="1" dirty="0" smtClean="0"/>
              <a:t>质控</a:t>
            </a:r>
            <a:endParaRPr lang="zh-CN" altLang="en-US" sz="3200" b="1" dirty="0"/>
          </a:p>
        </p:txBody>
      </p:sp>
    </p:spTree>
    <p:extLst>
      <p:ext uri="{BB962C8B-B14F-4D97-AF65-F5344CB8AC3E}">
        <p14:creationId xmlns:p14="http://schemas.microsoft.com/office/powerpoint/2010/main" val="113293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0" y="744918"/>
            <a:ext cx="4071934" cy="6113082"/>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2679242" y="857232"/>
            <a:ext cx="4197014" cy="5842494"/>
          </a:xfrm>
          <a:prstGeom prst="rect">
            <a:avLst/>
          </a:prstGeom>
          <a:noFill/>
          <a:ln w="9525">
            <a:noFill/>
            <a:miter lim="800000"/>
            <a:headEnd/>
            <a:tailEnd/>
          </a:ln>
          <a:effectLst/>
        </p:spPr>
      </p:pic>
      <p:sp>
        <p:nvSpPr>
          <p:cNvPr id="7" name="TextBox 6"/>
          <p:cNvSpPr txBox="1"/>
          <p:nvPr/>
        </p:nvSpPr>
        <p:spPr>
          <a:xfrm>
            <a:off x="1000099" y="2214554"/>
            <a:ext cx="1267645" cy="369332"/>
          </a:xfrm>
          <a:prstGeom prst="rect">
            <a:avLst/>
          </a:prstGeom>
          <a:solidFill>
            <a:srgbClr val="0033CC"/>
          </a:solidFill>
          <a:ln>
            <a:solidFill>
              <a:srgbClr val="0033CC"/>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dirty="0" smtClean="0">
                <a:solidFill>
                  <a:schemeClr val="bg1"/>
                </a:solidFill>
                <a:latin typeface="黑体" pitchFamily="49" charset="-122"/>
                <a:ea typeface="黑体" pitchFamily="49" charset="-122"/>
              </a:rPr>
              <a:t>体系配置</a:t>
            </a:r>
            <a:endParaRPr lang="zh-CN" altLang="en-US" dirty="0">
              <a:solidFill>
                <a:schemeClr val="bg1"/>
              </a:solidFill>
              <a:latin typeface="黑体" pitchFamily="49" charset="-122"/>
              <a:ea typeface="黑体" pitchFamily="49" charset="-122"/>
            </a:endParaRPr>
          </a:p>
        </p:txBody>
      </p:sp>
      <p:sp>
        <p:nvSpPr>
          <p:cNvPr id="8" name="TextBox 7"/>
          <p:cNvSpPr txBox="1"/>
          <p:nvPr/>
        </p:nvSpPr>
        <p:spPr>
          <a:xfrm>
            <a:off x="3286116" y="3000372"/>
            <a:ext cx="1107996" cy="369332"/>
          </a:xfrm>
          <a:prstGeom prst="rect">
            <a:avLst/>
          </a:prstGeom>
          <a:solidFill>
            <a:srgbClr val="0033CC"/>
          </a:solidFill>
          <a:ln>
            <a:solidFill>
              <a:srgbClr val="0033CC"/>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dirty="0" smtClean="0">
                <a:solidFill>
                  <a:schemeClr val="bg1"/>
                </a:solidFill>
                <a:latin typeface="Arial" pitchFamily="34" charset="0"/>
                <a:ea typeface="黑体" pitchFamily="49" charset="-122"/>
                <a:cs typeface="Arial" pitchFamily="34" charset="0"/>
              </a:rPr>
              <a:t>电泳质控</a:t>
            </a:r>
            <a:endParaRPr lang="zh-CN" altLang="en-US" dirty="0">
              <a:solidFill>
                <a:schemeClr val="bg1"/>
              </a:solidFill>
              <a:latin typeface="Arial" pitchFamily="34" charset="0"/>
              <a:ea typeface="黑体" pitchFamily="49" charset="-122"/>
              <a:cs typeface="Arial" pitchFamily="34" charset="0"/>
            </a:endParaRPr>
          </a:p>
        </p:txBody>
      </p:sp>
      <p:sp>
        <p:nvSpPr>
          <p:cNvPr id="9" name="TextBox 8"/>
          <p:cNvSpPr txBox="1"/>
          <p:nvPr/>
        </p:nvSpPr>
        <p:spPr>
          <a:xfrm>
            <a:off x="4214810" y="1285860"/>
            <a:ext cx="1595309" cy="369332"/>
          </a:xfrm>
          <a:prstGeom prst="rect">
            <a:avLst/>
          </a:prstGeom>
          <a:solidFill>
            <a:srgbClr val="0033CC"/>
          </a:solidFill>
          <a:ln>
            <a:solidFill>
              <a:srgbClr val="0033CC"/>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altLang="zh-CN" dirty="0" smtClean="0">
                <a:solidFill>
                  <a:schemeClr val="bg1"/>
                </a:solidFill>
                <a:latin typeface="Arial" pitchFamily="34" charset="0"/>
                <a:ea typeface="黑体" pitchFamily="49" charset="-122"/>
                <a:cs typeface="Arial" pitchFamily="34" charset="0"/>
              </a:rPr>
              <a:t>PCR</a:t>
            </a:r>
            <a:r>
              <a:rPr lang="zh-CN" altLang="en-US" dirty="0" smtClean="0">
                <a:solidFill>
                  <a:schemeClr val="bg1"/>
                </a:solidFill>
                <a:latin typeface="Arial" pitchFamily="34" charset="0"/>
                <a:ea typeface="黑体" pitchFamily="49" charset="-122"/>
                <a:cs typeface="Arial" pitchFamily="34" charset="0"/>
              </a:rPr>
              <a:t>上机记录</a:t>
            </a:r>
            <a:endParaRPr lang="zh-CN" altLang="en-US" dirty="0">
              <a:solidFill>
                <a:schemeClr val="bg1"/>
              </a:solidFill>
              <a:latin typeface="Arial" pitchFamily="34" charset="0"/>
              <a:ea typeface="黑体" pitchFamily="49" charset="-122"/>
              <a:cs typeface="Arial" pitchFamily="34" charset="0"/>
            </a:endParaRPr>
          </a:p>
        </p:txBody>
      </p:sp>
      <p:sp>
        <p:nvSpPr>
          <p:cNvPr id="10" name="TextBox 9"/>
          <p:cNvSpPr txBox="1"/>
          <p:nvPr/>
        </p:nvSpPr>
        <p:spPr>
          <a:xfrm>
            <a:off x="4429124" y="4929198"/>
            <a:ext cx="1107996" cy="369332"/>
          </a:xfrm>
          <a:prstGeom prst="rect">
            <a:avLst/>
          </a:prstGeom>
          <a:solidFill>
            <a:srgbClr val="0033CC"/>
          </a:solidFill>
          <a:ln>
            <a:solidFill>
              <a:srgbClr val="0033CC"/>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dirty="0" smtClean="0">
                <a:solidFill>
                  <a:schemeClr val="bg1"/>
                </a:solidFill>
                <a:latin typeface="Arial" pitchFamily="34" charset="0"/>
                <a:ea typeface="黑体" pitchFamily="49" charset="-122"/>
                <a:cs typeface="Arial" pitchFamily="34" charset="0"/>
              </a:rPr>
              <a:t>测序布板</a:t>
            </a:r>
            <a:endParaRPr lang="zh-CN" altLang="en-US" dirty="0">
              <a:solidFill>
                <a:schemeClr val="bg1"/>
              </a:solidFill>
              <a:latin typeface="Arial" pitchFamily="34" charset="0"/>
              <a:ea typeface="黑体" pitchFamily="49" charset="-122"/>
              <a:cs typeface="Arial" pitchFamily="34" charset="0"/>
            </a:endParaRPr>
          </a:p>
        </p:txBody>
      </p:sp>
      <p:pic>
        <p:nvPicPr>
          <p:cNvPr id="9222" name="Picture 6"/>
          <p:cNvPicPr>
            <a:picLocks noChangeAspect="1" noChangeArrowheads="1"/>
          </p:cNvPicPr>
          <p:nvPr/>
        </p:nvPicPr>
        <p:blipFill>
          <a:blip r:embed="rId4"/>
          <a:srcRect/>
          <a:stretch>
            <a:fillRect/>
          </a:stretch>
        </p:blipFill>
        <p:spPr bwMode="auto">
          <a:xfrm>
            <a:off x="5616600" y="1143318"/>
            <a:ext cx="4356000" cy="5714682"/>
          </a:xfrm>
          <a:prstGeom prst="rect">
            <a:avLst/>
          </a:prstGeom>
          <a:noFill/>
          <a:ln w="9525">
            <a:noFill/>
            <a:miter lim="800000"/>
            <a:headEnd/>
            <a:tailEnd/>
          </a:ln>
          <a:effectLst/>
        </p:spPr>
      </p:pic>
      <p:sp>
        <p:nvSpPr>
          <p:cNvPr id="11" name="TextBox 10"/>
          <p:cNvSpPr txBox="1"/>
          <p:nvPr/>
        </p:nvSpPr>
        <p:spPr>
          <a:xfrm>
            <a:off x="7358083" y="1571612"/>
            <a:ext cx="1143008" cy="369332"/>
          </a:xfrm>
          <a:prstGeom prst="rect">
            <a:avLst/>
          </a:prstGeom>
          <a:solidFill>
            <a:srgbClr val="0033CC"/>
          </a:solidFill>
          <a:ln>
            <a:solidFill>
              <a:srgbClr val="0033CC"/>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dirty="0" smtClean="0">
                <a:solidFill>
                  <a:schemeClr val="bg1"/>
                </a:solidFill>
                <a:latin typeface="Arial" pitchFamily="34" charset="0"/>
                <a:ea typeface="黑体" pitchFamily="49" charset="-122"/>
                <a:cs typeface="Arial" pitchFamily="34" charset="0"/>
              </a:rPr>
              <a:t>仪器记录</a:t>
            </a:r>
            <a:endParaRPr lang="zh-CN" altLang="en-US" dirty="0">
              <a:solidFill>
                <a:schemeClr val="bg1"/>
              </a:solidFill>
              <a:latin typeface="Arial" pitchFamily="34" charset="0"/>
              <a:ea typeface="黑体" pitchFamily="49" charset="-122"/>
              <a:cs typeface="Arial" pitchFamily="34" charset="0"/>
            </a:endParaRPr>
          </a:p>
        </p:txBody>
      </p:sp>
      <p:sp>
        <p:nvSpPr>
          <p:cNvPr id="12" name="TextBox 11"/>
          <p:cNvSpPr txBox="1"/>
          <p:nvPr/>
        </p:nvSpPr>
        <p:spPr>
          <a:xfrm>
            <a:off x="7215207" y="4143380"/>
            <a:ext cx="1143008" cy="369332"/>
          </a:xfrm>
          <a:prstGeom prst="rect">
            <a:avLst/>
          </a:prstGeom>
          <a:solidFill>
            <a:srgbClr val="0033CC"/>
          </a:solidFill>
          <a:ln>
            <a:solidFill>
              <a:srgbClr val="0033CC"/>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dirty="0" smtClean="0">
                <a:solidFill>
                  <a:schemeClr val="bg1"/>
                </a:solidFill>
                <a:latin typeface="Arial" pitchFamily="34" charset="0"/>
                <a:ea typeface="黑体" pitchFamily="49" charset="-122"/>
                <a:cs typeface="Arial" pitchFamily="34" charset="0"/>
              </a:rPr>
              <a:t>峰图判读</a:t>
            </a:r>
            <a:endParaRPr lang="zh-CN" altLang="en-US" dirty="0">
              <a:solidFill>
                <a:schemeClr val="bg1"/>
              </a:solidFill>
              <a:latin typeface="Arial" pitchFamily="34" charset="0"/>
              <a:ea typeface="黑体" pitchFamily="49" charset="-122"/>
              <a:cs typeface="Arial" pitchFamily="34" charset="0"/>
            </a:endParaRPr>
          </a:p>
        </p:txBody>
      </p:sp>
      <p:sp>
        <p:nvSpPr>
          <p:cNvPr id="13" name="标题 1"/>
          <p:cNvSpPr txBox="1">
            <a:spLocks noChangeArrowheads="1"/>
          </p:cNvSpPr>
          <p:nvPr/>
        </p:nvSpPr>
        <p:spPr>
          <a:xfrm>
            <a:off x="0" y="44450"/>
            <a:ext cx="9144000" cy="1012825"/>
          </a:xfrm>
          <a:prstGeom prst="rect">
            <a:avLst/>
          </a:prstGeom>
          <a:solidFill>
            <a:schemeClr val="bg1"/>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40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j-cs"/>
                <a:sym typeface="华文新魏" pitchFamily="2" charset="-122"/>
              </a:rPr>
              <a:t>流程化</a:t>
            </a:r>
            <a:r>
              <a:rPr kumimoji="0" lang="en-US" altLang="zh-CN" sz="40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j-cs"/>
                <a:sym typeface="华文新魏" pitchFamily="2" charset="-122"/>
              </a:rPr>
              <a:t>----</a:t>
            </a:r>
            <a:r>
              <a:rPr kumimoji="0" lang="zh-CN" altLang="en-US" sz="4000" b="1" i="0" u="none" strike="noStrike" kern="1200" cap="none" spc="0" normalizeH="0" baseline="0" noProof="0" dirty="0" smtClean="0">
                <a:ln>
                  <a:noFill/>
                </a:ln>
                <a:solidFill>
                  <a:srgbClr val="FF0000"/>
                </a:solidFill>
                <a:effectLst/>
                <a:uLnTx/>
                <a:uFillTx/>
                <a:latin typeface="微软雅黑" pitchFamily="34" charset="-122"/>
                <a:ea typeface="微软雅黑" pitchFamily="34" charset="-122"/>
                <a:cs typeface="+mj-cs"/>
                <a:sym typeface="华文新魏" pitchFamily="2" charset="-122"/>
              </a:rPr>
              <a:t>测序项目流程表</a:t>
            </a:r>
          </a:p>
        </p:txBody>
      </p:sp>
    </p:spTree>
    <p:extLst>
      <p:ext uri="{BB962C8B-B14F-4D97-AF65-F5344CB8AC3E}">
        <p14:creationId xmlns:p14="http://schemas.microsoft.com/office/powerpoint/2010/main" val="4013686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2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 descr="E:\微信图片_2017081016183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94" t="7812" r="10585"/>
          <a:stretch/>
        </p:blipFill>
        <p:spPr bwMode="auto">
          <a:xfrm>
            <a:off x="4474552" y="1235231"/>
            <a:ext cx="2113671" cy="2752959"/>
          </a:xfrm>
          <a:prstGeom prst="rect">
            <a:avLst/>
          </a:prstGeom>
          <a:noFill/>
          <a:extLst>
            <a:ext uri="{909E8E84-426E-40DD-AFC4-6F175D3DCCD1}">
              <a14:hiddenFill xmlns:a14="http://schemas.microsoft.com/office/drawing/2010/main">
                <a:solidFill>
                  <a:srgbClr val="FFFFFF"/>
                </a:solidFill>
              </a14:hiddenFill>
            </a:ext>
          </a:extLst>
        </p:spPr>
      </p:pic>
      <p:sp>
        <p:nvSpPr>
          <p:cNvPr id="4" name="标题 3"/>
          <p:cNvSpPr>
            <a:spLocks noGrp="1"/>
          </p:cNvSpPr>
          <p:nvPr>
            <p:ph type="title"/>
          </p:nvPr>
        </p:nvSpPr>
        <p:spPr>
          <a:xfrm>
            <a:off x="467544" y="188640"/>
            <a:ext cx="8229600" cy="792088"/>
          </a:xfrm>
        </p:spPr>
        <p:txBody>
          <a:bodyPr>
            <a:normAutofit/>
          </a:bodyPr>
          <a:lstStyle/>
          <a:p>
            <a:r>
              <a:rPr lang="zh-CN" altLang="en-US" sz="4000" b="1" dirty="0" smtClean="0">
                <a:solidFill>
                  <a:srgbClr val="FF0000"/>
                </a:solidFill>
                <a:latin typeface="微软雅黑" pitchFamily="34" charset="-122"/>
                <a:ea typeface="微软雅黑" pitchFamily="34" charset="-122"/>
              </a:rPr>
              <a:t>管理文件持续 修整之路</a:t>
            </a:r>
            <a:endParaRPr lang="zh-CN" altLang="en-US" sz="4000" b="1" dirty="0">
              <a:solidFill>
                <a:srgbClr val="FF0000"/>
              </a:solidFill>
              <a:latin typeface="微软雅黑" pitchFamily="34" charset="-122"/>
              <a:ea typeface="微软雅黑" pitchFamily="34" charset="-122"/>
            </a:endParaRPr>
          </a:p>
        </p:txBody>
      </p:sp>
      <p:pic>
        <p:nvPicPr>
          <p:cNvPr id="3074" name="Picture 2"/>
          <p:cNvPicPr>
            <a:picLocks noChangeAspect="1" noChangeArrowheads="1"/>
          </p:cNvPicPr>
          <p:nvPr/>
        </p:nvPicPr>
        <p:blipFill>
          <a:blip r:embed="rId4" cstate="print"/>
          <a:srcRect/>
          <a:stretch>
            <a:fillRect/>
          </a:stretch>
        </p:blipFill>
        <p:spPr bwMode="auto">
          <a:xfrm>
            <a:off x="254270" y="4042718"/>
            <a:ext cx="2113569" cy="2752922"/>
          </a:xfrm>
          <a:prstGeom prst="rect">
            <a:avLst/>
          </a:prstGeom>
          <a:noFill/>
          <a:ln w="9525">
            <a:noFill/>
            <a:miter lim="800000"/>
            <a:headEnd/>
            <a:tailEnd/>
          </a:ln>
        </p:spPr>
      </p:pic>
      <p:sp>
        <p:nvSpPr>
          <p:cNvPr id="10" name="圆角矩形 9"/>
          <p:cNvSpPr/>
          <p:nvPr/>
        </p:nvSpPr>
        <p:spPr>
          <a:xfrm>
            <a:off x="254271" y="6130950"/>
            <a:ext cx="1089857" cy="288032"/>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b="1" dirty="0" smtClean="0"/>
              <a:t>14</a:t>
            </a:r>
            <a:r>
              <a:rPr lang="zh-CN" altLang="en-US" sz="1400" b="1" dirty="0" smtClean="0"/>
              <a:t>年第</a:t>
            </a:r>
            <a:r>
              <a:rPr lang="en-US" altLang="zh-CN" sz="1400" b="1" dirty="0" smtClean="0"/>
              <a:t>4</a:t>
            </a:r>
            <a:r>
              <a:rPr lang="zh-CN" altLang="en-US" sz="1400" b="1" dirty="0" smtClean="0"/>
              <a:t>本</a:t>
            </a:r>
            <a:endParaRPr lang="zh-CN" altLang="en-US" sz="1400" b="1" dirty="0"/>
          </a:p>
        </p:txBody>
      </p:sp>
      <p:sp>
        <p:nvSpPr>
          <p:cNvPr id="11" name="圆角矩形 10"/>
          <p:cNvSpPr/>
          <p:nvPr/>
        </p:nvSpPr>
        <p:spPr>
          <a:xfrm>
            <a:off x="2486471" y="3328946"/>
            <a:ext cx="1073649" cy="298661"/>
          </a:xfrm>
          <a:prstGeom prst="roundRect">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002060"/>
                </a:solidFill>
              </a:rPr>
              <a:t>13</a:t>
            </a:r>
            <a:r>
              <a:rPr lang="zh-CN" altLang="en-US" b="1" dirty="0" smtClean="0">
                <a:solidFill>
                  <a:srgbClr val="002060"/>
                </a:solidFill>
              </a:rPr>
              <a:t>年第</a:t>
            </a:r>
            <a:r>
              <a:rPr lang="en-US" altLang="zh-CN" b="1" dirty="0" smtClean="0">
                <a:solidFill>
                  <a:srgbClr val="002060"/>
                </a:solidFill>
              </a:rPr>
              <a:t>3</a:t>
            </a:r>
            <a:r>
              <a:rPr lang="zh-CN" altLang="en-US" b="1" dirty="0" smtClean="0">
                <a:solidFill>
                  <a:srgbClr val="002060"/>
                </a:solidFill>
              </a:rPr>
              <a:t>本</a:t>
            </a:r>
            <a:endParaRPr lang="zh-CN" altLang="en-US" b="1" dirty="0">
              <a:solidFill>
                <a:srgbClr val="002060"/>
              </a:solidFill>
            </a:endParaRPr>
          </a:p>
        </p:txBody>
      </p:sp>
      <p:grpSp>
        <p:nvGrpSpPr>
          <p:cNvPr id="13" name="组合 12"/>
          <p:cNvGrpSpPr/>
          <p:nvPr/>
        </p:nvGrpSpPr>
        <p:grpSpPr>
          <a:xfrm>
            <a:off x="254271" y="1234406"/>
            <a:ext cx="4208187" cy="2753784"/>
            <a:chOff x="93152" y="558250"/>
            <a:chExt cx="4878645" cy="3232188"/>
          </a:xfrm>
        </p:grpSpPr>
        <p:pic>
          <p:nvPicPr>
            <p:cNvPr id="23553" name="Picture 1"/>
            <p:cNvPicPr>
              <a:picLocks noChangeAspect="1" noChangeArrowheads="1"/>
            </p:cNvPicPr>
            <p:nvPr/>
          </p:nvPicPr>
          <p:blipFill>
            <a:blip r:embed="rId5" cstate="print"/>
            <a:srcRect r="3139" b="7407"/>
            <a:stretch>
              <a:fillRect/>
            </a:stretch>
          </p:blipFill>
          <p:spPr bwMode="auto">
            <a:xfrm>
              <a:off x="2536987" y="559218"/>
              <a:ext cx="2434810" cy="3231220"/>
            </a:xfrm>
            <a:prstGeom prst="rect">
              <a:avLst/>
            </a:prstGeom>
            <a:noFill/>
            <a:ln w="9525">
              <a:solidFill>
                <a:schemeClr val="accent1"/>
              </a:solidFill>
              <a:miter lim="800000"/>
              <a:headEnd/>
              <a:tailEnd/>
            </a:ln>
          </p:spPr>
        </p:pic>
        <p:pic>
          <p:nvPicPr>
            <p:cNvPr id="23554" name="Picture 2"/>
            <p:cNvPicPr>
              <a:picLocks noChangeAspect="1" noChangeArrowheads="1"/>
            </p:cNvPicPr>
            <p:nvPr/>
          </p:nvPicPr>
          <p:blipFill>
            <a:blip r:embed="rId6" cstate="print"/>
            <a:srcRect r="4943" b="9804"/>
            <a:stretch>
              <a:fillRect/>
            </a:stretch>
          </p:blipFill>
          <p:spPr bwMode="auto">
            <a:xfrm>
              <a:off x="93152" y="558250"/>
              <a:ext cx="2409392" cy="3231219"/>
            </a:xfrm>
            <a:prstGeom prst="rect">
              <a:avLst/>
            </a:prstGeom>
            <a:noFill/>
            <a:ln w="9525">
              <a:solidFill>
                <a:schemeClr val="accent1"/>
              </a:solidFill>
              <a:miter lim="800000"/>
              <a:headEnd/>
              <a:tailEnd/>
            </a:ln>
          </p:spPr>
        </p:pic>
      </p:grpSp>
      <p:pic>
        <p:nvPicPr>
          <p:cNvPr id="6146" name="Picture 2" descr="C:\Users\user\Desktop\微信图片_20170727194917.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2551" r="10448" b="3654"/>
          <a:stretch/>
        </p:blipFill>
        <p:spPr bwMode="auto">
          <a:xfrm>
            <a:off x="2394344" y="4042718"/>
            <a:ext cx="2068114" cy="2753242"/>
          </a:xfrm>
          <a:prstGeom prst="rect">
            <a:avLst/>
          </a:prstGeom>
          <a:noFill/>
          <a:extLst>
            <a:ext uri="{909E8E84-426E-40DD-AFC4-6F175D3DCCD1}">
              <a14:hiddenFill xmlns:a14="http://schemas.microsoft.com/office/drawing/2010/main">
                <a:solidFill>
                  <a:srgbClr val="FFFFFF"/>
                </a:solidFill>
              </a14:hiddenFill>
            </a:ext>
          </a:extLst>
        </p:spPr>
      </p:pic>
      <p:sp>
        <p:nvSpPr>
          <p:cNvPr id="12" name="圆角矩形 11"/>
          <p:cNvSpPr/>
          <p:nvPr/>
        </p:nvSpPr>
        <p:spPr>
          <a:xfrm>
            <a:off x="234104" y="3339576"/>
            <a:ext cx="1089857" cy="288032"/>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b="1" dirty="0" smtClean="0">
                <a:solidFill>
                  <a:schemeClr val="bg1">
                    <a:lumMod val="50000"/>
                  </a:schemeClr>
                </a:solidFill>
              </a:rPr>
              <a:t>05</a:t>
            </a:r>
            <a:r>
              <a:rPr lang="zh-CN" altLang="en-US" sz="1400" b="1" dirty="0" smtClean="0">
                <a:solidFill>
                  <a:schemeClr val="bg1">
                    <a:lumMod val="50000"/>
                  </a:schemeClr>
                </a:solidFill>
              </a:rPr>
              <a:t>年第</a:t>
            </a:r>
            <a:r>
              <a:rPr lang="en-US" altLang="zh-CN" sz="1400" b="1" dirty="0" smtClean="0">
                <a:solidFill>
                  <a:schemeClr val="bg1">
                    <a:lumMod val="50000"/>
                  </a:schemeClr>
                </a:solidFill>
              </a:rPr>
              <a:t>1</a:t>
            </a:r>
            <a:r>
              <a:rPr lang="zh-CN" altLang="en-US" sz="1400" b="1" dirty="0" smtClean="0">
                <a:solidFill>
                  <a:schemeClr val="bg1">
                    <a:lumMod val="50000"/>
                  </a:schemeClr>
                </a:solidFill>
              </a:rPr>
              <a:t>本</a:t>
            </a:r>
            <a:endParaRPr lang="zh-CN" altLang="en-US" sz="1400" b="1" dirty="0">
              <a:solidFill>
                <a:schemeClr val="bg1">
                  <a:lumMod val="50000"/>
                </a:schemeClr>
              </a:solidFill>
            </a:endParaRPr>
          </a:p>
        </p:txBody>
      </p:sp>
      <p:sp>
        <p:nvSpPr>
          <p:cNvPr id="14" name="圆角矩形 13"/>
          <p:cNvSpPr/>
          <p:nvPr/>
        </p:nvSpPr>
        <p:spPr>
          <a:xfrm>
            <a:off x="4706279" y="3229914"/>
            <a:ext cx="1089857" cy="288032"/>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b="1" dirty="0" smtClean="0">
                <a:solidFill>
                  <a:schemeClr val="bg1">
                    <a:lumMod val="50000"/>
                  </a:schemeClr>
                </a:solidFill>
              </a:rPr>
              <a:t>13</a:t>
            </a:r>
            <a:r>
              <a:rPr lang="zh-CN" altLang="en-US" sz="1400" b="1" dirty="0" smtClean="0">
                <a:solidFill>
                  <a:schemeClr val="bg1">
                    <a:lumMod val="50000"/>
                  </a:schemeClr>
                </a:solidFill>
              </a:rPr>
              <a:t>年第</a:t>
            </a:r>
            <a:r>
              <a:rPr lang="en-US" altLang="zh-CN" sz="1400" b="1" dirty="0" smtClean="0">
                <a:solidFill>
                  <a:schemeClr val="bg1">
                    <a:lumMod val="50000"/>
                  </a:schemeClr>
                </a:solidFill>
              </a:rPr>
              <a:t>3</a:t>
            </a:r>
            <a:r>
              <a:rPr lang="zh-CN" altLang="en-US" sz="1400" b="1" dirty="0" smtClean="0">
                <a:solidFill>
                  <a:schemeClr val="bg1">
                    <a:lumMod val="50000"/>
                  </a:schemeClr>
                </a:solidFill>
              </a:rPr>
              <a:t>本</a:t>
            </a:r>
            <a:endParaRPr lang="zh-CN" altLang="en-US" sz="1400" b="1" dirty="0">
              <a:solidFill>
                <a:schemeClr val="bg1">
                  <a:lumMod val="50000"/>
                </a:schemeClr>
              </a:solidFill>
            </a:endParaRPr>
          </a:p>
        </p:txBody>
      </p:sp>
      <p:sp>
        <p:nvSpPr>
          <p:cNvPr id="15" name="圆角矩形 14"/>
          <p:cNvSpPr/>
          <p:nvPr/>
        </p:nvSpPr>
        <p:spPr>
          <a:xfrm>
            <a:off x="2466352" y="3339576"/>
            <a:ext cx="1089857" cy="288032"/>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b="1" dirty="0" smtClean="0">
                <a:solidFill>
                  <a:schemeClr val="bg1">
                    <a:lumMod val="50000"/>
                  </a:schemeClr>
                </a:solidFill>
              </a:rPr>
              <a:t>11</a:t>
            </a:r>
            <a:r>
              <a:rPr lang="zh-CN" altLang="en-US" sz="1400" b="1" dirty="0" smtClean="0">
                <a:solidFill>
                  <a:schemeClr val="bg1">
                    <a:lumMod val="50000"/>
                  </a:schemeClr>
                </a:solidFill>
              </a:rPr>
              <a:t>年第</a:t>
            </a:r>
            <a:r>
              <a:rPr lang="en-US" altLang="zh-CN" sz="1400" b="1" dirty="0">
                <a:solidFill>
                  <a:schemeClr val="bg1">
                    <a:lumMod val="50000"/>
                  </a:schemeClr>
                </a:solidFill>
              </a:rPr>
              <a:t>2</a:t>
            </a:r>
            <a:r>
              <a:rPr lang="zh-CN" altLang="en-US" sz="1400" b="1" dirty="0" smtClean="0">
                <a:solidFill>
                  <a:schemeClr val="bg1">
                    <a:lumMod val="50000"/>
                  </a:schemeClr>
                </a:solidFill>
              </a:rPr>
              <a:t>本</a:t>
            </a:r>
            <a:endParaRPr lang="zh-CN" altLang="en-US" sz="1400" b="1" dirty="0">
              <a:solidFill>
                <a:schemeClr val="bg1">
                  <a:lumMod val="50000"/>
                </a:schemeClr>
              </a:solidFill>
            </a:endParaRPr>
          </a:p>
        </p:txBody>
      </p:sp>
      <p:sp>
        <p:nvSpPr>
          <p:cNvPr id="16" name="圆角矩形 15"/>
          <p:cNvSpPr/>
          <p:nvPr/>
        </p:nvSpPr>
        <p:spPr>
          <a:xfrm>
            <a:off x="2610368" y="6490990"/>
            <a:ext cx="1089857" cy="288032"/>
          </a:xfrm>
          <a:prstGeom prst="round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b="1" dirty="0" smtClean="0"/>
              <a:t>17</a:t>
            </a:r>
            <a:r>
              <a:rPr lang="zh-CN" altLang="en-US" sz="1400" b="1" dirty="0" smtClean="0"/>
              <a:t>年第</a:t>
            </a:r>
            <a:r>
              <a:rPr lang="en-US" altLang="zh-CN" sz="1400" b="1" dirty="0"/>
              <a:t>5</a:t>
            </a:r>
            <a:r>
              <a:rPr lang="zh-CN" altLang="en-US" sz="1400" b="1" dirty="0" smtClean="0"/>
              <a:t>本</a:t>
            </a:r>
            <a:endParaRPr lang="zh-CN" altLang="en-US" sz="1400" b="1" dirty="0"/>
          </a:p>
        </p:txBody>
      </p:sp>
      <p:sp>
        <p:nvSpPr>
          <p:cNvPr id="5" name="TextBox 4"/>
          <p:cNvSpPr txBox="1"/>
          <p:nvPr/>
        </p:nvSpPr>
        <p:spPr>
          <a:xfrm>
            <a:off x="4786314" y="4643446"/>
            <a:ext cx="3397084" cy="1569660"/>
          </a:xfrm>
          <a:prstGeom prst="rect">
            <a:avLst/>
          </a:prstGeom>
          <a:noFill/>
        </p:spPr>
        <p:txBody>
          <a:bodyPr wrap="none" rtlCol="0">
            <a:spAutoFit/>
          </a:bodyPr>
          <a:lstStyle/>
          <a:p>
            <a:pPr marL="285750" indent="-285750">
              <a:buFont typeface="Wingdings" pitchFamily="2" charset="2"/>
              <a:buChar char="Ø"/>
            </a:pP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逐步建立完善</a:t>
            </a:r>
            <a:endParaRPr lang="en-US" altLang="zh-CN" sz="2400" dirty="0" smtClean="0">
              <a:latin typeface="黑体" pitchFamily="49" charset="-122"/>
              <a:ea typeface="黑体" pitchFamily="49" charset="-122"/>
            </a:endParaRPr>
          </a:p>
          <a:p>
            <a:pPr marL="285750" indent="-285750">
              <a:buFont typeface="Wingdings" pitchFamily="2" charset="2"/>
              <a:buChar char="Ø"/>
            </a:pPr>
            <a:r>
              <a:rPr lang="en-US" altLang="zh-CN" sz="2400" dirty="0">
                <a:latin typeface="黑体" pitchFamily="49" charset="-122"/>
                <a:ea typeface="黑体" pitchFamily="49" charset="-122"/>
              </a:rPr>
              <a:t> </a:t>
            </a:r>
            <a:r>
              <a:rPr lang="zh-CN" altLang="en-US" sz="2400" dirty="0" smtClean="0">
                <a:latin typeface="黑体" pitchFamily="49" charset="-122"/>
                <a:ea typeface="黑体" pitchFamily="49" charset="-122"/>
              </a:rPr>
              <a:t>细化、细分</a:t>
            </a:r>
            <a:endParaRPr lang="en-US" altLang="zh-CN" sz="2400" dirty="0" smtClean="0">
              <a:latin typeface="黑体" pitchFamily="49" charset="-122"/>
              <a:ea typeface="黑体" pitchFamily="49" charset="-122"/>
            </a:endParaRPr>
          </a:p>
          <a:p>
            <a:pPr marL="285750" indent="-285750">
              <a:buFont typeface="Wingdings" pitchFamily="2" charset="2"/>
              <a:buChar char="Ø"/>
            </a:pPr>
            <a:r>
              <a:rPr lang="en-US" altLang="zh-CN" sz="2400" dirty="0">
                <a:latin typeface="黑体" pitchFamily="49" charset="-122"/>
                <a:ea typeface="黑体" pitchFamily="49" charset="-122"/>
              </a:rPr>
              <a:t> </a:t>
            </a:r>
            <a:r>
              <a:rPr lang="zh-CN" altLang="en-US" sz="2400" dirty="0" smtClean="0">
                <a:latin typeface="黑体" pitchFamily="49" charset="-122"/>
                <a:ea typeface="黑体" pitchFamily="49" charset="-122"/>
              </a:rPr>
              <a:t>改说明书式为描述式</a:t>
            </a:r>
            <a:endParaRPr lang="en-US" altLang="zh-CN" sz="2400" dirty="0" smtClean="0">
              <a:latin typeface="黑体" pitchFamily="49" charset="-122"/>
              <a:ea typeface="黑体" pitchFamily="49" charset="-122"/>
            </a:endParaRPr>
          </a:p>
          <a:p>
            <a:pPr marL="285750" indent="-285750">
              <a:buFont typeface="Wingdings" pitchFamily="2" charset="2"/>
              <a:buChar char="Ø"/>
            </a:pPr>
            <a:r>
              <a:rPr lang="en-US" altLang="zh-CN" sz="2400" dirty="0">
                <a:latin typeface="黑体" pitchFamily="49" charset="-122"/>
                <a:ea typeface="黑体" pitchFamily="49" charset="-122"/>
              </a:rPr>
              <a:t> </a:t>
            </a:r>
            <a:r>
              <a:rPr lang="zh-CN" altLang="en-US" sz="2400" dirty="0" smtClean="0">
                <a:latin typeface="黑体" pitchFamily="49" charset="-122"/>
                <a:ea typeface="黑体" pitchFamily="49" charset="-122"/>
              </a:rPr>
              <a:t>增加质控特殊章节</a:t>
            </a:r>
            <a:endParaRPr lang="zh-CN" altLang="en-US" sz="2400" dirty="0">
              <a:latin typeface="黑体" pitchFamily="49" charset="-122"/>
              <a:ea typeface="黑体" pitchFamily="49" charset="-122"/>
            </a:endParaRPr>
          </a:p>
        </p:txBody>
      </p:sp>
      <p:sp>
        <p:nvSpPr>
          <p:cNvPr id="6" name="矩形 5"/>
          <p:cNvSpPr/>
          <p:nvPr/>
        </p:nvSpPr>
        <p:spPr>
          <a:xfrm>
            <a:off x="3923928" y="260648"/>
            <a:ext cx="1213794" cy="707886"/>
          </a:xfrm>
          <a:prstGeom prst="rect">
            <a:avLst/>
          </a:prstGeom>
          <a:solidFill>
            <a:schemeClr val="bg1"/>
          </a:solidFill>
          <a:ln>
            <a:solidFill>
              <a:schemeClr val="bg1"/>
            </a:solidFill>
          </a:ln>
        </p:spPr>
        <p:txBody>
          <a:bodyPr wrap="none">
            <a:spAutoFit/>
          </a:bodyPr>
          <a:lstStyle/>
          <a:p>
            <a:r>
              <a:rPr lang="zh-CN" altLang="en-US" sz="4000" b="1" dirty="0">
                <a:solidFill>
                  <a:srgbClr val="0070C0"/>
                </a:solidFill>
                <a:latin typeface="微软雅黑" pitchFamily="34" charset="-122"/>
                <a:ea typeface="微软雅黑" pitchFamily="34" charset="-122"/>
              </a:rPr>
              <a:t>持续</a:t>
            </a:r>
            <a:endParaRPr lang="zh-CN" altLang="en-US" sz="40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086760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5" grpId="0" animBg="1"/>
      <p:bldP spid="16" grpId="0" animBg="1"/>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9492" y="116632"/>
            <a:ext cx="8316806" cy="6414071"/>
            <a:chOff x="35354" y="615340"/>
            <a:chExt cx="8316806" cy="6414071"/>
          </a:xfrm>
        </p:grpSpPr>
        <p:grpSp>
          <p:nvGrpSpPr>
            <p:cNvPr id="5" name="组合 4"/>
            <p:cNvGrpSpPr/>
            <p:nvPr/>
          </p:nvGrpSpPr>
          <p:grpSpPr>
            <a:xfrm>
              <a:off x="35354" y="615340"/>
              <a:ext cx="6624878" cy="6255945"/>
              <a:chOff x="35354" y="615340"/>
              <a:chExt cx="6624878" cy="6255945"/>
            </a:xfrm>
          </p:grpSpPr>
          <p:sp>
            <p:nvSpPr>
              <p:cNvPr id="9" name="矩形 8"/>
              <p:cNvSpPr/>
              <p:nvPr/>
            </p:nvSpPr>
            <p:spPr>
              <a:xfrm>
                <a:off x="2588294" y="1066991"/>
                <a:ext cx="4071938" cy="5728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5354" y="615340"/>
                <a:ext cx="4333252" cy="6255945"/>
                <a:chOff x="4608278" y="457069"/>
                <a:chExt cx="4333252" cy="6255945"/>
              </a:xfrm>
            </p:grpSpPr>
            <p:pic>
              <p:nvPicPr>
                <p:cNvPr id="11" name="Picture 2"/>
                <p:cNvPicPr>
                  <a:picLocks noChangeAspect="1" noChangeArrowheads="1"/>
                </p:cNvPicPr>
                <p:nvPr/>
              </p:nvPicPr>
              <p:blipFill>
                <a:blip r:embed="rId2" cstate="print"/>
                <a:srcRect b="67246"/>
                <a:stretch>
                  <a:fillRect/>
                </a:stretch>
              </p:blipFill>
              <p:spPr bwMode="auto">
                <a:xfrm>
                  <a:off x="4788024" y="908720"/>
                  <a:ext cx="4153506" cy="1872208"/>
                </a:xfrm>
                <a:prstGeom prst="rect">
                  <a:avLst/>
                </a:prstGeom>
                <a:noFill/>
                <a:ln w="9525">
                  <a:noFill/>
                  <a:miter lim="800000"/>
                  <a:headEnd/>
                  <a:tailEnd/>
                </a:ln>
              </p:spPr>
            </p:pic>
            <p:pic>
              <p:nvPicPr>
                <p:cNvPr id="12" name="Picture 5"/>
                <p:cNvPicPr>
                  <a:picLocks noChangeAspect="1" noChangeArrowheads="1"/>
                </p:cNvPicPr>
                <p:nvPr/>
              </p:nvPicPr>
              <p:blipFill>
                <a:blip r:embed="rId3" cstate="print"/>
                <a:srcRect/>
                <a:stretch>
                  <a:fillRect/>
                </a:stretch>
              </p:blipFill>
              <p:spPr bwMode="auto">
                <a:xfrm>
                  <a:off x="4716016" y="2636912"/>
                  <a:ext cx="3645396" cy="4076102"/>
                </a:xfrm>
                <a:prstGeom prst="rect">
                  <a:avLst/>
                </a:prstGeom>
                <a:noFill/>
                <a:ln w="9525">
                  <a:noFill/>
                  <a:miter lim="800000"/>
                  <a:headEnd/>
                  <a:tailEnd/>
                </a:ln>
              </p:spPr>
            </p:pic>
            <p:sp>
              <p:nvSpPr>
                <p:cNvPr id="13" name="矩形 12"/>
                <p:cNvSpPr/>
                <p:nvPr/>
              </p:nvSpPr>
              <p:spPr>
                <a:xfrm>
                  <a:off x="4608278" y="457069"/>
                  <a:ext cx="2492990" cy="461665"/>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en-US" altLang="zh-CN" sz="2400" dirty="0" smtClean="0">
                      <a:solidFill>
                        <a:schemeClr val="bg1"/>
                      </a:solidFill>
                      <a:latin typeface="黑体" pitchFamily="49" charset="-122"/>
                      <a:ea typeface="黑体" pitchFamily="49" charset="-122"/>
                    </a:rPr>
                    <a:t>1. </a:t>
                  </a:r>
                  <a:r>
                    <a:rPr lang="zh-CN" altLang="en-US" sz="2400" dirty="0" smtClean="0">
                      <a:solidFill>
                        <a:schemeClr val="bg1"/>
                      </a:solidFill>
                      <a:latin typeface="黑体" pitchFamily="49" charset="-122"/>
                      <a:ea typeface="黑体" pitchFamily="49" charset="-122"/>
                    </a:rPr>
                    <a:t>仪器维护使用</a:t>
                  </a:r>
                  <a:endParaRPr lang="zh-CN" altLang="en-US" sz="2400" dirty="0">
                    <a:solidFill>
                      <a:schemeClr val="bg1"/>
                    </a:solidFill>
                    <a:latin typeface="黑体" pitchFamily="49" charset="-122"/>
                    <a:ea typeface="黑体" pitchFamily="49" charset="-122"/>
                  </a:endParaRPr>
                </a:p>
              </p:txBody>
            </p:sp>
          </p:grpSp>
        </p:grpSp>
        <p:grpSp>
          <p:nvGrpSpPr>
            <p:cNvPr id="6" name="组合 5"/>
            <p:cNvGrpSpPr/>
            <p:nvPr/>
          </p:nvGrpSpPr>
          <p:grpSpPr>
            <a:xfrm>
              <a:off x="4211960" y="980728"/>
              <a:ext cx="4140200" cy="6048683"/>
              <a:chOff x="4211960" y="980728"/>
              <a:chExt cx="4140200" cy="6048683"/>
            </a:xfrm>
          </p:grpSpPr>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r="3362"/>
              <a:stretch>
                <a:fillRect/>
              </a:stretch>
            </p:blipFill>
            <p:spPr bwMode="auto">
              <a:xfrm>
                <a:off x="4211960" y="980728"/>
                <a:ext cx="4140200" cy="165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9910" y="2592349"/>
                <a:ext cx="3897313" cy="443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299050028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959702"/>
            <a:ext cx="5976664" cy="4989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51520" y="476672"/>
            <a:ext cx="2741456" cy="369332"/>
          </a:xfrm>
          <a:prstGeom prst="rect">
            <a:avLst/>
          </a:prstGeom>
          <a:solidFill>
            <a:srgbClr val="0033CC"/>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zh-CN" altLang="en-US" b="1" dirty="0" smtClean="0">
                <a:latin typeface="黑体" pitchFamily="49" charset="-122"/>
                <a:ea typeface="黑体" pitchFamily="49" charset="-122"/>
              </a:rPr>
              <a:t>设备登记造册、专组管理</a:t>
            </a:r>
            <a:endParaRPr lang="zh-CN" altLang="en-US" b="1" dirty="0">
              <a:latin typeface="黑体" pitchFamily="49" charset="-122"/>
              <a:ea typeface="黑体" pitchFamily="49" charset="-122"/>
            </a:endParaRPr>
          </a:p>
        </p:txBody>
      </p:sp>
      <p:sp>
        <p:nvSpPr>
          <p:cNvPr id="4" name="TextBox 3"/>
          <p:cNvSpPr txBox="1"/>
          <p:nvPr/>
        </p:nvSpPr>
        <p:spPr>
          <a:xfrm>
            <a:off x="7332286" y="476672"/>
            <a:ext cx="1811714" cy="369332"/>
          </a:xfrm>
          <a:prstGeom prst="rect">
            <a:avLst/>
          </a:prstGeom>
          <a:solidFill>
            <a:srgbClr val="0033CC"/>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zh-CN" altLang="en-US" b="1" dirty="0" smtClean="0">
                <a:latin typeface="黑体" pitchFamily="49" charset="-122"/>
                <a:ea typeface="黑体" pitchFamily="49" charset="-122"/>
              </a:rPr>
              <a:t>档案跟着设备走</a:t>
            </a:r>
            <a:endParaRPr lang="zh-CN" altLang="en-US" b="1" dirty="0">
              <a:latin typeface="黑体" pitchFamily="49" charset="-122"/>
              <a:ea typeface="黑体" pitchFamily="49" charset="-122"/>
            </a:endParaRPr>
          </a:p>
        </p:txBody>
      </p:sp>
      <p:pic>
        <p:nvPicPr>
          <p:cNvPr id="5" name="Picture 3" descr="E:\微信图片_2017081015161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5" y="959701"/>
            <a:ext cx="2893450" cy="21700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E:\微信图片_2017081015161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6417" r="7666"/>
          <a:stretch/>
        </p:blipFill>
        <p:spPr bwMode="auto">
          <a:xfrm>
            <a:off x="6228184" y="3284984"/>
            <a:ext cx="2872013" cy="1935016"/>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箭头连接符 6"/>
          <p:cNvCxnSpPr/>
          <p:nvPr/>
        </p:nvCxnSpPr>
        <p:spPr>
          <a:xfrm>
            <a:off x="7332286" y="1412776"/>
            <a:ext cx="331904" cy="28803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7318734" y="3463163"/>
            <a:ext cx="331904" cy="28803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6660232" y="4252492"/>
            <a:ext cx="331904" cy="28803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6502267" y="2204864"/>
            <a:ext cx="331904" cy="28803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65168" y="918012"/>
            <a:ext cx="5832648" cy="27874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14282" y="5286388"/>
            <a:ext cx="6965260" cy="1415772"/>
          </a:xfrm>
          <a:prstGeom prst="rect">
            <a:avLst/>
          </a:prstGeom>
          <a:solidFill>
            <a:schemeClr val="bg1">
              <a:lumMod val="85000"/>
            </a:schemeClr>
          </a:solidFill>
          <a:ln>
            <a:solidFill>
              <a:srgbClr val="C00000"/>
            </a:solidFill>
          </a:ln>
        </p:spPr>
        <p:txBody>
          <a:bodyPr wrap="square">
            <a:spAutoFit/>
          </a:bodyPr>
          <a:lstStyle/>
          <a:p>
            <a:r>
              <a:rPr lang="en-US" altLang="zh-CN" sz="1400" b="1" dirty="0">
                <a:solidFill>
                  <a:srgbClr val="C00000"/>
                </a:solidFill>
                <a:latin typeface="黑体" pitchFamily="49" charset="-122"/>
                <a:ea typeface="黑体" pitchFamily="49" charset="-122"/>
              </a:rPr>
              <a:t>4.1</a:t>
            </a:r>
            <a:r>
              <a:rPr lang="zh-CN" altLang="zh-CN" sz="1400" b="1" dirty="0">
                <a:solidFill>
                  <a:srgbClr val="C00000"/>
                </a:solidFill>
                <a:latin typeface="黑体" pitchFamily="49" charset="-122"/>
                <a:ea typeface="黑体" pitchFamily="49" charset="-122"/>
              </a:rPr>
              <a:t>建档管理：所有仪器设备应建立独立档案夹，内容如下：</a:t>
            </a:r>
          </a:p>
          <a:p>
            <a:pPr marL="228600" lvl="0" indent="-228600">
              <a:buFont typeface="Wingdings" pitchFamily="2" charset="2"/>
              <a:buChar char="Ø"/>
            </a:pPr>
            <a:r>
              <a:rPr lang="zh-CN" altLang="zh-CN" sz="1200" dirty="0">
                <a:latin typeface="黑体" pitchFamily="49" charset="-122"/>
                <a:ea typeface="黑体" pitchFamily="49" charset="-122"/>
              </a:rPr>
              <a:t>仪器设备申购情况：申购书（</a:t>
            </a:r>
            <a:r>
              <a:rPr lang="en-US" altLang="zh-CN" sz="1200" dirty="0">
                <a:latin typeface="黑体" pitchFamily="49" charset="-122"/>
                <a:ea typeface="黑体" pitchFamily="49" charset="-122"/>
              </a:rPr>
              <a:t>10</a:t>
            </a:r>
            <a:r>
              <a:rPr lang="zh-CN" altLang="zh-CN" sz="1200" dirty="0">
                <a:latin typeface="黑体" pitchFamily="49" charset="-122"/>
                <a:ea typeface="黑体" pitchFamily="49" charset="-122"/>
              </a:rPr>
              <a:t>万以上设备为论证报告）、购买合同、安装确认表及接收人员签字。</a:t>
            </a:r>
          </a:p>
          <a:p>
            <a:pPr marL="228600" lvl="0" indent="-228600">
              <a:buFont typeface="Wingdings" pitchFamily="2" charset="2"/>
              <a:buChar char="Ø"/>
            </a:pPr>
            <a:r>
              <a:rPr lang="zh-CN" altLang="zh-CN" sz="1200" dirty="0">
                <a:latin typeface="黑体" pitchFamily="49" charset="-122"/>
                <a:ea typeface="黑体" pitchFamily="49" charset="-122"/>
              </a:rPr>
              <a:t>仪器设备的一般情况：名称、制造商、型号或序号、接收日期、接收状态（全新、改装等）、启用日期、目前放置区域、联系工程师、管理负责人等。</a:t>
            </a:r>
          </a:p>
          <a:p>
            <a:pPr marL="228600" lvl="0" indent="-228600">
              <a:buFont typeface="Wingdings" pitchFamily="2" charset="2"/>
              <a:buChar char="Ø"/>
            </a:pPr>
            <a:r>
              <a:rPr lang="zh-CN" altLang="zh-CN" sz="1200" dirty="0">
                <a:latin typeface="黑体" pitchFamily="49" charset="-122"/>
                <a:ea typeface="黑体" pitchFamily="49" charset="-122"/>
              </a:rPr>
              <a:t>仪器设备的相关文件：仪器设备的说明书、操作手册、设备卡及固定资产卡、维保</a:t>
            </a:r>
            <a:r>
              <a:rPr lang="zh-CN" altLang="zh-CN" sz="1200" dirty="0" smtClean="0">
                <a:latin typeface="黑体" pitchFamily="49" charset="-122"/>
                <a:ea typeface="黑体" pitchFamily="49" charset="-122"/>
              </a:rPr>
              <a:t>合同。</a:t>
            </a:r>
            <a:endParaRPr lang="zh-CN" altLang="zh-CN" sz="1200" dirty="0">
              <a:latin typeface="黑体" pitchFamily="49" charset="-122"/>
              <a:ea typeface="黑体" pitchFamily="49" charset="-122"/>
            </a:endParaRPr>
          </a:p>
          <a:p>
            <a:pPr marL="228600" lvl="0" indent="-228600">
              <a:buFont typeface="Wingdings" pitchFamily="2" charset="2"/>
              <a:buChar char="Ø"/>
            </a:pPr>
            <a:r>
              <a:rPr lang="zh-CN" altLang="zh-CN" sz="1200" dirty="0">
                <a:latin typeface="黑体" pitchFamily="49" charset="-122"/>
                <a:ea typeface="黑体" pitchFamily="49" charset="-122"/>
              </a:rPr>
              <a:t>仪器设备的损坏、故障、</a:t>
            </a:r>
            <a:r>
              <a:rPr lang="zh-CN" altLang="zh-CN" sz="1200" b="1" dirty="0">
                <a:latin typeface="黑体" pitchFamily="49" charset="-122"/>
                <a:ea typeface="黑体" pitchFamily="49" charset="-122"/>
              </a:rPr>
              <a:t>维修</a:t>
            </a:r>
            <a:r>
              <a:rPr lang="zh-CN" altLang="zh-CN" sz="1200" dirty="0">
                <a:latin typeface="黑体" pitchFamily="49" charset="-122"/>
                <a:ea typeface="黑体" pitchFamily="49" charset="-122"/>
              </a:rPr>
              <a:t>须作如下记录：日期、设备名称、设备标记号、损坏或故障的表现、损坏或故障的原因、修理人员及单位、修理的结果、记录人员签名、质量负责人签名等。</a:t>
            </a:r>
          </a:p>
        </p:txBody>
      </p:sp>
    </p:spTree>
    <p:extLst>
      <p:ext uri="{BB962C8B-B14F-4D97-AF65-F5344CB8AC3E}">
        <p14:creationId xmlns:p14="http://schemas.microsoft.com/office/powerpoint/2010/main" val="10465713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t="9654"/>
          <a:stretch/>
        </p:blipFill>
        <p:spPr bwMode="auto">
          <a:xfrm>
            <a:off x="480413" y="1119116"/>
            <a:ext cx="8615222" cy="5338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23528" y="188640"/>
            <a:ext cx="4968552" cy="57775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2400" dirty="0" smtClean="0">
                <a:latin typeface="黑体" pitchFamily="49" charset="-122"/>
                <a:ea typeface="黑体" pitchFamily="49" charset="-122"/>
              </a:rPr>
              <a:t>3. </a:t>
            </a:r>
            <a:r>
              <a:rPr lang="zh-CN" altLang="en-US" sz="2400" dirty="0" smtClean="0">
                <a:latin typeface="黑体" pitchFamily="49" charset="-122"/>
                <a:ea typeface="黑体" pitchFamily="49" charset="-122"/>
              </a:rPr>
              <a:t>增加针对质控、失控的章节</a:t>
            </a:r>
            <a:endParaRPr lang="zh-CN" altLang="en-US" sz="2400" dirty="0">
              <a:latin typeface="黑体" pitchFamily="49" charset="-122"/>
              <a:ea typeface="黑体" pitchFamily="49" charset="-122"/>
            </a:endParaRPr>
          </a:p>
        </p:txBody>
      </p:sp>
    </p:spTree>
    <p:extLst>
      <p:ext uri="{BB962C8B-B14F-4D97-AF65-F5344CB8AC3E}">
        <p14:creationId xmlns:p14="http://schemas.microsoft.com/office/powerpoint/2010/main" val="2595938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t="7546"/>
          <a:stretch/>
        </p:blipFill>
        <p:spPr bwMode="auto">
          <a:xfrm>
            <a:off x="179512" y="1124744"/>
            <a:ext cx="8654105" cy="533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23528" y="188640"/>
            <a:ext cx="3384376" cy="577759"/>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r>
              <a:rPr lang="en-US" altLang="zh-CN" sz="2400" dirty="0" smtClean="0">
                <a:latin typeface="Arial" pitchFamily="34" charset="0"/>
                <a:ea typeface="黑体" pitchFamily="49" charset="-122"/>
                <a:cs typeface="Arial" pitchFamily="34" charset="0"/>
              </a:rPr>
              <a:t>4. </a:t>
            </a:r>
            <a:r>
              <a:rPr lang="zh-CN" altLang="en-US" sz="2400" dirty="0" smtClean="0">
                <a:latin typeface="Arial" pitchFamily="34" charset="0"/>
                <a:ea typeface="黑体" pitchFamily="49" charset="-122"/>
                <a:cs typeface="Arial" pitchFamily="34" charset="0"/>
              </a:rPr>
              <a:t>增加特色</a:t>
            </a:r>
            <a:r>
              <a:rPr lang="en-US" altLang="zh-CN" sz="2400" dirty="0" smtClean="0">
                <a:latin typeface="Arial" pitchFamily="34" charset="0"/>
                <a:ea typeface="黑体" pitchFamily="49" charset="-122"/>
                <a:cs typeface="Arial" pitchFamily="34" charset="0"/>
              </a:rPr>
              <a:t>SOP</a:t>
            </a:r>
            <a:r>
              <a:rPr lang="zh-CN" altLang="en-US" sz="2400" dirty="0" smtClean="0">
                <a:latin typeface="Arial" pitchFamily="34" charset="0"/>
                <a:ea typeface="黑体" pitchFamily="49" charset="-122"/>
                <a:cs typeface="Arial" pitchFamily="34" charset="0"/>
              </a:rPr>
              <a:t>章节</a:t>
            </a:r>
            <a:endParaRPr lang="zh-CN" altLang="en-US" sz="2400" dirty="0">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1068065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3"/>
          <p:cNvSpPr txBox="1">
            <a:spLocks noChangeArrowheads="1"/>
          </p:cNvSpPr>
          <p:nvPr/>
        </p:nvSpPr>
        <p:spPr bwMode="auto">
          <a:xfrm>
            <a:off x="714375" y="285750"/>
            <a:ext cx="7715250" cy="646113"/>
          </a:xfrm>
          <a:prstGeom prst="rect">
            <a:avLst/>
          </a:prstGeom>
          <a:solidFill>
            <a:srgbClr val="FFCC99"/>
          </a:solidFill>
          <a:ln w="9525">
            <a:solidFill>
              <a:srgbClr val="FFFF99"/>
            </a:solidFill>
            <a:miter lim="800000"/>
            <a:headEnd/>
            <a:tailEnd/>
          </a:ln>
        </p:spPr>
        <p:txBody>
          <a:bodyPr>
            <a:spAutoFit/>
          </a:bodyPr>
          <a:lstStyle/>
          <a:p>
            <a:pPr marL="342900" indent="-342900" algn="ctr" eaLnBrk="1" hangingPunct="1">
              <a:spcBef>
                <a:spcPct val="50000"/>
              </a:spcBef>
            </a:pPr>
            <a:r>
              <a:rPr lang="zh-CN" altLang="zh-CN" sz="3600" dirty="0" smtClean="0">
                <a:solidFill>
                  <a:srgbClr val="FF0000"/>
                </a:solidFill>
                <a:latin typeface="华文中宋" pitchFamily="2" charset="-122"/>
                <a:ea typeface="华文中宋" pitchFamily="2" charset="-122"/>
              </a:rPr>
              <a:t>基于</a:t>
            </a:r>
            <a:r>
              <a:rPr lang="zh-CN" altLang="zh-CN" sz="3600" dirty="0">
                <a:solidFill>
                  <a:srgbClr val="FF0000"/>
                </a:solidFill>
                <a:latin typeface="华文中宋" pitchFamily="2" charset="-122"/>
                <a:ea typeface="华文中宋" pitchFamily="2" charset="-122"/>
              </a:rPr>
              <a:t>荧光定量</a:t>
            </a:r>
            <a:r>
              <a:rPr lang="en-US" altLang="zh-CN" sz="3600" dirty="0">
                <a:solidFill>
                  <a:srgbClr val="FF0000"/>
                </a:solidFill>
                <a:latin typeface="华文中宋" pitchFamily="2" charset="-122"/>
                <a:ea typeface="华文中宋" pitchFamily="2" charset="-122"/>
              </a:rPr>
              <a:t>PCR</a:t>
            </a:r>
            <a:r>
              <a:rPr lang="zh-CN" altLang="en-US" sz="3600" dirty="0">
                <a:solidFill>
                  <a:srgbClr val="FF0000"/>
                </a:solidFill>
                <a:latin typeface="华文中宋" pitchFamily="2" charset="-122"/>
                <a:ea typeface="华文中宋" pitchFamily="2" charset="-122"/>
              </a:rPr>
              <a:t>技术的检测</a:t>
            </a:r>
          </a:p>
        </p:txBody>
      </p:sp>
      <p:sp>
        <p:nvSpPr>
          <p:cNvPr id="18435" name="Rectangle 4"/>
          <p:cNvSpPr>
            <a:spLocks noChangeArrowheads="1"/>
          </p:cNvSpPr>
          <p:nvPr/>
        </p:nvSpPr>
        <p:spPr bwMode="auto">
          <a:xfrm>
            <a:off x="349250" y="3886200"/>
            <a:ext cx="184150" cy="396875"/>
          </a:xfrm>
          <a:prstGeom prst="rect">
            <a:avLst/>
          </a:prstGeom>
          <a:noFill/>
          <a:ln w="9525">
            <a:noFill/>
            <a:miter lim="800000"/>
            <a:headEnd/>
            <a:tailEnd/>
          </a:ln>
        </p:spPr>
        <p:txBody>
          <a:bodyPr wrap="none" anchor="ctr">
            <a:spAutoFit/>
          </a:bodyPr>
          <a:lstStyle/>
          <a:p>
            <a:pPr eaLnBrk="1" hangingPunct="1"/>
            <a:endParaRPr lang="zh-CN" altLang="en-US" sz="2000" b="0"/>
          </a:p>
        </p:txBody>
      </p:sp>
      <p:sp>
        <p:nvSpPr>
          <p:cNvPr id="18436" name="Rectangle 5"/>
          <p:cNvSpPr>
            <a:spLocks noChangeArrowheads="1"/>
          </p:cNvSpPr>
          <p:nvPr/>
        </p:nvSpPr>
        <p:spPr bwMode="auto">
          <a:xfrm>
            <a:off x="609600" y="3203575"/>
            <a:ext cx="184150" cy="396875"/>
          </a:xfrm>
          <a:prstGeom prst="rect">
            <a:avLst/>
          </a:prstGeom>
          <a:noFill/>
          <a:ln w="9525">
            <a:noFill/>
            <a:miter lim="800000"/>
            <a:headEnd/>
            <a:tailEnd/>
          </a:ln>
        </p:spPr>
        <p:txBody>
          <a:bodyPr wrap="none">
            <a:spAutoFit/>
          </a:bodyPr>
          <a:lstStyle/>
          <a:p>
            <a:pPr eaLnBrk="1" hangingPunct="1"/>
            <a:endParaRPr lang="zh-CN" altLang="en-US" sz="2000" b="0"/>
          </a:p>
        </p:txBody>
      </p:sp>
      <p:sp>
        <p:nvSpPr>
          <p:cNvPr id="18437" name="Rectangle 6"/>
          <p:cNvSpPr>
            <a:spLocks noChangeArrowheads="1"/>
          </p:cNvSpPr>
          <p:nvPr/>
        </p:nvSpPr>
        <p:spPr bwMode="auto">
          <a:xfrm>
            <a:off x="1752600" y="3643313"/>
            <a:ext cx="184150" cy="396875"/>
          </a:xfrm>
          <a:prstGeom prst="rect">
            <a:avLst/>
          </a:prstGeom>
          <a:noFill/>
          <a:ln w="9525">
            <a:noFill/>
            <a:miter lim="800000"/>
            <a:headEnd/>
            <a:tailEnd/>
          </a:ln>
        </p:spPr>
        <p:txBody>
          <a:bodyPr wrap="none">
            <a:spAutoFit/>
          </a:bodyPr>
          <a:lstStyle/>
          <a:p>
            <a:pPr eaLnBrk="1" hangingPunct="1"/>
            <a:endParaRPr lang="zh-CN" altLang="en-US" sz="2000" b="0"/>
          </a:p>
        </p:txBody>
      </p:sp>
      <p:sp>
        <p:nvSpPr>
          <p:cNvPr id="18438" name="Rectangle 7"/>
          <p:cNvSpPr>
            <a:spLocks noChangeArrowheads="1"/>
          </p:cNvSpPr>
          <p:nvPr/>
        </p:nvSpPr>
        <p:spPr bwMode="auto">
          <a:xfrm>
            <a:off x="2057400" y="4422775"/>
            <a:ext cx="184150" cy="396875"/>
          </a:xfrm>
          <a:prstGeom prst="rect">
            <a:avLst/>
          </a:prstGeom>
          <a:noFill/>
          <a:ln w="9525">
            <a:noFill/>
            <a:miter lim="800000"/>
            <a:headEnd/>
            <a:tailEnd/>
          </a:ln>
        </p:spPr>
        <p:txBody>
          <a:bodyPr wrap="none">
            <a:spAutoFit/>
          </a:bodyPr>
          <a:lstStyle/>
          <a:p>
            <a:pPr eaLnBrk="1" hangingPunct="1"/>
            <a:endParaRPr lang="zh-CN" altLang="en-US" sz="2000" b="0"/>
          </a:p>
        </p:txBody>
      </p:sp>
      <p:sp>
        <p:nvSpPr>
          <p:cNvPr id="18439" name="Rectangle 8"/>
          <p:cNvSpPr>
            <a:spLocks noChangeArrowheads="1"/>
          </p:cNvSpPr>
          <p:nvPr/>
        </p:nvSpPr>
        <p:spPr bwMode="auto">
          <a:xfrm>
            <a:off x="2133600" y="4803775"/>
            <a:ext cx="184150" cy="396875"/>
          </a:xfrm>
          <a:prstGeom prst="rect">
            <a:avLst/>
          </a:prstGeom>
          <a:noFill/>
          <a:ln w="9525">
            <a:noFill/>
            <a:miter lim="800000"/>
            <a:headEnd/>
            <a:tailEnd/>
          </a:ln>
        </p:spPr>
        <p:txBody>
          <a:bodyPr wrap="none">
            <a:spAutoFit/>
          </a:bodyPr>
          <a:lstStyle/>
          <a:p>
            <a:pPr eaLnBrk="1" hangingPunct="1"/>
            <a:endParaRPr lang="zh-CN" altLang="en-US" sz="2000" b="0"/>
          </a:p>
        </p:txBody>
      </p:sp>
      <p:sp>
        <p:nvSpPr>
          <p:cNvPr id="18440" name="Rectangle 9"/>
          <p:cNvSpPr>
            <a:spLocks noChangeArrowheads="1"/>
          </p:cNvSpPr>
          <p:nvPr/>
        </p:nvSpPr>
        <p:spPr bwMode="auto">
          <a:xfrm>
            <a:off x="1258888" y="5084763"/>
            <a:ext cx="184150" cy="396875"/>
          </a:xfrm>
          <a:prstGeom prst="rect">
            <a:avLst/>
          </a:prstGeom>
          <a:noFill/>
          <a:ln w="9525">
            <a:noFill/>
            <a:miter lim="800000"/>
            <a:headEnd/>
            <a:tailEnd/>
          </a:ln>
        </p:spPr>
        <p:txBody>
          <a:bodyPr wrap="none">
            <a:spAutoFit/>
          </a:bodyPr>
          <a:lstStyle/>
          <a:p>
            <a:pPr eaLnBrk="1" hangingPunct="1"/>
            <a:endParaRPr lang="zh-CN" altLang="en-US" sz="2000" b="0"/>
          </a:p>
        </p:txBody>
      </p:sp>
      <p:sp>
        <p:nvSpPr>
          <p:cNvPr id="18441" name="Text Box 10"/>
          <p:cNvSpPr txBox="1">
            <a:spLocks noChangeArrowheads="1"/>
          </p:cNvSpPr>
          <p:nvPr/>
        </p:nvSpPr>
        <p:spPr bwMode="auto">
          <a:xfrm>
            <a:off x="5638800" y="5257800"/>
            <a:ext cx="3048000" cy="396875"/>
          </a:xfrm>
          <a:prstGeom prst="rect">
            <a:avLst/>
          </a:prstGeom>
          <a:noFill/>
          <a:ln w="9525">
            <a:noFill/>
            <a:miter lim="800000"/>
            <a:headEnd/>
            <a:tailEnd/>
          </a:ln>
        </p:spPr>
        <p:txBody>
          <a:bodyPr>
            <a:spAutoFit/>
          </a:bodyPr>
          <a:lstStyle/>
          <a:p>
            <a:pPr eaLnBrk="1" hangingPunct="1">
              <a:spcBef>
                <a:spcPct val="50000"/>
              </a:spcBef>
            </a:pPr>
            <a:endParaRPr lang="zh-CN" altLang="en-US" sz="2000" b="0"/>
          </a:p>
        </p:txBody>
      </p:sp>
      <p:sp>
        <p:nvSpPr>
          <p:cNvPr id="18442" name="Text Box 11"/>
          <p:cNvSpPr txBox="1">
            <a:spLocks noChangeArrowheads="1"/>
          </p:cNvSpPr>
          <p:nvPr/>
        </p:nvSpPr>
        <p:spPr bwMode="auto">
          <a:xfrm>
            <a:off x="5715000" y="5715000"/>
            <a:ext cx="2514600" cy="396875"/>
          </a:xfrm>
          <a:prstGeom prst="rect">
            <a:avLst/>
          </a:prstGeom>
          <a:noFill/>
          <a:ln w="9525">
            <a:noFill/>
            <a:miter lim="800000"/>
            <a:headEnd/>
            <a:tailEnd/>
          </a:ln>
        </p:spPr>
        <p:txBody>
          <a:bodyPr>
            <a:spAutoFit/>
          </a:bodyPr>
          <a:lstStyle/>
          <a:p>
            <a:pPr eaLnBrk="1" hangingPunct="1">
              <a:spcBef>
                <a:spcPct val="15000"/>
              </a:spcBef>
            </a:pPr>
            <a:endParaRPr lang="zh-CN" altLang="en-US" sz="2000" b="0"/>
          </a:p>
        </p:txBody>
      </p:sp>
      <p:sp>
        <p:nvSpPr>
          <p:cNvPr id="18443" name="Text Box 12"/>
          <p:cNvSpPr txBox="1">
            <a:spLocks noChangeArrowheads="1"/>
          </p:cNvSpPr>
          <p:nvPr/>
        </p:nvSpPr>
        <p:spPr bwMode="auto">
          <a:xfrm>
            <a:off x="2743200" y="6019800"/>
            <a:ext cx="2895600" cy="396875"/>
          </a:xfrm>
          <a:prstGeom prst="rect">
            <a:avLst/>
          </a:prstGeom>
          <a:noFill/>
          <a:ln w="9525">
            <a:noFill/>
            <a:miter lim="800000"/>
            <a:headEnd/>
            <a:tailEnd/>
          </a:ln>
        </p:spPr>
        <p:txBody>
          <a:bodyPr>
            <a:spAutoFit/>
          </a:bodyPr>
          <a:lstStyle/>
          <a:p>
            <a:pPr eaLnBrk="1" hangingPunct="1">
              <a:spcBef>
                <a:spcPct val="50000"/>
              </a:spcBef>
            </a:pPr>
            <a:endParaRPr lang="zh-CN" altLang="en-US" sz="2000" b="0"/>
          </a:p>
        </p:txBody>
      </p:sp>
      <p:graphicFrame>
        <p:nvGraphicFramePr>
          <p:cNvPr id="249869" name="Group 13"/>
          <p:cNvGraphicFramePr>
            <a:graphicFrameLocks noGrp="1"/>
          </p:cNvGraphicFramePr>
          <p:nvPr/>
        </p:nvGraphicFramePr>
        <p:xfrm>
          <a:off x="785813" y="1571625"/>
          <a:ext cx="7500937" cy="4859337"/>
        </p:xfrm>
        <a:graphic>
          <a:graphicData uri="http://schemas.openxmlformats.org/drawingml/2006/table">
            <a:tbl>
              <a:tblPr/>
              <a:tblGrid>
                <a:gridCol w="4039386"/>
                <a:gridCol w="3461551"/>
              </a:tblGrid>
              <a:tr h="646948">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Arial" charset="0"/>
                          <a:ea typeface="宋体" pitchFamily="2" charset="-122"/>
                        </a:rPr>
                        <a:t>项目名称</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Arial" charset="0"/>
                          <a:ea typeface="宋体" pitchFamily="2" charset="-122"/>
                        </a:rPr>
                        <a:t>检测意义</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r>
              <a:tr h="557094">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EGFR</a:t>
                      </a:r>
                      <a:r>
                        <a:rPr kumimoji="0" lang="zh-CN" altLang="en-US" sz="2000" b="0" i="0" u="none" strike="noStrike" cap="none" normalizeH="0" baseline="0" smtClean="0">
                          <a:ln>
                            <a:noFill/>
                          </a:ln>
                          <a:solidFill>
                            <a:schemeClr val="tx1"/>
                          </a:solidFill>
                          <a:effectLst/>
                          <a:latin typeface="Arial" charset="0"/>
                          <a:ea typeface="宋体" pitchFamily="2" charset="-122"/>
                        </a:rPr>
                        <a:t>基因突变</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EGFR-TKI</a:t>
                      </a:r>
                      <a:r>
                        <a:rPr kumimoji="0" lang="zh-CN" altLang="en-US" sz="2000" b="0" i="0" u="none" strike="noStrike" cap="none" normalizeH="0" baseline="0" smtClean="0">
                          <a:ln>
                            <a:noFill/>
                          </a:ln>
                          <a:solidFill>
                            <a:schemeClr val="tx1"/>
                          </a:solidFill>
                          <a:effectLst/>
                          <a:latin typeface="Arial" charset="0"/>
                          <a:ea typeface="宋体" pitchFamily="2" charset="-122"/>
                        </a:rPr>
                        <a:t>靶向筛选</a:t>
                      </a:r>
                      <a:endParaRPr kumimoji="0" lang="en-US" altLang="zh-CN" sz="20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557094">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KRAS</a:t>
                      </a:r>
                      <a:r>
                        <a:rPr kumimoji="0" lang="zh-CN" altLang="en-US" sz="2000" b="0" i="0" u="none" strike="noStrike" cap="none" normalizeH="0" baseline="0" smtClean="0">
                          <a:ln>
                            <a:noFill/>
                          </a:ln>
                          <a:solidFill>
                            <a:schemeClr val="tx1"/>
                          </a:solidFill>
                          <a:effectLst/>
                          <a:latin typeface="Arial" charset="0"/>
                          <a:ea typeface="宋体" pitchFamily="2" charset="-122"/>
                        </a:rPr>
                        <a:t>基因突变</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EGFR-TKI</a:t>
                      </a:r>
                      <a:r>
                        <a:rPr kumimoji="0" lang="zh-CN" altLang="en-US" sz="2000" b="0" i="0" u="none" strike="noStrike" cap="none" normalizeH="0" baseline="0" smtClean="0">
                          <a:ln>
                            <a:noFill/>
                          </a:ln>
                          <a:solidFill>
                            <a:schemeClr val="tx1"/>
                          </a:solidFill>
                          <a:effectLst/>
                          <a:latin typeface="Arial" charset="0"/>
                          <a:ea typeface="宋体" pitchFamily="2" charset="-122"/>
                        </a:rPr>
                        <a:t>靶向筛选</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927825">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BRAF</a:t>
                      </a:r>
                      <a:r>
                        <a:rPr kumimoji="0" lang="zh-CN" altLang="en-US" sz="2000" b="0" i="0" u="none" strike="noStrike" cap="none" normalizeH="0" baseline="0" smtClean="0">
                          <a:ln>
                            <a:noFill/>
                          </a:ln>
                          <a:solidFill>
                            <a:schemeClr val="tx1"/>
                          </a:solidFill>
                          <a:effectLst/>
                          <a:latin typeface="Arial" charset="0"/>
                          <a:ea typeface="宋体" pitchFamily="2" charset="-122"/>
                        </a:rPr>
                        <a:t>基因突变</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恶黑、甲状腺癌靶向筛选、肠癌预后预测</a:t>
                      </a:r>
                      <a:endParaRPr kumimoji="0" lang="en-US" altLang="zh-CN" sz="20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645799">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dirty="0" smtClean="0">
                          <a:ln>
                            <a:noFill/>
                          </a:ln>
                          <a:solidFill>
                            <a:schemeClr val="tx1"/>
                          </a:solidFill>
                          <a:effectLst/>
                          <a:latin typeface="Arial" charset="0"/>
                          <a:ea typeface="宋体" pitchFamily="2" charset="-122"/>
                        </a:rPr>
                        <a:t>PIK3CA</a:t>
                      </a:r>
                      <a:r>
                        <a:rPr kumimoji="0" lang="zh-CN" altLang="en-US" sz="2000" b="0" i="0" u="none" strike="noStrike" cap="none" normalizeH="0" baseline="0" dirty="0" smtClean="0">
                          <a:ln>
                            <a:noFill/>
                          </a:ln>
                          <a:solidFill>
                            <a:schemeClr val="tx1"/>
                          </a:solidFill>
                          <a:effectLst/>
                          <a:latin typeface="Arial" charset="0"/>
                          <a:ea typeface="宋体" pitchFamily="2" charset="-122"/>
                        </a:rPr>
                        <a:t>基因突变</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肠癌、乳腺癌预后预测</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980961">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病原体核酸定量</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EBV</a:t>
                      </a:r>
                      <a:r>
                        <a:rPr kumimoji="0" lang="zh-CN" altLang="en-US" sz="2000" b="0" i="0" u="none" strike="noStrike" cap="none" normalizeH="0" baseline="0" smtClean="0">
                          <a:ln>
                            <a:noFill/>
                          </a:ln>
                          <a:solidFill>
                            <a:schemeClr val="tx1"/>
                          </a:solidFill>
                          <a:effectLst/>
                          <a:latin typeface="Arial" charset="0"/>
                          <a:ea typeface="宋体" pitchFamily="2" charset="-122"/>
                        </a:rPr>
                        <a:t>、</a:t>
                      </a:r>
                      <a:r>
                        <a:rPr kumimoji="0" lang="en-US" altLang="zh-CN" sz="2000" b="0" i="0" u="none" strike="noStrike" cap="none" normalizeH="0" baseline="0" smtClean="0">
                          <a:ln>
                            <a:noFill/>
                          </a:ln>
                          <a:solidFill>
                            <a:schemeClr val="tx1"/>
                          </a:solidFill>
                          <a:effectLst/>
                          <a:latin typeface="Arial" charset="0"/>
                          <a:ea typeface="宋体" pitchFamily="2" charset="-122"/>
                        </a:rPr>
                        <a:t>HBV</a:t>
                      </a:r>
                      <a:r>
                        <a:rPr kumimoji="0" lang="zh-CN" altLang="en-US" sz="2000" b="0" i="0" u="none" strike="noStrike" cap="none" normalizeH="0" baseline="0" smtClean="0">
                          <a:ln>
                            <a:noFill/>
                          </a:ln>
                          <a:solidFill>
                            <a:schemeClr val="tx1"/>
                          </a:solidFill>
                          <a:effectLst/>
                          <a:latin typeface="Arial" charset="0"/>
                          <a:ea typeface="宋体" pitchFamily="2" charset="-122"/>
                        </a:rPr>
                        <a:t>拷贝数</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诊断、复发监测</a:t>
                      </a:r>
                      <a:endParaRPr kumimoji="0" lang="en-US" altLang="zh-CN" sz="20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5436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ERCC1\ RRM1</a:t>
                      </a:r>
                      <a:r>
                        <a:rPr kumimoji="0" lang="zh-CN" altLang="en-US" sz="2000" b="0" i="0" u="none" strike="noStrike" cap="none" normalizeH="0" baseline="0" smtClean="0">
                          <a:ln>
                            <a:noFill/>
                          </a:ln>
                          <a:solidFill>
                            <a:schemeClr val="tx1"/>
                          </a:solidFill>
                          <a:effectLst/>
                          <a:latin typeface="Arial" charset="0"/>
                          <a:ea typeface="宋体" pitchFamily="2" charset="-122"/>
                        </a:rPr>
                        <a:t>表达量分析</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charset="0"/>
                          <a:ea typeface="宋体" pitchFamily="2" charset="-122"/>
                        </a:rPr>
                        <a:t>铂类、紫杉醇疗效预测</a:t>
                      </a:r>
                      <a:endParaRPr kumimoji="0" lang="en-US" altLang="zh-CN" sz="2000" b="0" i="0" u="none" strike="noStrike" cap="none" normalizeH="0" baseline="0" dirty="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AF4"/>
                    </a:solidFill>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微信图片_20170727174508.jpg"/>
          <p:cNvPicPr>
            <a:picLocks noChangeAspect="1" noChangeArrowheads="1"/>
          </p:cNvPicPr>
          <p:nvPr/>
        </p:nvPicPr>
        <p:blipFill rotWithShape="1">
          <a:blip r:embed="rId3">
            <a:extLst>
              <a:ext uri="{28A0092B-C50C-407E-A947-70E740481C1C}">
                <a14:useLocalDpi xmlns:a14="http://schemas.microsoft.com/office/drawing/2010/main" val="0"/>
              </a:ext>
            </a:extLst>
          </a:blip>
          <a:srcRect l="1054" t="-18053" r="33757" b="12364"/>
          <a:stretch/>
        </p:blipFill>
        <p:spPr bwMode="auto">
          <a:xfrm>
            <a:off x="6012160" y="-785842"/>
            <a:ext cx="3365465" cy="764016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user\Desktop\微信图片_20170727174522.jpg"/>
          <p:cNvPicPr>
            <a:picLocks noChangeAspect="1" noChangeArrowheads="1"/>
          </p:cNvPicPr>
          <p:nvPr/>
        </p:nvPicPr>
        <p:blipFill rotWithShape="1">
          <a:blip r:embed="rId4">
            <a:extLst>
              <a:ext uri="{28A0092B-C50C-407E-A947-70E740481C1C}">
                <a14:useLocalDpi xmlns:a14="http://schemas.microsoft.com/office/drawing/2010/main" val="0"/>
              </a:ext>
            </a:extLst>
          </a:blip>
          <a:srcRect t="2446" r="52649" b="9477"/>
          <a:stretch/>
        </p:blipFill>
        <p:spPr bwMode="auto">
          <a:xfrm>
            <a:off x="2839404" y="548071"/>
            <a:ext cx="3274793" cy="630624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ser\Desktop\微信图片_20170727174529.jpg"/>
          <p:cNvPicPr>
            <a:picLocks noChangeAspect="1" noChangeArrowheads="1"/>
          </p:cNvPicPr>
          <p:nvPr/>
        </p:nvPicPr>
        <p:blipFill rotWithShape="1">
          <a:blip r:embed="rId5">
            <a:extLst>
              <a:ext uri="{28A0092B-C50C-407E-A947-70E740481C1C}">
                <a14:useLocalDpi xmlns:a14="http://schemas.microsoft.com/office/drawing/2010/main" val="0"/>
              </a:ext>
            </a:extLst>
          </a:blip>
          <a:srcRect t="3218" r="61678" b="6089"/>
          <a:stretch/>
        </p:blipFill>
        <p:spPr bwMode="auto">
          <a:xfrm>
            <a:off x="0" y="548071"/>
            <a:ext cx="2771800" cy="6306249"/>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07504" y="27725"/>
            <a:ext cx="8820471" cy="50050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r>
              <a:rPr lang="zh-CN" altLang="en-US" b="1" dirty="0" smtClean="0">
                <a:latin typeface="Arial" pitchFamily="34" charset="0"/>
                <a:ea typeface="黑体" pitchFamily="49" charset="-122"/>
                <a:cs typeface="Arial" pitchFamily="34" charset="0"/>
              </a:rPr>
              <a:t>       质量管理手册                  程序性文件                               作业指导书（</a:t>
            </a:r>
            <a:r>
              <a:rPr lang="en-US" altLang="zh-CN" b="1" dirty="0" smtClean="0">
                <a:latin typeface="Arial" pitchFamily="34" charset="0"/>
                <a:ea typeface="黑体" pitchFamily="49" charset="-122"/>
                <a:cs typeface="Arial" pitchFamily="34" charset="0"/>
              </a:rPr>
              <a:t>FISH</a:t>
            </a:r>
            <a:r>
              <a:rPr lang="zh-CN" altLang="en-US" b="1" dirty="0" smtClean="0">
                <a:latin typeface="Arial" pitchFamily="34" charset="0"/>
                <a:ea typeface="黑体" pitchFamily="49" charset="-122"/>
                <a:cs typeface="Arial" pitchFamily="34" charset="0"/>
              </a:rPr>
              <a:t>例）   </a:t>
            </a:r>
            <a:endParaRPr lang="zh-CN" altLang="en-US" b="1" dirty="0">
              <a:latin typeface="Arial" pitchFamily="34" charset="0"/>
              <a:ea typeface="黑体" pitchFamily="49" charset="-122"/>
              <a:cs typeface="Arial" pitchFamily="34" charset="0"/>
            </a:endParaRPr>
          </a:p>
        </p:txBody>
      </p:sp>
      <p:sp>
        <p:nvSpPr>
          <p:cNvPr id="2" name="圆角矩形 1"/>
          <p:cNvSpPr/>
          <p:nvPr/>
        </p:nvSpPr>
        <p:spPr>
          <a:xfrm>
            <a:off x="2195736" y="1700808"/>
            <a:ext cx="4536504" cy="2000388"/>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nSpc>
                <a:spcPct val="150000"/>
              </a:lnSpc>
            </a:pPr>
            <a:r>
              <a:rPr lang="zh-CN" altLang="en-US" sz="2400" dirty="0" smtClean="0">
                <a:latin typeface="Arial" pitchFamily="34" charset="0"/>
                <a:ea typeface="黑体" pitchFamily="49" charset="-122"/>
                <a:cs typeface="Arial" pitchFamily="34" charset="0"/>
              </a:rPr>
              <a:t>   质量手册：</a:t>
            </a:r>
            <a:r>
              <a:rPr lang="en-US" altLang="zh-CN" sz="2400" dirty="0" smtClean="0">
                <a:latin typeface="Arial" pitchFamily="34" charset="0"/>
                <a:ea typeface="黑体" pitchFamily="49" charset="-122"/>
                <a:cs typeface="Arial" pitchFamily="34" charset="0"/>
              </a:rPr>
              <a:t>40</a:t>
            </a:r>
            <a:r>
              <a:rPr lang="zh-CN" altLang="en-US" sz="2400" dirty="0">
                <a:latin typeface="Arial" pitchFamily="34" charset="0"/>
                <a:ea typeface="黑体" pitchFamily="49" charset="-122"/>
                <a:cs typeface="Arial" pitchFamily="34" charset="0"/>
              </a:rPr>
              <a:t>个</a:t>
            </a:r>
            <a:endParaRPr lang="en-US" altLang="zh-CN" sz="2400" dirty="0" smtClean="0">
              <a:latin typeface="Arial" pitchFamily="34" charset="0"/>
              <a:ea typeface="黑体" pitchFamily="49" charset="-122"/>
              <a:cs typeface="Arial" pitchFamily="34" charset="0"/>
            </a:endParaRPr>
          </a:p>
          <a:p>
            <a:pPr>
              <a:lnSpc>
                <a:spcPct val="150000"/>
              </a:lnSpc>
            </a:pPr>
            <a:r>
              <a:rPr lang="zh-CN" altLang="en-US" sz="2400" dirty="0" smtClean="0">
                <a:latin typeface="Arial" pitchFamily="34" charset="0"/>
                <a:ea typeface="黑体" pitchFamily="49" charset="-122"/>
                <a:cs typeface="Arial" pitchFamily="34" charset="0"/>
              </a:rPr>
              <a:t>   程序性文件：</a:t>
            </a:r>
            <a:r>
              <a:rPr lang="en-US" altLang="zh-CN" sz="2400" dirty="0" smtClean="0">
                <a:latin typeface="Arial" pitchFamily="34" charset="0"/>
                <a:ea typeface="黑体" pitchFamily="49" charset="-122"/>
                <a:cs typeface="Arial" pitchFamily="34" charset="0"/>
              </a:rPr>
              <a:t>44</a:t>
            </a:r>
            <a:r>
              <a:rPr lang="zh-CN" altLang="en-US" sz="2400" dirty="0" smtClean="0">
                <a:latin typeface="Arial" pitchFamily="34" charset="0"/>
                <a:ea typeface="黑体" pitchFamily="49" charset="-122"/>
                <a:cs typeface="Arial" pitchFamily="34" charset="0"/>
              </a:rPr>
              <a:t>个</a:t>
            </a:r>
            <a:endParaRPr lang="en-US" altLang="zh-CN" sz="2400" dirty="0" smtClean="0">
              <a:latin typeface="Arial" pitchFamily="34" charset="0"/>
              <a:ea typeface="黑体" pitchFamily="49" charset="-122"/>
              <a:cs typeface="Arial" pitchFamily="34" charset="0"/>
            </a:endParaRPr>
          </a:p>
          <a:p>
            <a:pPr>
              <a:lnSpc>
                <a:spcPct val="150000"/>
              </a:lnSpc>
            </a:pPr>
            <a:r>
              <a:rPr lang="zh-CN" altLang="en-US" sz="2400" dirty="0" smtClean="0">
                <a:latin typeface="Arial" pitchFamily="34" charset="0"/>
                <a:ea typeface="黑体" pitchFamily="49" charset="-122"/>
                <a:cs typeface="Arial" pitchFamily="34" charset="0"/>
              </a:rPr>
              <a:t>   作业指导书：</a:t>
            </a:r>
            <a:r>
              <a:rPr lang="en-US" altLang="zh-CN" sz="2400" dirty="0" smtClean="0">
                <a:latin typeface="Arial" pitchFamily="34" charset="0"/>
                <a:ea typeface="黑体" pitchFamily="49" charset="-122"/>
                <a:cs typeface="Arial" pitchFamily="34" charset="0"/>
              </a:rPr>
              <a:t>91</a:t>
            </a:r>
            <a:r>
              <a:rPr lang="zh-CN" altLang="en-US" sz="2400" dirty="0" smtClean="0">
                <a:latin typeface="Arial" pitchFamily="34" charset="0"/>
                <a:ea typeface="黑体" pitchFamily="49" charset="-122"/>
                <a:cs typeface="Arial" pitchFamily="34" charset="0"/>
              </a:rPr>
              <a:t>个</a:t>
            </a:r>
            <a:endParaRPr lang="en-US" altLang="zh-CN" sz="2400" dirty="0" smtClean="0">
              <a:latin typeface="Arial" pitchFamily="34" charset="0"/>
              <a:ea typeface="黑体" pitchFamily="49" charset="-122"/>
              <a:cs typeface="Arial" pitchFamily="34" charset="0"/>
            </a:endParaRPr>
          </a:p>
          <a:p>
            <a:pPr>
              <a:lnSpc>
                <a:spcPct val="150000"/>
              </a:lnSpc>
            </a:pPr>
            <a:r>
              <a:rPr lang="zh-CN" altLang="en-US" sz="2400" dirty="0" smtClean="0">
                <a:latin typeface="Arial" pitchFamily="34" charset="0"/>
                <a:ea typeface="黑体" pitchFamily="49" charset="-122"/>
                <a:cs typeface="Arial" pitchFamily="34" charset="0"/>
              </a:rPr>
              <a:t>   表格：</a:t>
            </a:r>
            <a:r>
              <a:rPr lang="en-US" altLang="zh-CN" sz="2400" dirty="0" smtClean="0">
                <a:latin typeface="Arial" pitchFamily="34" charset="0"/>
                <a:ea typeface="黑体" pitchFamily="49" charset="-122"/>
                <a:cs typeface="Arial" pitchFamily="34" charset="0"/>
              </a:rPr>
              <a:t>124</a:t>
            </a:r>
            <a:r>
              <a:rPr lang="zh-CN" altLang="en-US" sz="2400" dirty="0" smtClean="0">
                <a:latin typeface="Arial" pitchFamily="34" charset="0"/>
                <a:ea typeface="黑体" pitchFamily="49" charset="-122"/>
                <a:cs typeface="Arial" pitchFamily="34" charset="0"/>
              </a:rPr>
              <a:t>个</a:t>
            </a:r>
            <a:endParaRPr lang="zh-CN" altLang="en-US" sz="2400" dirty="0">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223351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NGS文件\二代测序\前期准备-2017\思路迪\微信图片_2017041816362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4524" b="16238"/>
          <a:stretch/>
        </p:blipFill>
        <p:spPr bwMode="auto">
          <a:xfrm>
            <a:off x="327547" y="1161506"/>
            <a:ext cx="2228230" cy="1759947"/>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4914029" y="980728"/>
            <a:ext cx="3452050" cy="2013037"/>
            <a:chOff x="4753557" y="4729848"/>
            <a:chExt cx="3452050" cy="2097705"/>
          </a:xfrm>
        </p:grpSpPr>
        <p:pic>
          <p:nvPicPr>
            <p:cNvPr id="10" name="Picture 3" descr="E:\微信图片_20170810164821.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r="16596" b="9898"/>
            <a:stretch/>
          </p:blipFill>
          <p:spPr bwMode="auto">
            <a:xfrm>
              <a:off x="4753557" y="4729848"/>
              <a:ext cx="3452050" cy="2097705"/>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5292080" y="6346158"/>
              <a:ext cx="648072" cy="266184"/>
            </a:xfrm>
            <a:prstGeom prst="rect">
              <a:avLst/>
            </a:prstGeom>
            <a:solidFill>
              <a:srgbClr val="C0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err="1" smtClean="0">
                  <a:solidFill>
                    <a:schemeClr val="bg1"/>
                  </a:solidFill>
                  <a:latin typeface="+mj-ea"/>
                  <a:ea typeface="+mj-ea"/>
                </a:rPr>
                <a:t>ctDNA</a:t>
              </a:r>
              <a:r>
                <a:rPr lang="en-US" altLang="zh-CN" sz="1000" dirty="0" smtClean="0">
                  <a:solidFill>
                    <a:schemeClr val="bg1"/>
                  </a:solidFill>
                  <a:latin typeface="+mj-ea"/>
                  <a:ea typeface="+mj-ea"/>
                </a:rPr>
                <a:t> EGFR</a:t>
              </a:r>
              <a:endParaRPr lang="zh-CN" altLang="en-US" sz="1000" dirty="0">
                <a:solidFill>
                  <a:schemeClr val="bg1"/>
                </a:solidFill>
                <a:latin typeface="+mj-ea"/>
                <a:ea typeface="+mj-ea"/>
              </a:endParaRPr>
            </a:p>
          </p:txBody>
        </p:sp>
        <p:sp>
          <p:nvSpPr>
            <p:cNvPr id="12" name="矩形 11"/>
            <p:cNvSpPr/>
            <p:nvPr/>
          </p:nvSpPr>
          <p:spPr>
            <a:xfrm>
              <a:off x="7485148" y="5517232"/>
              <a:ext cx="471228" cy="237872"/>
            </a:xfrm>
            <a:prstGeom prst="rect">
              <a:avLst/>
            </a:prstGeom>
            <a:solidFill>
              <a:srgbClr val="C0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solidFill>
                    <a:schemeClr val="bg1"/>
                  </a:solidFill>
                  <a:latin typeface="+mj-ea"/>
                  <a:ea typeface="+mj-ea"/>
                </a:rPr>
                <a:t>分子</a:t>
              </a:r>
              <a:endParaRPr lang="zh-CN" altLang="en-US" sz="1000" dirty="0">
                <a:solidFill>
                  <a:schemeClr val="bg1"/>
                </a:solidFill>
                <a:latin typeface="+mj-ea"/>
                <a:ea typeface="+mj-ea"/>
              </a:endParaRPr>
            </a:p>
          </p:txBody>
        </p:sp>
        <p:sp>
          <p:nvSpPr>
            <p:cNvPr id="13" name="椭圆 12"/>
            <p:cNvSpPr/>
            <p:nvPr/>
          </p:nvSpPr>
          <p:spPr>
            <a:xfrm>
              <a:off x="6983490" y="5482062"/>
              <a:ext cx="504000" cy="360000"/>
            </a:xfrm>
            <a:prstGeom prst="ellipse">
              <a:avLst/>
            </a:prstGeom>
            <a:solidFill>
              <a:srgbClr val="C0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solidFill>
                    <a:schemeClr val="bg1"/>
                  </a:solidFill>
                </a:rPr>
                <a:t>紫</a:t>
              </a:r>
              <a:r>
                <a:rPr lang="en-US" altLang="zh-CN" sz="1000" dirty="0" smtClean="0">
                  <a:solidFill>
                    <a:schemeClr val="bg1"/>
                  </a:solidFill>
                </a:rPr>
                <a:t>BD</a:t>
              </a:r>
              <a:endParaRPr lang="zh-CN" altLang="en-US" sz="1000" dirty="0">
                <a:solidFill>
                  <a:schemeClr val="bg1"/>
                </a:solidFill>
              </a:endParaRPr>
            </a:p>
          </p:txBody>
        </p:sp>
      </p:grpSp>
      <p:pic>
        <p:nvPicPr>
          <p:cNvPr id="14" name="Picture 5" descr="C:\Users\user\Desktop\微信图片_2017072907284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582" r="6693" b="8346"/>
          <a:stretch/>
        </p:blipFill>
        <p:spPr bwMode="auto">
          <a:xfrm>
            <a:off x="4914029" y="3028760"/>
            <a:ext cx="2440000" cy="191196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5" name="Picture 2" descr="E:\微信图片_20170810151606.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l="23293" t="30963" r="24771" b="25298"/>
          <a:stretch/>
        </p:blipFill>
        <p:spPr bwMode="auto">
          <a:xfrm>
            <a:off x="327545" y="3593453"/>
            <a:ext cx="2228231" cy="164162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标题 5"/>
          <p:cNvSpPr>
            <a:spLocks noGrp="1"/>
          </p:cNvSpPr>
          <p:nvPr>
            <p:ph type="title"/>
          </p:nvPr>
        </p:nvSpPr>
        <p:spPr>
          <a:xfrm>
            <a:off x="457200" y="-27384"/>
            <a:ext cx="8229600" cy="1143000"/>
          </a:xfrm>
        </p:spPr>
        <p:txBody>
          <a:bodyPr>
            <a:normAutofit/>
          </a:bodyPr>
          <a:lstStyle/>
          <a:p>
            <a:r>
              <a:rPr lang="zh-CN" altLang="en-US" sz="4000" b="1" dirty="0" smtClean="0">
                <a:solidFill>
                  <a:srgbClr val="FF0000"/>
                </a:solidFill>
                <a:latin typeface="微软雅黑" pitchFamily="34" charset="-122"/>
                <a:ea typeface="微软雅黑" pitchFamily="34" charset="-122"/>
              </a:rPr>
              <a:t>保证整齐划一的采血送检流程</a:t>
            </a:r>
            <a:endParaRPr lang="zh-CN" altLang="en-US" sz="4000" b="1" dirty="0">
              <a:solidFill>
                <a:srgbClr val="FF0000"/>
              </a:solidFill>
              <a:latin typeface="微软雅黑" pitchFamily="34" charset="-122"/>
              <a:ea typeface="微软雅黑" pitchFamily="34" charset="-122"/>
            </a:endParaRPr>
          </a:p>
        </p:txBody>
      </p:sp>
      <p:sp>
        <p:nvSpPr>
          <p:cNvPr id="7" name="下箭头 6"/>
          <p:cNvSpPr/>
          <p:nvPr/>
        </p:nvSpPr>
        <p:spPr>
          <a:xfrm>
            <a:off x="1331640" y="2993765"/>
            <a:ext cx="288032" cy="438254"/>
          </a:xfrm>
          <a:prstGeom prst="downArrow">
            <a:avLst/>
          </a:prstGeom>
          <a:solidFill>
            <a:srgbClr val="0033CC"/>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箭头连接符 16"/>
          <p:cNvCxnSpPr>
            <a:stCxn id="10" idx="1"/>
          </p:cNvCxnSpPr>
          <p:nvPr/>
        </p:nvCxnSpPr>
        <p:spPr>
          <a:xfrm flipH="1">
            <a:off x="2987825" y="1987247"/>
            <a:ext cx="1926204" cy="74288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rot="20356763">
            <a:off x="2624539" y="2012948"/>
            <a:ext cx="2240845" cy="379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全院通行条形码提示</a:t>
            </a:r>
            <a:endParaRPr lang="zh-CN" altLang="en-US" dirty="0">
              <a:solidFill>
                <a:schemeClr val="tx1"/>
              </a:solidFill>
            </a:endParaRPr>
          </a:p>
        </p:txBody>
      </p:sp>
      <p:cxnSp>
        <p:nvCxnSpPr>
          <p:cNvPr id="20" name="直接箭头连接符 19"/>
          <p:cNvCxnSpPr/>
          <p:nvPr/>
        </p:nvCxnSpPr>
        <p:spPr>
          <a:xfrm flipH="1" flipV="1">
            <a:off x="2946988" y="3886966"/>
            <a:ext cx="1952488"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028681" y="3356992"/>
            <a:ext cx="1926205" cy="4549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黑体" pitchFamily="49" charset="-122"/>
                <a:ea typeface="黑体" pitchFamily="49" charset="-122"/>
              </a:rPr>
              <a:t>护士站现场培训</a:t>
            </a:r>
            <a:endParaRPr lang="zh-CN" altLang="en-US" dirty="0">
              <a:solidFill>
                <a:schemeClr val="tx1"/>
              </a:solidFill>
              <a:latin typeface="黑体" pitchFamily="49" charset="-122"/>
              <a:ea typeface="黑体" pitchFamily="49" charset="-122"/>
            </a:endParaRPr>
          </a:p>
        </p:txBody>
      </p:sp>
      <p:pic>
        <p:nvPicPr>
          <p:cNvPr id="24"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r="45818"/>
          <a:stretch/>
        </p:blipFill>
        <p:spPr bwMode="auto">
          <a:xfrm rot="5400000">
            <a:off x="5860761" y="3292367"/>
            <a:ext cx="1837428" cy="4846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3" name="直接箭头连接符 22"/>
          <p:cNvCxnSpPr>
            <a:stCxn id="24" idx="2"/>
          </p:cNvCxnSpPr>
          <p:nvPr/>
        </p:nvCxnSpPr>
        <p:spPr>
          <a:xfrm flipH="1" flipV="1">
            <a:off x="2987823" y="4388003"/>
            <a:ext cx="1368153" cy="13278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rot="2582138">
            <a:off x="2516734" y="5048045"/>
            <a:ext cx="1952488" cy="4379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黑体" pitchFamily="49" charset="-122"/>
                <a:ea typeface="黑体" pitchFamily="49" charset="-122"/>
              </a:rPr>
              <a:t>时间严格限制</a:t>
            </a:r>
            <a:endParaRPr lang="zh-CN" altLang="en-US" sz="1600" dirty="0">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3117132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0"/>
            <a:ext cx="8229600" cy="1043608"/>
          </a:xfrm>
        </p:spPr>
        <p:txBody>
          <a:bodyPr>
            <a:normAutofit/>
          </a:bodyPr>
          <a:lstStyle/>
          <a:p>
            <a:r>
              <a:rPr lang="en-US" altLang="zh-CN" sz="4000" b="1" dirty="0" smtClean="0">
                <a:solidFill>
                  <a:srgbClr val="FF0000"/>
                </a:solidFill>
                <a:latin typeface="微软雅黑" pitchFamily="34" charset="-122"/>
                <a:ea typeface="微软雅黑" pitchFamily="34" charset="-122"/>
                <a:cs typeface="Arial" pitchFamily="34" charset="0"/>
              </a:rPr>
              <a:t> SOP</a:t>
            </a:r>
            <a:r>
              <a:rPr lang="zh-CN" altLang="en-US" sz="4000" b="1" dirty="0" smtClean="0">
                <a:solidFill>
                  <a:srgbClr val="FF0000"/>
                </a:solidFill>
                <a:latin typeface="微软雅黑" pitchFamily="34" charset="-122"/>
                <a:ea typeface="微软雅黑" pitchFamily="34" charset="-122"/>
                <a:cs typeface="Arial" pitchFamily="34" charset="0"/>
              </a:rPr>
              <a:t>文字定规</a:t>
            </a:r>
            <a:endParaRPr lang="zh-CN" altLang="en-US" sz="4000" dirty="0">
              <a:solidFill>
                <a:srgbClr val="FF0000"/>
              </a:solidFill>
              <a:latin typeface="微软雅黑" pitchFamily="34" charset="-122"/>
              <a:ea typeface="微软雅黑" pitchFamily="34" charset="-122"/>
              <a:cs typeface="Arial" pitchFamily="34" charset="0"/>
            </a:endParaRPr>
          </a:p>
        </p:txBody>
      </p:sp>
      <p:sp>
        <p:nvSpPr>
          <p:cNvPr id="3" name="TextBox 2"/>
          <p:cNvSpPr txBox="1"/>
          <p:nvPr/>
        </p:nvSpPr>
        <p:spPr>
          <a:xfrm>
            <a:off x="1331640" y="980728"/>
            <a:ext cx="6710491" cy="369332"/>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zh-CN" altLang="en-US" b="1" dirty="0" smtClean="0">
                <a:latin typeface="Arial" pitchFamily="34" charset="0"/>
                <a:ea typeface="黑体" pitchFamily="49" charset="-122"/>
                <a:cs typeface="Arial" pitchFamily="34" charset="0"/>
              </a:rPr>
              <a:t>肿瘤循环游离</a:t>
            </a:r>
            <a:r>
              <a:rPr lang="en-US" altLang="zh-CN" b="1" dirty="0" smtClean="0">
                <a:latin typeface="Arial" pitchFamily="34" charset="0"/>
                <a:ea typeface="黑体" pitchFamily="49" charset="-122"/>
                <a:cs typeface="Arial" pitchFamily="34" charset="0"/>
              </a:rPr>
              <a:t>DNA</a:t>
            </a:r>
            <a:r>
              <a:rPr lang="zh-CN" altLang="en-US" b="1" dirty="0" smtClean="0">
                <a:latin typeface="Arial" pitchFamily="34" charset="0"/>
                <a:ea typeface="黑体" pitchFamily="49" charset="-122"/>
                <a:cs typeface="Arial" pitchFamily="34" charset="0"/>
              </a:rPr>
              <a:t>（</a:t>
            </a:r>
            <a:r>
              <a:rPr lang="en-US" altLang="zh-CN" b="1" dirty="0" err="1" smtClean="0">
                <a:latin typeface="Arial" pitchFamily="34" charset="0"/>
                <a:ea typeface="黑体" pitchFamily="49" charset="-122"/>
                <a:cs typeface="Arial" pitchFamily="34" charset="0"/>
              </a:rPr>
              <a:t>ctDNA</a:t>
            </a:r>
            <a:r>
              <a:rPr lang="zh-CN" altLang="en-US" b="1" dirty="0" smtClean="0">
                <a:latin typeface="Arial" pitchFamily="34" charset="0"/>
                <a:ea typeface="黑体" pitchFamily="49" charset="-122"/>
                <a:cs typeface="Arial" pitchFamily="34" charset="0"/>
              </a:rPr>
              <a:t>）检测采血、送检、分离操作指导书</a:t>
            </a:r>
            <a:endParaRPr lang="zh-CN" altLang="en-US" b="1" dirty="0">
              <a:latin typeface="Arial" pitchFamily="34" charset="0"/>
              <a:ea typeface="黑体" pitchFamily="49" charset="-122"/>
              <a:cs typeface="Arial" pitchFamily="34" charset="0"/>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527" y="1423042"/>
            <a:ext cx="3418070" cy="4825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46051" y="3583282"/>
            <a:ext cx="2961867" cy="86409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915816" y="1452709"/>
            <a:ext cx="3528392" cy="4722861"/>
            <a:chOff x="3635896" y="246761"/>
            <a:chExt cx="5324475" cy="6362700"/>
          </a:xfrm>
        </p:grpSpPr>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246761"/>
              <a:ext cx="5324475" cy="636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4067944" y="5301208"/>
              <a:ext cx="648072" cy="21602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67944" y="5761392"/>
              <a:ext cx="648072" cy="21602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1495050"/>
            <a:ext cx="3210579" cy="5023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0" y="1423042"/>
            <a:ext cx="9144000" cy="36004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05516" y="4503053"/>
            <a:ext cx="429461" cy="16034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03848" y="3350925"/>
            <a:ext cx="429461" cy="16034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34977" y="4006913"/>
            <a:ext cx="504975" cy="15243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00192" y="2287138"/>
            <a:ext cx="1741939" cy="21602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299273" y="2954463"/>
            <a:ext cx="504975" cy="152433"/>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1556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8229600" cy="884616"/>
          </a:xfrm>
        </p:spPr>
        <p:txBody>
          <a:bodyPr>
            <a:normAutofit/>
          </a:bodyPr>
          <a:lstStyle/>
          <a:p>
            <a:r>
              <a:rPr lang="zh-CN" altLang="en-US" sz="4000" b="1" dirty="0" smtClean="0">
                <a:solidFill>
                  <a:srgbClr val="FF0000"/>
                </a:solidFill>
                <a:latin typeface="微软雅黑" pitchFamily="34" charset="-122"/>
                <a:ea typeface="微软雅黑" pitchFamily="34" charset="-122"/>
              </a:rPr>
              <a:t>标本质量是生命之本</a:t>
            </a:r>
            <a:endParaRPr lang="zh-CN" altLang="en-US" sz="4000" b="1" dirty="0">
              <a:solidFill>
                <a:srgbClr val="FF0000"/>
              </a:solidFill>
              <a:latin typeface="微软雅黑" pitchFamily="34" charset="-122"/>
              <a:ea typeface="微软雅黑" pitchFamily="34" charset="-122"/>
            </a:endParaRPr>
          </a:p>
        </p:txBody>
      </p:sp>
      <p:sp>
        <p:nvSpPr>
          <p:cNvPr id="3" name="矩形 2"/>
          <p:cNvSpPr/>
          <p:nvPr/>
        </p:nvSpPr>
        <p:spPr>
          <a:xfrm>
            <a:off x="467544" y="1458064"/>
            <a:ext cx="8388424" cy="4801314"/>
          </a:xfrm>
          <a:prstGeom prst="rect">
            <a:avLst/>
          </a:prstGeom>
        </p:spPr>
        <p:txBody>
          <a:bodyPr wrap="square">
            <a:spAutoFit/>
          </a:bodyPr>
          <a:lstStyle/>
          <a:p>
            <a:pPr marL="285750" indent="-285750">
              <a:buFont typeface="Wingdings" pitchFamily="2" charset="2"/>
              <a:buChar char="u"/>
            </a:pPr>
            <a:r>
              <a:rPr lang="zh-CN" altLang="en-US" b="1" dirty="0" smtClean="0">
                <a:latin typeface="Arial" pitchFamily="34" charset="0"/>
                <a:ea typeface="黑体" pitchFamily="49" charset="-122"/>
                <a:cs typeface="Arial" pitchFamily="34" charset="0"/>
              </a:rPr>
              <a:t>脱蜡</a:t>
            </a:r>
            <a:endParaRPr lang="zh-CN" altLang="en-US" b="1" dirty="0">
              <a:latin typeface="Arial" pitchFamily="34" charset="0"/>
              <a:ea typeface="黑体" pitchFamily="49" charset="-122"/>
              <a:cs typeface="Arial" pitchFamily="34" charset="0"/>
            </a:endParaRPr>
          </a:p>
          <a:p>
            <a:r>
              <a:rPr lang="en-US" altLang="zh-CN" dirty="0">
                <a:solidFill>
                  <a:srgbClr val="0033CC"/>
                </a:solidFill>
                <a:latin typeface="Arial" pitchFamily="34" charset="0"/>
                <a:ea typeface="黑体" pitchFamily="49" charset="-122"/>
                <a:cs typeface="Arial" pitchFamily="34" charset="0"/>
              </a:rPr>
              <a:t>1.</a:t>
            </a:r>
            <a:r>
              <a:rPr lang="zh-CN" altLang="en-US" dirty="0">
                <a:solidFill>
                  <a:srgbClr val="0033CC"/>
                </a:solidFill>
                <a:latin typeface="Arial" pitchFamily="34" charset="0"/>
                <a:ea typeface="黑体" pitchFamily="49" charset="-122"/>
                <a:cs typeface="Arial" pitchFamily="34" charset="0"/>
              </a:rPr>
              <a:t>脱蜡中各个环节未严格计时。</a:t>
            </a:r>
          </a:p>
          <a:p>
            <a:r>
              <a:rPr lang="zh-CN" altLang="en-US" dirty="0">
                <a:latin typeface="Arial" pitchFamily="34" charset="0"/>
                <a:ea typeface="黑体" pitchFamily="49" charset="-122"/>
                <a:cs typeface="Arial" pitchFamily="34" charset="0"/>
              </a:rPr>
              <a:t>  切片在二甲苯、</a:t>
            </a:r>
            <a:r>
              <a:rPr lang="zh-CN" altLang="en-US" dirty="0" smtClean="0">
                <a:latin typeface="Arial" pitchFamily="34" charset="0"/>
                <a:ea typeface="黑体" pitchFamily="49" charset="-122"/>
                <a:cs typeface="Arial" pitchFamily="34" charset="0"/>
              </a:rPr>
              <a:t>乙醇中</a:t>
            </a:r>
            <a:r>
              <a:rPr lang="zh-CN" altLang="en-US" dirty="0">
                <a:latin typeface="Arial" pitchFamily="34" charset="0"/>
                <a:ea typeface="黑体" pitchFamily="49" charset="-122"/>
                <a:cs typeface="Arial" pitchFamily="34" charset="0"/>
              </a:rPr>
              <a:t>的脱蜡</a:t>
            </a:r>
            <a:r>
              <a:rPr lang="zh-CN" altLang="en-US" dirty="0" smtClean="0">
                <a:latin typeface="Arial" pitchFamily="34" charset="0"/>
                <a:ea typeface="黑体" pitchFamily="49" charset="-122"/>
                <a:cs typeface="Arial" pitchFamily="34" charset="0"/>
              </a:rPr>
              <a:t>操作</a:t>
            </a:r>
            <a:r>
              <a:rPr lang="zh-CN" altLang="en-US" dirty="0" smtClean="0">
                <a:solidFill>
                  <a:srgbClr val="0033CC"/>
                </a:solidFill>
                <a:latin typeface="Arial" pitchFamily="34" charset="0"/>
                <a:ea typeface="黑体" pitchFamily="49" charset="-122"/>
                <a:cs typeface="Arial" pitchFamily="34" charset="0"/>
              </a:rPr>
              <a:t>有的没有</a:t>
            </a:r>
            <a:r>
              <a:rPr lang="zh-CN" altLang="en-US" dirty="0">
                <a:solidFill>
                  <a:srgbClr val="0033CC"/>
                </a:solidFill>
                <a:latin typeface="Arial" pitchFamily="34" charset="0"/>
                <a:ea typeface="黑体" pitchFamily="49" charset="-122"/>
                <a:cs typeface="Arial" pitchFamily="34" charset="0"/>
              </a:rPr>
              <a:t>经过很</a:t>
            </a:r>
            <a:r>
              <a:rPr lang="zh-CN" altLang="en-US" dirty="0">
                <a:solidFill>
                  <a:srgbClr val="C00000"/>
                </a:solidFill>
                <a:latin typeface="Arial" pitchFamily="34" charset="0"/>
                <a:ea typeface="黑体" pitchFamily="49" charset="-122"/>
                <a:cs typeface="Arial" pitchFamily="34" charset="0"/>
              </a:rPr>
              <a:t>严格的计时</a:t>
            </a:r>
            <a:r>
              <a:rPr lang="zh-CN" altLang="en-US" dirty="0" smtClean="0">
                <a:latin typeface="Arial" pitchFamily="34" charset="0"/>
                <a:ea typeface="黑体" pitchFamily="49" charset="-122"/>
                <a:cs typeface="Arial" pitchFamily="34" charset="0"/>
              </a:rPr>
              <a:t>，易导致脱蜡情 况</a:t>
            </a:r>
            <a:r>
              <a:rPr lang="zh-CN" altLang="en-US" dirty="0">
                <a:latin typeface="Arial" pitchFamily="34" charset="0"/>
                <a:ea typeface="黑体" pitchFamily="49" charset="-122"/>
                <a:cs typeface="Arial" pitchFamily="34" charset="0"/>
              </a:rPr>
              <a:t>不一致，结果</a:t>
            </a:r>
            <a:r>
              <a:rPr lang="zh-CN" altLang="en-US" dirty="0" smtClean="0">
                <a:latin typeface="Arial" pitchFamily="34" charset="0"/>
                <a:ea typeface="黑体" pitchFamily="49" charset="-122"/>
                <a:cs typeface="Arial" pitchFamily="34" charset="0"/>
              </a:rPr>
              <a:t>不稳定。</a:t>
            </a:r>
            <a:endParaRPr lang="zh-CN" altLang="en-US" dirty="0">
              <a:latin typeface="Arial" pitchFamily="34" charset="0"/>
              <a:ea typeface="黑体" pitchFamily="49" charset="-122"/>
              <a:cs typeface="Arial" pitchFamily="34" charset="0"/>
            </a:endParaRPr>
          </a:p>
          <a:p>
            <a:r>
              <a:rPr lang="en-US" altLang="zh-CN" dirty="0">
                <a:solidFill>
                  <a:srgbClr val="0033CC"/>
                </a:solidFill>
                <a:latin typeface="Arial" pitchFamily="34" charset="0"/>
                <a:ea typeface="黑体" pitchFamily="49" charset="-122"/>
                <a:cs typeface="Arial" pitchFamily="34" charset="0"/>
              </a:rPr>
              <a:t>2.</a:t>
            </a:r>
            <a:r>
              <a:rPr lang="zh-CN" altLang="en-US" dirty="0">
                <a:solidFill>
                  <a:srgbClr val="0033CC"/>
                </a:solidFill>
                <a:latin typeface="Arial" pitchFamily="34" charset="0"/>
                <a:ea typeface="黑体" pitchFamily="49" charset="-122"/>
                <a:cs typeface="Arial" pitchFamily="34" charset="0"/>
              </a:rPr>
              <a:t>样本在刮片之前在空气中干燥时间较长。</a:t>
            </a:r>
          </a:p>
          <a:p>
            <a:r>
              <a:rPr lang="zh-CN" altLang="en-US" dirty="0" smtClean="0">
                <a:latin typeface="Arial" pitchFamily="34" charset="0"/>
                <a:ea typeface="黑体" pitchFamily="49" charset="-122"/>
                <a:cs typeface="Arial" pitchFamily="34" charset="0"/>
              </a:rPr>
              <a:t>  </a:t>
            </a:r>
            <a:r>
              <a:rPr lang="zh-CN" altLang="en-US" dirty="0" smtClean="0">
                <a:solidFill>
                  <a:srgbClr val="C00000"/>
                </a:solidFill>
                <a:latin typeface="Arial" pitchFamily="34" charset="0"/>
                <a:ea typeface="黑体" pitchFamily="49" charset="-122"/>
                <a:cs typeface="Arial" pitchFamily="34" charset="0"/>
              </a:rPr>
              <a:t>刮</a:t>
            </a:r>
            <a:r>
              <a:rPr lang="zh-CN" altLang="en-US" dirty="0">
                <a:solidFill>
                  <a:srgbClr val="C00000"/>
                </a:solidFill>
                <a:latin typeface="Arial" pitchFamily="34" charset="0"/>
                <a:ea typeface="黑体" pitchFamily="49" charset="-122"/>
                <a:cs typeface="Arial" pitchFamily="34" charset="0"/>
              </a:rPr>
              <a:t>片前都浸泡在超纯水保持组织湿润</a:t>
            </a:r>
            <a:r>
              <a:rPr lang="zh-CN" altLang="en-US" dirty="0">
                <a:latin typeface="Arial" pitchFamily="34" charset="0"/>
                <a:ea typeface="黑体" pitchFamily="49" charset="-122"/>
                <a:cs typeface="Arial" pitchFamily="34" charset="0"/>
              </a:rPr>
              <a:t>，过于</a:t>
            </a:r>
            <a:r>
              <a:rPr lang="zh-CN" altLang="en-US" dirty="0" smtClean="0">
                <a:latin typeface="Arial" pitchFamily="34" charset="0"/>
                <a:ea typeface="黑体" pitchFamily="49" charset="-122"/>
                <a:cs typeface="Arial" pitchFamily="34" charset="0"/>
              </a:rPr>
              <a:t>干燥会</a:t>
            </a:r>
            <a:r>
              <a:rPr lang="zh-CN" altLang="en-US" dirty="0">
                <a:latin typeface="Arial" pitchFamily="34" charset="0"/>
                <a:ea typeface="黑体" pitchFamily="49" charset="-122"/>
                <a:cs typeface="Arial" pitchFamily="34" charset="0"/>
              </a:rPr>
              <a:t>引起组织刮片碎屑漂浮在</a:t>
            </a:r>
            <a:r>
              <a:rPr lang="zh-CN" altLang="en-US" dirty="0" smtClean="0">
                <a:latin typeface="Arial" pitchFamily="34" charset="0"/>
                <a:ea typeface="黑体" pitchFamily="49" charset="-122"/>
                <a:cs typeface="Arial" pitchFamily="34" charset="0"/>
              </a:rPr>
              <a:t>空 气</a:t>
            </a:r>
            <a:r>
              <a:rPr lang="zh-CN" altLang="en-US" dirty="0">
                <a:latin typeface="Arial" pitchFamily="34" charset="0"/>
                <a:ea typeface="黑体" pitchFamily="49" charset="-122"/>
                <a:cs typeface="Arial" pitchFamily="34" charset="0"/>
              </a:rPr>
              <a:t>中造成污染。</a:t>
            </a:r>
          </a:p>
          <a:p>
            <a:r>
              <a:rPr lang="en-US" altLang="zh-CN" dirty="0">
                <a:solidFill>
                  <a:srgbClr val="0033CC"/>
                </a:solidFill>
                <a:latin typeface="Arial" pitchFamily="34" charset="0"/>
                <a:ea typeface="黑体" pitchFamily="49" charset="-122"/>
                <a:cs typeface="Arial" pitchFamily="34" charset="0"/>
              </a:rPr>
              <a:t>3.</a:t>
            </a:r>
            <a:r>
              <a:rPr lang="zh-CN" altLang="en-US" dirty="0">
                <a:solidFill>
                  <a:srgbClr val="0033CC"/>
                </a:solidFill>
                <a:latin typeface="Arial" pitchFamily="34" charset="0"/>
                <a:ea typeface="黑体" pitchFamily="49" charset="-122"/>
                <a:cs typeface="Arial" pitchFamily="34" charset="0"/>
              </a:rPr>
              <a:t>多个样本放在一张吸水纸。</a:t>
            </a:r>
          </a:p>
          <a:p>
            <a:r>
              <a:rPr lang="zh-CN" altLang="en-US" dirty="0">
                <a:latin typeface="Arial" pitchFamily="34" charset="0"/>
                <a:ea typeface="黑体" pitchFamily="49" charset="-122"/>
                <a:cs typeface="Arial" pitchFamily="34" charset="0"/>
              </a:rPr>
              <a:t>  </a:t>
            </a:r>
            <a:r>
              <a:rPr lang="zh-CN" altLang="en-US" dirty="0" smtClean="0">
                <a:latin typeface="Arial" pitchFamily="34" charset="0"/>
                <a:ea typeface="黑体" pitchFamily="49" charset="-122"/>
                <a:cs typeface="Arial" pitchFamily="34" charset="0"/>
              </a:rPr>
              <a:t>一个样</a:t>
            </a:r>
            <a:r>
              <a:rPr lang="zh-CN" altLang="en-US" dirty="0">
                <a:latin typeface="Arial" pitchFamily="34" charset="0"/>
                <a:ea typeface="黑体" pitchFamily="49" charset="-122"/>
                <a:cs typeface="Arial" pitchFamily="34" charset="0"/>
              </a:rPr>
              <a:t>本仅有两张</a:t>
            </a:r>
            <a:r>
              <a:rPr lang="zh-CN" altLang="en-US" dirty="0" smtClean="0">
                <a:latin typeface="Arial" pitchFamily="34" charset="0"/>
                <a:ea typeface="黑体" pitchFamily="49" charset="-122"/>
                <a:cs typeface="Arial" pitchFamily="34" charset="0"/>
              </a:rPr>
              <a:t>切片时，有时会使用</a:t>
            </a:r>
            <a:r>
              <a:rPr lang="zh-CN" altLang="en-US" dirty="0">
                <a:latin typeface="Arial" pitchFamily="34" charset="0"/>
                <a:ea typeface="黑体" pitchFamily="49" charset="-122"/>
                <a:cs typeface="Arial" pitchFamily="34" charset="0"/>
              </a:rPr>
              <a:t>同一张吸水纸</a:t>
            </a:r>
            <a:r>
              <a:rPr lang="zh-CN" altLang="en-US" dirty="0" smtClean="0">
                <a:latin typeface="Arial" pitchFamily="34" charset="0"/>
                <a:ea typeface="黑体" pitchFamily="49" charset="-122"/>
                <a:cs typeface="Arial" pitchFamily="34" charset="0"/>
              </a:rPr>
              <a:t>放置</a:t>
            </a:r>
            <a:r>
              <a:rPr lang="en-US" altLang="zh-CN" dirty="0" smtClean="0">
                <a:latin typeface="Arial" pitchFamily="34" charset="0"/>
                <a:ea typeface="黑体" pitchFamily="49" charset="-122"/>
                <a:cs typeface="Arial" pitchFamily="34" charset="0"/>
              </a:rPr>
              <a:t>2</a:t>
            </a:r>
            <a:r>
              <a:rPr lang="zh-CN" altLang="en-US" dirty="0" smtClean="0">
                <a:latin typeface="Arial" pitchFamily="34" charset="0"/>
                <a:ea typeface="黑体" pitchFamily="49" charset="-122"/>
                <a:cs typeface="Arial" pitchFamily="34" charset="0"/>
              </a:rPr>
              <a:t>个以上样本</a:t>
            </a:r>
            <a:r>
              <a:rPr lang="zh-CN" altLang="en-US" dirty="0">
                <a:latin typeface="Arial" pitchFamily="34" charset="0"/>
                <a:ea typeface="黑体" pitchFamily="49" charset="-122"/>
                <a:cs typeface="Arial" pitchFamily="34" charset="0"/>
              </a:rPr>
              <a:t>切片进行刮片</a:t>
            </a:r>
            <a:r>
              <a:rPr lang="zh-CN" altLang="en-US" dirty="0" smtClean="0">
                <a:latin typeface="Arial" pitchFamily="34" charset="0"/>
                <a:ea typeface="黑体" pitchFamily="49" charset="-122"/>
                <a:cs typeface="Arial" pitchFamily="34" charset="0"/>
              </a:rPr>
              <a:t>。</a:t>
            </a:r>
            <a:r>
              <a:rPr lang="zh-CN" altLang="en-US" dirty="0" smtClean="0">
                <a:solidFill>
                  <a:srgbClr val="C00000"/>
                </a:solidFill>
                <a:latin typeface="Arial" pitchFamily="34" charset="0"/>
                <a:ea typeface="黑体" pitchFamily="49" charset="-122"/>
                <a:cs typeface="Arial" pitchFamily="34" charset="0"/>
              </a:rPr>
              <a:t>一个样</a:t>
            </a:r>
            <a:r>
              <a:rPr lang="zh-CN" altLang="en-US" dirty="0">
                <a:solidFill>
                  <a:srgbClr val="C00000"/>
                </a:solidFill>
                <a:latin typeface="Arial" pitchFamily="34" charset="0"/>
                <a:ea typeface="黑体" pitchFamily="49" charset="-122"/>
                <a:cs typeface="Arial" pitchFamily="34" charset="0"/>
              </a:rPr>
              <a:t>本严格使用一张吸水纸。</a:t>
            </a:r>
          </a:p>
          <a:p>
            <a:pPr marL="285750" indent="-285750">
              <a:buFont typeface="Wingdings" pitchFamily="2" charset="2"/>
              <a:buChar char="u"/>
            </a:pPr>
            <a:r>
              <a:rPr lang="zh-CN" altLang="en-US" b="1" dirty="0" smtClean="0">
                <a:latin typeface="Arial" pitchFamily="34" charset="0"/>
                <a:ea typeface="黑体" pitchFamily="49" charset="-122"/>
                <a:cs typeface="Arial" pitchFamily="34" charset="0"/>
              </a:rPr>
              <a:t>消化</a:t>
            </a:r>
            <a:endParaRPr lang="zh-CN" altLang="en-US" b="1" dirty="0">
              <a:latin typeface="Arial" pitchFamily="34" charset="0"/>
              <a:ea typeface="黑体" pitchFamily="49" charset="-122"/>
              <a:cs typeface="Arial" pitchFamily="34" charset="0"/>
            </a:endParaRPr>
          </a:p>
          <a:p>
            <a:r>
              <a:rPr lang="en-US" altLang="zh-CN" dirty="0">
                <a:latin typeface="Arial" pitchFamily="34" charset="0"/>
                <a:ea typeface="黑体" pitchFamily="49" charset="-122"/>
                <a:cs typeface="Arial" pitchFamily="34" charset="0"/>
              </a:rPr>
              <a:t>1.</a:t>
            </a:r>
            <a:r>
              <a:rPr lang="zh-CN" altLang="en-US" dirty="0">
                <a:latin typeface="Arial" pitchFamily="34" charset="0"/>
                <a:ea typeface="黑体" pitchFamily="49" charset="-122"/>
                <a:cs typeface="Arial" pitchFamily="34" charset="0"/>
              </a:rPr>
              <a:t>提前一天在</a:t>
            </a:r>
            <a:r>
              <a:rPr lang="en-US" altLang="zh-CN" dirty="0">
                <a:latin typeface="Arial" pitchFamily="34" charset="0"/>
                <a:ea typeface="黑体" pitchFamily="49" charset="-122"/>
                <a:cs typeface="Arial" pitchFamily="34" charset="0"/>
              </a:rPr>
              <a:t>EP</a:t>
            </a:r>
            <a:r>
              <a:rPr lang="zh-CN" altLang="en-US" dirty="0">
                <a:latin typeface="Arial" pitchFamily="34" charset="0"/>
                <a:ea typeface="黑体" pitchFamily="49" charset="-122"/>
                <a:cs typeface="Arial" pitchFamily="34" charset="0"/>
              </a:rPr>
              <a:t>管中加入蛋白酶</a:t>
            </a:r>
            <a:r>
              <a:rPr lang="en-US" altLang="zh-CN" dirty="0">
                <a:latin typeface="Arial" pitchFamily="34" charset="0"/>
                <a:ea typeface="黑体" pitchFamily="49" charset="-122"/>
                <a:cs typeface="Arial" pitchFamily="34" charset="0"/>
              </a:rPr>
              <a:t>K</a:t>
            </a:r>
            <a:r>
              <a:rPr lang="zh-CN" altLang="en-US" dirty="0">
                <a:latin typeface="Arial" pitchFamily="34" charset="0"/>
                <a:ea typeface="黑体" pitchFamily="49" charset="-122"/>
                <a:cs typeface="Arial" pitchFamily="34" charset="0"/>
              </a:rPr>
              <a:t>和</a:t>
            </a:r>
            <a:r>
              <a:rPr lang="en-US" altLang="zh-CN" dirty="0">
                <a:latin typeface="Arial" pitchFamily="34" charset="0"/>
                <a:ea typeface="黑体" pitchFamily="49" charset="-122"/>
                <a:cs typeface="Arial" pitchFamily="34" charset="0"/>
              </a:rPr>
              <a:t>ATL</a:t>
            </a:r>
            <a:r>
              <a:rPr lang="zh-CN" altLang="en-US" dirty="0">
                <a:latin typeface="Arial" pitchFamily="34" charset="0"/>
                <a:ea typeface="黑体" pitchFamily="49" charset="-122"/>
                <a:cs typeface="Arial" pitchFamily="34" charset="0"/>
              </a:rPr>
              <a:t>试剂</a:t>
            </a:r>
            <a:r>
              <a:rPr lang="zh-CN" altLang="en-US" dirty="0" smtClean="0">
                <a:latin typeface="Arial" pitchFamily="34" charset="0"/>
                <a:ea typeface="黑体" pitchFamily="49" charset="-122"/>
                <a:cs typeface="Arial" pitchFamily="34" charset="0"/>
              </a:rPr>
              <a:t>。</a:t>
            </a:r>
            <a:r>
              <a:rPr lang="zh-CN" altLang="en-US" dirty="0" smtClean="0">
                <a:solidFill>
                  <a:srgbClr val="C00000"/>
                </a:solidFill>
                <a:latin typeface="Arial" pitchFamily="34" charset="0"/>
                <a:ea typeface="黑体" pitchFamily="49" charset="-122"/>
                <a:cs typeface="Arial" pitchFamily="34" charset="0"/>
              </a:rPr>
              <a:t>现配</a:t>
            </a:r>
            <a:endParaRPr lang="zh-CN" altLang="en-US" dirty="0">
              <a:solidFill>
                <a:srgbClr val="C00000"/>
              </a:solidFill>
              <a:latin typeface="Arial" pitchFamily="34" charset="0"/>
              <a:ea typeface="黑体" pitchFamily="49" charset="-122"/>
              <a:cs typeface="Arial" pitchFamily="34" charset="0"/>
            </a:endParaRPr>
          </a:p>
          <a:p>
            <a:r>
              <a:rPr lang="en-US" altLang="zh-CN" dirty="0" smtClean="0">
                <a:latin typeface="Arial" pitchFamily="34" charset="0"/>
                <a:ea typeface="黑体" pitchFamily="49" charset="-122"/>
                <a:cs typeface="Arial" pitchFamily="34" charset="0"/>
              </a:rPr>
              <a:t>2</a:t>
            </a:r>
            <a:r>
              <a:rPr lang="en-US" altLang="zh-CN" dirty="0">
                <a:latin typeface="Arial" pitchFamily="34" charset="0"/>
                <a:ea typeface="黑体" pitchFamily="49" charset="-122"/>
                <a:cs typeface="Arial" pitchFamily="34" charset="0"/>
              </a:rPr>
              <a:t>.</a:t>
            </a:r>
            <a:r>
              <a:rPr lang="zh-CN" altLang="en-US" dirty="0">
                <a:latin typeface="Arial" pitchFamily="34" charset="0"/>
                <a:ea typeface="黑体" pitchFamily="49" charset="-122"/>
                <a:cs typeface="Arial" pitchFamily="34" charset="0"/>
              </a:rPr>
              <a:t>金属浴</a:t>
            </a:r>
            <a:r>
              <a:rPr lang="zh-CN" altLang="en-US" dirty="0" smtClean="0">
                <a:latin typeface="Arial" pitchFamily="34" charset="0"/>
                <a:ea typeface="黑体" pitchFamily="49" charset="-122"/>
                <a:cs typeface="Arial" pitchFamily="34" charset="0"/>
              </a:rPr>
              <a:t>提前至前一晚设定</a:t>
            </a:r>
            <a:r>
              <a:rPr lang="en-US" altLang="zh-CN" dirty="0">
                <a:latin typeface="Arial" pitchFamily="34" charset="0"/>
                <a:ea typeface="黑体" pitchFamily="49" charset="-122"/>
                <a:cs typeface="Arial" pitchFamily="34" charset="0"/>
              </a:rPr>
              <a:t>90</a:t>
            </a:r>
            <a:r>
              <a:rPr lang="zh-CN" altLang="en-US" dirty="0" smtClean="0">
                <a:latin typeface="Arial" pitchFamily="34" charset="0"/>
                <a:ea typeface="黑体" pitchFamily="49" charset="-122"/>
                <a:cs typeface="Arial" pitchFamily="34" charset="0"/>
              </a:rPr>
              <a:t>度的解</a:t>
            </a:r>
            <a:r>
              <a:rPr lang="zh-CN" altLang="en-US" dirty="0">
                <a:latin typeface="Arial" pitchFamily="34" charset="0"/>
                <a:ea typeface="黑体" pitchFamily="49" charset="-122"/>
                <a:cs typeface="Arial" pitchFamily="34" charset="0"/>
              </a:rPr>
              <a:t>交联</a:t>
            </a:r>
            <a:r>
              <a:rPr lang="zh-CN" altLang="en-US" dirty="0" smtClean="0">
                <a:latin typeface="Arial" pitchFamily="34" charset="0"/>
                <a:ea typeface="黑体" pitchFamily="49" charset="-122"/>
                <a:cs typeface="Arial" pitchFamily="34" charset="0"/>
              </a:rPr>
              <a:t>步骤。</a:t>
            </a:r>
            <a:endParaRPr lang="zh-CN" altLang="en-US" dirty="0">
              <a:latin typeface="Arial" pitchFamily="34" charset="0"/>
              <a:ea typeface="黑体" pitchFamily="49" charset="-122"/>
              <a:cs typeface="Arial" pitchFamily="34" charset="0"/>
            </a:endParaRPr>
          </a:p>
          <a:p>
            <a:r>
              <a:rPr lang="zh-CN" altLang="en-US" dirty="0" smtClean="0">
                <a:solidFill>
                  <a:srgbClr val="C00000"/>
                </a:solidFill>
                <a:latin typeface="Arial" pitchFamily="34" charset="0"/>
                <a:ea typeface="黑体" pitchFamily="49" charset="-122"/>
                <a:cs typeface="Arial" pitchFamily="34" charset="0"/>
              </a:rPr>
              <a:t>解</a:t>
            </a:r>
            <a:r>
              <a:rPr lang="zh-CN" altLang="en-US" dirty="0">
                <a:solidFill>
                  <a:srgbClr val="C00000"/>
                </a:solidFill>
                <a:latin typeface="Arial" pitchFamily="34" charset="0"/>
                <a:ea typeface="黑体" pitchFamily="49" charset="-122"/>
                <a:cs typeface="Arial" pitchFamily="34" charset="0"/>
              </a:rPr>
              <a:t>交联的过程时间要求需要严格</a:t>
            </a:r>
            <a:r>
              <a:rPr lang="en-US" altLang="zh-CN" dirty="0">
                <a:solidFill>
                  <a:srgbClr val="C00000"/>
                </a:solidFill>
                <a:latin typeface="Arial" pitchFamily="34" charset="0"/>
                <a:ea typeface="黑体" pitchFamily="49" charset="-122"/>
                <a:cs typeface="Arial" pitchFamily="34" charset="0"/>
              </a:rPr>
              <a:t>1h</a:t>
            </a:r>
            <a:r>
              <a:rPr lang="zh-CN" altLang="en-US" dirty="0">
                <a:latin typeface="Arial" pitchFamily="34" charset="0"/>
                <a:ea typeface="黑体" pitchFamily="49" charset="-122"/>
                <a:cs typeface="Arial" pitchFamily="34" charset="0"/>
              </a:rPr>
              <a:t>，时间过长会导致更多的片段化</a:t>
            </a:r>
            <a:r>
              <a:rPr lang="en-US" altLang="zh-CN" dirty="0">
                <a:latin typeface="Arial" pitchFamily="34" charset="0"/>
                <a:ea typeface="黑体" pitchFamily="49" charset="-122"/>
                <a:cs typeface="Arial" pitchFamily="34" charset="0"/>
              </a:rPr>
              <a:t>DNA</a:t>
            </a:r>
            <a:r>
              <a:rPr lang="zh-CN" altLang="en-US" dirty="0" smtClean="0">
                <a:latin typeface="Arial" pitchFamily="34" charset="0"/>
                <a:ea typeface="黑体" pitchFamily="49" charset="-122"/>
                <a:cs typeface="Arial" pitchFamily="34" charset="0"/>
              </a:rPr>
              <a:t>。</a:t>
            </a:r>
            <a:endParaRPr lang="en-US" altLang="zh-CN" dirty="0" smtClean="0">
              <a:latin typeface="Arial" pitchFamily="34" charset="0"/>
              <a:ea typeface="黑体" pitchFamily="49" charset="-122"/>
              <a:cs typeface="Arial" pitchFamily="34" charset="0"/>
            </a:endParaRPr>
          </a:p>
          <a:p>
            <a:pPr marL="285750" indent="-285750">
              <a:buFont typeface="Wingdings" pitchFamily="2" charset="2"/>
              <a:buChar char="u"/>
            </a:pPr>
            <a:r>
              <a:rPr lang="zh-CN" altLang="en-US" b="1" dirty="0" smtClean="0">
                <a:latin typeface="Arial" pitchFamily="34" charset="0"/>
                <a:ea typeface="黑体" pitchFamily="49" charset="-122"/>
                <a:cs typeface="Arial" pitchFamily="34" charset="0"/>
              </a:rPr>
              <a:t>提取</a:t>
            </a:r>
            <a:endParaRPr lang="zh-CN" altLang="en-US" b="1" dirty="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在</a:t>
            </a:r>
            <a:r>
              <a:rPr lang="zh-CN" altLang="en-US" dirty="0">
                <a:latin typeface="Arial" pitchFamily="34" charset="0"/>
                <a:ea typeface="黑体" pitchFamily="49" charset="-122"/>
                <a:cs typeface="Arial" pitchFamily="34" charset="0"/>
              </a:rPr>
              <a:t>对</a:t>
            </a:r>
            <a:r>
              <a:rPr lang="en-US" altLang="zh-CN" dirty="0">
                <a:latin typeface="Arial" pitchFamily="34" charset="0"/>
                <a:ea typeface="黑体" pitchFamily="49" charset="-122"/>
                <a:cs typeface="Arial" pitchFamily="34" charset="0"/>
              </a:rPr>
              <a:t>EP</a:t>
            </a:r>
            <a:r>
              <a:rPr lang="zh-CN" altLang="en-US" dirty="0">
                <a:latin typeface="Arial" pitchFamily="34" charset="0"/>
                <a:ea typeface="黑体" pitchFamily="49" charset="-122"/>
                <a:cs typeface="Arial" pitchFamily="34" charset="0"/>
              </a:rPr>
              <a:t>管、硅胶柱操作的过程中手容易碰到管盖内壁。加试剂过快，试剂容易滴在管沿或柱沿</a:t>
            </a:r>
            <a:r>
              <a:rPr lang="zh-CN" altLang="en-US" dirty="0" smtClean="0">
                <a:latin typeface="Arial" pitchFamily="34" charset="0"/>
                <a:ea typeface="黑体" pitchFamily="49" charset="-122"/>
                <a:cs typeface="Arial" pitchFamily="34" charset="0"/>
              </a:rPr>
              <a:t>。管</a:t>
            </a:r>
            <a:r>
              <a:rPr lang="zh-CN" altLang="en-US" dirty="0">
                <a:latin typeface="Arial" pitchFamily="34" charset="0"/>
                <a:ea typeface="黑体" pitchFamily="49" charset="-122"/>
                <a:cs typeface="Arial" pitchFamily="34" charset="0"/>
              </a:rPr>
              <a:t>开盖和加试剂的操作都</a:t>
            </a:r>
            <a:r>
              <a:rPr lang="zh-CN" altLang="en-US" dirty="0">
                <a:solidFill>
                  <a:srgbClr val="C00000"/>
                </a:solidFill>
                <a:latin typeface="Arial" pitchFamily="34" charset="0"/>
                <a:ea typeface="黑体" pitchFamily="49" charset="-122"/>
                <a:cs typeface="Arial" pitchFamily="34" charset="0"/>
              </a:rPr>
              <a:t>尽量控制速度</a:t>
            </a:r>
            <a:r>
              <a:rPr lang="zh-CN" altLang="en-US" dirty="0">
                <a:latin typeface="Arial" pitchFamily="34" charset="0"/>
                <a:ea typeface="黑体" pitchFamily="49" charset="-122"/>
                <a:cs typeface="Arial" pitchFamily="34" charset="0"/>
              </a:rPr>
              <a:t>，保证规范性</a:t>
            </a:r>
            <a:r>
              <a:rPr lang="zh-CN" altLang="en-US" dirty="0" smtClean="0">
                <a:latin typeface="Arial" pitchFamily="34" charset="0"/>
                <a:ea typeface="黑体" pitchFamily="49" charset="-122"/>
                <a:cs typeface="Arial" pitchFamily="34" charset="0"/>
              </a:rPr>
              <a:t>。</a:t>
            </a:r>
            <a:endParaRPr lang="zh-CN" altLang="en-US" dirty="0">
              <a:latin typeface="Arial" pitchFamily="34" charset="0"/>
              <a:ea typeface="黑体" pitchFamily="49" charset="-122"/>
              <a:cs typeface="Arial" pitchFamily="34" charset="0"/>
            </a:endParaRPr>
          </a:p>
        </p:txBody>
      </p:sp>
      <p:sp>
        <p:nvSpPr>
          <p:cNvPr id="4" name="矩形 3"/>
          <p:cNvSpPr/>
          <p:nvPr/>
        </p:nvSpPr>
        <p:spPr>
          <a:xfrm>
            <a:off x="2771800" y="1052736"/>
            <a:ext cx="5040560" cy="45720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itchFamily="49" charset="-122"/>
                <a:ea typeface="黑体" pitchFamily="49" charset="-122"/>
              </a:rPr>
              <a:t>不经意间存在的必须改正的错误</a:t>
            </a:r>
            <a:endParaRPr lang="zh-CN" altLang="en-US" sz="2400" dirty="0">
              <a:latin typeface="黑体" pitchFamily="49" charset="-122"/>
              <a:ea typeface="黑体" pitchFamily="49" charset="-122"/>
            </a:endParaRPr>
          </a:p>
        </p:txBody>
      </p:sp>
      <p:sp>
        <p:nvSpPr>
          <p:cNvPr id="5" name="Rectangle 3"/>
          <p:cNvSpPr>
            <a:spLocks noChangeArrowheads="1"/>
          </p:cNvSpPr>
          <p:nvPr/>
        </p:nvSpPr>
        <p:spPr bwMode="auto">
          <a:xfrm>
            <a:off x="683568" y="2852936"/>
            <a:ext cx="7560840" cy="1754326"/>
          </a:xfrm>
          <a:prstGeom prst="rect">
            <a:avLst/>
          </a:prstGeom>
          <a:solidFill>
            <a:srgbClr val="C00000"/>
          </a:solidFill>
          <a:ln>
            <a:solidFill>
              <a:srgbClr val="C00000"/>
            </a:solidFill>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tabLst>
                <a:tab pos="5537200" algn="r"/>
              </a:tabLst>
            </a:pPr>
            <a:r>
              <a:rPr lang="zh-CN" altLang="en-US" sz="3600" dirty="0" smtClean="0">
                <a:solidFill>
                  <a:schemeClr val="bg1"/>
                </a:solidFill>
                <a:latin typeface="Arial" pitchFamily="34" charset="0"/>
                <a:ea typeface="黑体" pitchFamily="49" charset="-122"/>
                <a:cs typeface="Arial" pitchFamily="34" charset="0"/>
              </a:rPr>
              <a:t>不能将现有的</a:t>
            </a:r>
            <a:r>
              <a:rPr lang="en-US" altLang="zh-CN" sz="3600" dirty="0" smtClean="0">
                <a:solidFill>
                  <a:schemeClr val="bg1"/>
                </a:solidFill>
                <a:latin typeface="Arial" pitchFamily="34" charset="0"/>
                <a:ea typeface="黑体" pitchFamily="49" charset="-122"/>
                <a:cs typeface="Arial" pitchFamily="34" charset="0"/>
              </a:rPr>
              <a:t>SOP</a:t>
            </a:r>
            <a:r>
              <a:rPr lang="zh-CN" altLang="en-US" sz="3600" dirty="0" smtClean="0">
                <a:solidFill>
                  <a:schemeClr val="bg1"/>
                </a:solidFill>
                <a:latin typeface="Arial" pitchFamily="34" charset="0"/>
                <a:ea typeface="黑体" pitchFamily="49" charset="-122"/>
                <a:cs typeface="Arial" pitchFamily="34" charset="0"/>
              </a:rPr>
              <a:t>形同虚设</a:t>
            </a:r>
            <a:endParaRPr lang="en-US" altLang="zh-CN" sz="3600" dirty="0" smtClean="0">
              <a:solidFill>
                <a:schemeClr val="bg1"/>
              </a:solidFill>
              <a:latin typeface="Arial" pitchFamily="34" charset="0"/>
              <a:ea typeface="黑体" pitchFamily="49" charset="-122"/>
              <a:cs typeface="Arial" pitchFamily="34" charset="0"/>
            </a:endParaRPr>
          </a:p>
          <a:p>
            <a:pPr fontAlgn="base">
              <a:spcBef>
                <a:spcPct val="0"/>
              </a:spcBef>
              <a:spcAft>
                <a:spcPct val="0"/>
              </a:spcAft>
              <a:tabLst>
                <a:tab pos="5537200" algn="r"/>
              </a:tabLst>
            </a:pPr>
            <a:r>
              <a:rPr lang="en-US" altLang="zh-CN" dirty="0" smtClean="0">
                <a:solidFill>
                  <a:schemeClr val="bg1"/>
                </a:solidFill>
                <a:latin typeface="Arial" pitchFamily="34" charset="0"/>
                <a:ea typeface="黑体" pitchFamily="49" charset="-122"/>
                <a:cs typeface="Arial" pitchFamily="34" charset="0"/>
              </a:rPr>
              <a:t>1. </a:t>
            </a:r>
            <a:r>
              <a:rPr lang="zh-CN" altLang="zh-CN" dirty="0" smtClean="0">
                <a:solidFill>
                  <a:schemeClr val="bg1"/>
                </a:solidFill>
                <a:latin typeface="Arial" pitchFamily="34" charset="0"/>
                <a:ea typeface="黑体" pitchFamily="49" charset="-122"/>
                <a:cs typeface="Arial" pitchFamily="34" charset="0"/>
              </a:rPr>
              <a:t>石蜡</a:t>
            </a:r>
            <a:r>
              <a:rPr lang="zh-CN" altLang="zh-CN" dirty="0">
                <a:solidFill>
                  <a:schemeClr val="bg1"/>
                </a:solidFill>
                <a:latin typeface="Arial" pitchFamily="34" charset="0"/>
                <a:ea typeface="黑体" pitchFamily="49" charset="-122"/>
                <a:cs typeface="Arial" pitchFamily="34" charset="0"/>
              </a:rPr>
              <a:t>组织切片刮片标准操作</a:t>
            </a:r>
            <a:r>
              <a:rPr lang="zh-CN" altLang="zh-CN" dirty="0" smtClean="0">
                <a:solidFill>
                  <a:schemeClr val="bg1"/>
                </a:solidFill>
                <a:latin typeface="Arial" pitchFamily="34" charset="0"/>
                <a:ea typeface="黑体" pitchFamily="49" charset="-122"/>
                <a:cs typeface="Arial" pitchFamily="34" charset="0"/>
              </a:rPr>
              <a:t>程序</a:t>
            </a:r>
            <a:endParaRPr lang="en-US" altLang="zh-CN" dirty="0" smtClean="0">
              <a:solidFill>
                <a:schemeClr val="bg1"/>
              </a:solidFill>
              <a:latin typeface="Arial" pitchFamily="34" charset="0"/>
              <a:ea typeface="黑体" pitchFamily="49" charset="-122"/>
              <a:cs typeface="Arial" pitchFamily="34" charset="0"/>
            </a:endParaRPr>
          </a:p>
          <a:p>
            <a:pPr fontAlgn="base">
              <a:spcBef>
                <a:spcPct val="0"/>
              </a:spcBef>
              <a:spcAft>
                <a:spcPct val="0"/>
              </a:spcAft>
              <a:tabLst>
                <a:tab pos="5537200" algn="r"/>
              </a:tabLst>
            </a:pPr>
            <a:r>
              <a:rPr lang="en-US" altLang="zh-CN" dirty="0" smtClean="0">
                <a:solidFill>
                  <a:schemeClr val="bg1"/>
                </a:solidFill>
                <a:latin typeface="Arial" pitchFamily="34" charset="0"/>
                <a:ea typeface="黑体" pitchFamily="49" charset="-122"/>
                <a:cs typeface="Arial" pitchFamily="34" charset="0"/>
              </a:rPr>
              <a:t>2. </a:t>
            </a:r>
            <a:r>
              <a:rPr lang="zh-CN" altLang="zh-CN" dirty="0" smtClean="0">
                <a:solidFill>
                  <a:schemeClr val="bg1"/>
                </a:solidFill>
                <a:latin typeface="Arial" pitchFamily="34" charset="0"/>
                <a:ea typeface="黑体" pitchFamily="49" charset="-122"/>
                <a:cs typeface="Arial" pitchFamily="34" charset="0"/>
              </a:rPr>
              <a:t>组织</a:t>
            </a:r>
            <a:r>
              <a:rPr lang="zh-CN" altLang="zh-CN" dirty="0">
                <a:solidFill>
                  <a:schemeClr val="bg1"/>
                </a:solidFill>
                <a:latin typeface="Arial" pitchFamily="34" charset="0"/>
                <a:ea typeface="黑体" pitchFamily="49" charset="-122"/>
                <a:cs typeface="Arial" pitchFamily="34" charset="0"/>
              </a:rPr>
              <a:t>基因组</a:t>
            </a:r>
            <a:r>
              <a:rPr lang="en-US" altLang="zh-CN" dirty="0">
                <a:solidFill>
                  <a:schemeClr val="bg1"/>
                </a:solidFill>
                <a:latin typeface="Arial" pitchFamily="34" charset="0"/>
                <a:ea typeface="黑体" pitchFamily="49" charset="-122"/>
                <a:cs typeface="Arial" pitchFamily="34" charset="0"/>
              </a:rPr>
              <a:t>DNA</a:t>
            </a:r>
            <a:r>
              <a:rPr lang="zh-CN" altLang="zh-CN" dirty="0">
                <a:solidFill>
                  <a:schemeClr val="bg1"/>
                </a:solidFill>
                <a:latin typeface="Arial" pitchFamily="34" charset="0"/>
                <a:ea typeface="黑体" pitchFamily="49" charset="-122"/>
                <a:cs typeface="Arial" pitchFamily="34" charset="0"/>
              </a:rPr>
              <a:t>提取标准操作程序</a:t>
            </a:r>
            <a:endParaRPr lang="en-US" altLang="zh-CN" u="sng" dirty="0" smtClean="0">
              <a:solidFill>
                <a:schemeClr val="bg1"/>
              </a:solidFill>
              <a:latin typeface="Arial" pitchFamily="34" charset="0"/>
              <a:ea typeface="黑体" pitchFamily="49" charset="-122"/>
              <a:cs typeface="Arial" pitchFamily="34" charset="0"/>
            </a:endParaRPr>
          </a:p>
          <a:p>
            <a:pPr lvl="0" fontAlgn="base">
              <a:spcBef>
                <a:spcPct val="0"/>
              </a:spcBef>
              <a:spcAft>
                <a:spcPct val="0"/>
              </a:spcAft>
              <a:tabLst>
                <a:tab pos="5537200" algn="r"/>
              </a:tabLst>
            </a:pPr>
            <a:r>
              <a:rPr lang="en-US" altLang="zh-CN" dirty="0" smtClean="0">
                <a:solidFill>
                  <a:schemeClr val="bg1"/>
                </a:solidFill>
                <a:latin typeface="Arial" pitchFamily="34" charset="0"/>
                <a:ea typeface="黑体" pitchFamily="49" charset="-122"/>
                <a:cs typeface="Arial" pitchFamily="34" charset="0"/>
              </a:rPr>
              <a:t>3. </a:t>
            </a:r>
            <a:r>
              <a:rPr lang="zh-CN" altLang="zh-CN" dirty="0" smtClean="0">
                <a:solidFill>
                  <a:schemeClr val="bg1"/>
                </a:solidFill>
                <a:latin typeface="Arial" pitchFamily="34" charset="0"/>
                <a:ea typeface="黑体" pitchFamily="49" charset="-122"/>
                <a:cs typeface="Arial" pitchFamily="34" charset="0"/>
              </a:rPr>
              <a:t>金属</a:t>
            </a:r>
            <a:r>
              <a:rPr lang="zh-CN" altLang="zh-CN" dirty="0">
                <a:solidFill>
                  <a:schemeClr val="bg1"/>
                </a:solidFill>
                <a:latin typeface="Arial" pitchFamily="34" charset="0"/>
                <a:ea typeface="黑体" pitchFamily="49" charset="-122"/>
                <a:cs typeface="Arial" pitchFamily="34" charset="0"/>
              </a:rPr>
              <a:t>浴的使用、维护与校准标准操作</a:t>
            </a:r>
            <a:r>
              <a:rPr lang="zh-CN" altLang="zh-CN" dirty="0" smtClean="0">
                <a:solidFill>
                  <a:schemeClr val="bg1"/>
                </a:solidFill>
                <a:latin typeface="Arial" pitchFamily="34" charset="0"/>
                <a:ea typeface="黑体" pitchFamily="49" charset="-122"/>
                <a:cs typeface="Arial" pitchFamily="34" charset="0"/>
              </a:rPr>
              <a:t>程序</a:t>
            </a:r>
            <a:endParaRPr lang="en-US" altLang="zh-CN" dirty="0" smtClean="0">
              <a:solidFill>
                <a:schemeClr val="bg1"/>
              </a:solidFill>
              <a:latin typeface="Arial" pitchFamily="34" charset="0"/>
              <a:ea typeface="黑体" pitchFamily="49" charset="-122"/>
              <a:cs typeface="Arial" pitchFamily="34" charset="0"/>
            </a:endParaRPr>
          </a:p>
          <a:p>
            <a:pPr lvl="0" fontAlgn="base">
              <a:spcBef>
                <a:spcPct val="0"/>
              </a:spcBef>
              <a:spcAft>
                <a:spcPct val="0"/>
              </a:spcAft>
              <a:tabLst>
                <a:tab pos="5537200" algn="r"/>
              </a:tabLst>
            </a:pPr>
            <a:r>
              <a:rPr lang="en-US" altLang="zh-CN" dirty="0" smtClean="0">
                <a:solidFill>
                  <a:schemeClr val="bg1"/>
                </a:solidFill>
                <a:latin typeface="Arial" pitchFamily="34" charset="0"/>
                <a:ea typeface="黑体" pitchFamily="49" charset="-122"/>
                <a:cs typeface="Arial" pitchFamily="34" charset="0"/>
              </a:rPr>
              <a:t>4. </a:t>
            </a:r>
            <a:r>
              <a:rPr lang="zh-CN" altLang="zh-CN" dirty="0" smtClean="0">
                <a:solidFill>
                  <a:schemeClr val="bg1"/>
                </a:solidFill>
                <a:latin typeface="Arial" pitchFamily="34" charset="0"/>
                <a:ea typeface="黑体" pitchFamily="49" charset="-122"/>
                <a:cs typeface="Arial" pitchFamily="34" charset="0"/>
              </a:rPr>
              <a:t>微量</a:t>
            </a:r>
            <a:r>
              <a:rPr lang="zh-CN" altLang="zh-CN" dirty="0">
                <a:solidFill>
                  <a:schemeClr val="bg1"/>
                </a:solidFill>
                <a:latin typeface="Arial" pitchFamily="34" charset="0"/>
                <a:ea typeface="黑体" pitchFamily="49" charset="-122"/>
                <a:cs typeface="Arial" pitchFamily="34" charset="0"/>
              </a:rPr>
              <a:t>离心管使用标准操作程序</a:t>
            </a:r>
            <a:endParaRPr kumimoji="0" lang="zh-CN" altLang="en-US" sz="1800" b="0" i="0" u="none" strike="noStrike" cap="none" normalizeH="0" baseline="0" dirty="0" smtClean="0">
              <a:ln>
                <a:noFill/>
              </a:ln>
              <a:solidFill>
                <a:schemeClr val="bg1"/>
              </a:solidFill>
              <a:effectLst/>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18972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a:xfrm>
            <a:off x="296863" y="341313"/>
            <a:ext cx="8685212" cy="1143000"/>
          </a:xfrm>
          <a:noFill/>
        </p:spPr>
        <p:txBody>
          <a:bodyPr anchor="t" anchorCtr="1">
            <a:noAutofit/>
          </a:bodyPr>
          <a:lstStyle/>
          <a:p>
            <a:r>
              <a:rPr lang="zh-CN" altLang="en-US" sz="3200" b="1" dirty="0" smtClean="0">
                <a:solidFill>
                  <a:srgbClr val="FF0000"/>
                </a:solidFill>
                <a:latin typeface="华文中宋" pitchFamily="2" charset="-122"/>
                <a:ea typeface="华文中宋" pitchFamily="2" charset="-122"/>
              </a:rPr>
              <a:t>工作流程规范化</a:t>
            </a:r>
            <a:r>
              <a:rPr lang="en-US" altLang="zh-CN" sz="3200" b="1" dirty="0" smtClean="0">
                <a:solidFill>
                  <a:srgbClr val="FF0000"/>
                </a:solidFill>
                <a:latin typeface="华文中宋" pitchFamily="2" charset="-122"/>
                <a:ea typeface="华文中宋" pitchFamily="2" charset="-122"/>
              </a:rPr>
              <a:t>——</a:t>
            </a:r>
            <a:r>
              <a:rPr lang="zh-CN" altLang="en-US" sz="3200" b="1" dirty="0" smtClean="0">
                <a:solidFill>
                  <a:srgbClr val="FF0000"/>
                </a:solidFill>
                <a:latin typeface="华文中宋" pitchFamily="2" charset="-122"/>
                <a:ea typeface="华文中宋" pitchFamily="2" charset="-122"/>
              </a:rPr>
              <a:t>由</a:t>
            </a:r>
            <a:r>
              <a:rPr lang="en-US" altLang="zh-CN" sz="3200" b="1" dirty="0" smtClean="0">
                <a:solidFill>
                  <a:srgbClr val="FF0000"/>
                </a:solidFill>
                <a:latin typeface="华文中宋" pitchFamily="2" charset="-122"/>
                <a:ea typeface="华文中宋" pitchFamily="2" charset="-122"/>
              </a:rPr>
              <a:t>10</a:t>
            </a:r>
            <a:r>
              <a:rPr lang="zh-CN" altLang="en-US" sz="3200" b="1" dirty="0" smtClean="0">
                <a:solidFill>
                  <a:srgbClr val="FF0000"/>
                </a:solidFill>
                <a:latin typeface="华文中宋" pitchFamily="2" charset="-122"/>
                <a:ea typeface="华文中宋" pitchFamily="2" charset="-122"/>
              </a:rPr>
              <a:t>大元素构成的科室内部工作流程</a:t>
            </a:r>
            <a:r>
              <a:rPr lang="zh-CN" altLang="en-US" sz="3200" b="1" dirty="0" smtClean="0">
                <a:latin typeface="华文中宋" pitchFamily="2" charset="-122"/>
                <a:ea typeface="华文中宋" pitchFamily="2" charset="-122"/>
              </a:rPr>
              <a:t/>
            </a:r>
            <a:br>
              <a:rPr lang="zh-CN" altLang="en-US" sz="3200" b="1" dirty="0" smtClean="0">
                <a:latin typeface="华文中宋" pitchFamily="2" charset="-122"/>
                <a:ea typeface="华文中宋" pitchFamily="2" charset="-122"/>
              </a:rPr>
            </a:br>
            <a:endParaRPr lang="zh-CN" altLang="en-US" sz="3200" b="1" dirty="0" smtClean="0">
              <a:latin typeface="华文中宋" pitchFamily="2" charset="-122"/>
              <a:ea typeface="华文中宋" pitchFamily="2" charset="-122"/>
            </a:endParaRPr>
          </a:p>
        </p:txBody>
      </p:sp>
      <p:sp>
        <p:nvSpPr>
          <p:cNvPr id="66563" name="Rectangle 3"/>
          <p:cNvSpPr>
            <a:spLocks noGrp="1" noChangeArrowheads="1"/>
          </p:cNvSpPr>
          <p:nvPr>
            <p:ph type="body" idx="4294967295"/>
          </p:nvPr>
        </p:nvSpPr>
        <p:spPr>
          <a:xfrm>
            <a:off x="0" y="1484313"/>
            <a:ext cx="7508875" cy="2447925"/>
          </a:xfrm>
          <a:noFill/>
        </p:spPr>
        <p:txBody>
          <a:bodyPr/>
          <a:lstStyle/>
          <a:p>
            <a:pPr>
              <a:buFont typeface="Arial" charset="0"/>
              <a:buNone/>
            </a:pPr>
            <a:r>
              <a:rPr lang="zh-CN" altLang="en-US" sz="4000" b="1" dirty="0" smtClean="0">
                <a:latin typeface="微软雅黑"/>
                <a:ea typeface="华文新魏" pitchFamily="2" charset="-122"/>
              </a:rPr>
              <a:t>“</a:t>
            </a:r>
            <a:r>
              <a:rPr lang="zh-CN" altLang="en-US" sz="4000" b="1" dirty="0" smtClean="0">
                <a:latin typeface="华文新魏" pitchFamily="2" charset="-122"/>
                <a:ea typeface="华文新魏" pitchFamily="2" charset="-122"/>
              </a:rPr>
              <a:t>追本溯源</a:t>
            </a:r>
            <a:r>
              <a:rPr lang="zh-CN" altLang="en-US" sz="4000" b="1" dirty="0" smtClean="0">
                <a:latin typeface="微软雅黑"/>
                <a:ea typeface="华文新魏" pitchFamily="2" charset="-122"/>
              </a:rPr>
              <a:t>”</a:t>
            </a:r>
            <a:r>
              <a:rPr lang="zh-CN" altLang="en-US" sz="3600" b="1" dirty="0" smtClean="0">
                <a:latin typeface="华文新魏" pitchFamily="2" charset="-122"/>
                <a:ea typeface="华文新魏" pitchFamily="2" charset="-122"/>
              </a:rPr>
              <a:t> </a:t>
            </a:r>
          </a:p>
          <a:p>
            <a:pPr>
              <a:buFont typeface="Arial" charset="0"/>
              <a:buNone/>
            </a:pPr>
            <a:endParaRPr lang="zh-CN" altLang="en-US" sz="3600" b="1" dirty="0" smtClean="0">
              <a:latin typeface="华文新魏" pitchFamily="2" charset="-122"/>
              <a:ea typeface="华文新魏" pitchFamily="2" charset="-122"/>
            </a:endParaRPr>
          </a:p>
          <a:p>
            <a:pPr>
              <a:buFont typeface="Arial" charset="0"/>
              <a:buNone/>
            </a:pPr>
            <a:r>
              <a:rPr lang="en-US" altLang="zh-CN" sz="3600" b="1" dirty="0" smtClean="0">
                <a:latin typeface="华文新魏" pitchFamily="2" charset="-122"/>
                <a:ea typeface="华文新魏" pitchFamily="2" charset="-122"/>
              </a:rPr>
              <a:t>    </a:t>
            </a:r>
            <a:r>
              <a:rPr lang="zh-CN" altLang="en-US" sz="3600" b="1" dirty="0" smtClean="0">
                <a:latin typeface="华文新魏" pitchFamily="2" charset="-122"/>
                <a:ea typeface="华文新魏" pitchFamily="2" charset="-122"/>
              </a:rPr>
              <a:t>  </a:t>
            </a:r>
            <a:endParaRPr lang="en-US" altLang="zh-CN" sz="3600" b="1" dirty="0" smtClean="0">
              <a:latin typeface="华文新魏" pitchFamily="2" charset="-122"/>
              <a:ea typeface="华文新魏" pitchFamily="2" charset="-122"/>
            </a:endParaRPr>
          </a:p>
        </p:txBody>
      </p:sp>
      <p:sp>
        <p:nvSpPr>
          <p:cNvPr id="66564" name="Rectangle 4"/>
          <p:cNvSpPr>
            <a:spLocks noChangeArrowheads="1"/>
          </p:cNvSpPr>
          <p:nvPr/>
        </p:nvSpPr>
        <p:spPr bwMode="auto">
          <a:xfrm>
            <a:off x="3830638" y="1412875"/>
            <a:ext cx="2973387" cy="4664075"/>
          </a:xfrm>
          <a:prstGeom prst="rect">
            <a:avLst/>
          </a:prstGeom>
          <a:noFill/>
          <a:ln w="9525">
            <a:noFill/>
            <a:miter lim="800000"/>
            <a:headEnd/>
            <a:tailEnd/>
          </a:ln>
          <a:effectLst>
            <a:prstShdw prst="shdw12">
              <a:schemeClr val="bg2">
                <a:alpha val="50000"/>
              </a:schemeClr>
            </a:prstShdw>
          </a:effectLst>
        </p:spPr>
        <p:txBody>
          <a:bodyPr wrap="none">
            <a:spAutoFit/>
          </a:bodyPr>
          <a:lstStyle/>
          <a:p>
            <a:pPr>
              <a:lnSpc>
                <a:spcPct val="125000"/>
              </a:lnSpc>
            </a:pPr>
            <a:r>
              <a:rPr lang="en-US" altLang="zh-CN" sz="2400">
                <a:solidFill>
                  <a:schemeClr val="accent1"/>
                </a:solidFill>
              </a:rPr>
              <a:t>1. </a:t>
            </a:r>
            <a:r>
              <a:rPr lang="zh-CN" altLang="en-US" sz="2400">
                <a:solidFill>
                  <a:schemeClr val="accent1"/>
                </a:solidFill>
              </a:rPr>
              <a:t>申请单</a:t>
            </a:r>
            <a:endParaRPr lang="en-US" altLang="zh-CN" sz="2400">
              <a:solidFill>
                <a:schemeClr val="accent1"/>
              </a:solidFill>
            </a:endParaRPr>
          </a:p>
          <a:p>
            <a:pPr>
              <a:lnSpc>
                <a:spcPct val="125000"/>
              </a:lnSpc>
            </a:pPr>
            <a:r>
              <a:rPr lang="en-US" altLang="zh-CN" sz="2400">
                <a:solidFill>
                  <a:schemeClr val="accent1"/>
                </a:solidFill>
              </a:rPr>
              <a:t>2. </a:t>
            </a:r>
            <a:r>
              <a:rPr lang="zh-CN" altLang="en-US" sz="2400">
                <a:solidFill>
                  <a:schemeClr val="accent1"/>
                </a:solidFill>
              </a:rPr>
              <a:t>登记本</a:t>
            </a:r>
          </a:p>
          <a:p>
            <a:pPr>
              <a:lnSpc>
                <a:spcPct val="125000"/>
              </a:lnSpc>
            </a:pPr>
            <a:r>
              <a:rPr lang="en-US" altLang="zh-CN" sz="2400">
                <a:solidFill>
                  <a:schemeClr val="accent1"/>
                </a:solidFill>
              </a:rPr>
              <a:t>3. </a:t>
            </a:r>
            <a:r>
              <a:rPr lang="zh-CN" altLang="en-US" sz="2400">
                <a:solidFill>
                  <a:schemeClr val="accent1"/>
                </a:solidFill>
              </a:rPr>
              <a:t>信息系统</a:t>
            </a:r>
          </a:p>
          <a:p>
            <a:pPr>
              <a:lnSpc>
                <a:spcPct val="125000"/>
              </a:lnSpc>
            </a:pPr>
            <a:r>
              <a:rPr lang="en-US" altLang="zh-CN" sz="2400">
                <a:solidFill>
                  <a:schemeClr val="accent1"/>
                </a:solidFill>
              </a:rPr>
              <a:t>4. </a:t>
            </a:r>
            <a:r>
              <a:rPr lang="zh-CN" altLang="en-US" sz="2400">
                <a:solidFill>
                  <a:schemeClr val="accent1"/>
                </a:solidFill>
              </a:rPr>
              <a:t>病理评估原始记录</a:t>
            </a:r>
          </a:p>
          <a:p>
            <a:pPr>
              <a:lnSpc>
                <a:spcPct val="125000"/>
              </a:lnSpc>
            </a:pPr>
            <a:r>
              <a:rPr lang="en-US" altLang="zh-CN" sz="2400">
                <a:solidFill>
                  <a:schemeClr val="accent1"/>
                </a:solidFill>
              </a:rPr>
              <a:t>5. HE</a:t>
            </a:r>
            <a:r>
              <a:rPr lang="zh-CN" altLang="en-US" sz="2400">
                <a:solidFill>
                  <a:schemeClr val="accent1"/>
                </a:solidFill>
              </a:rPr>
              <a:t>切片</a:t>
            </a:r>
          </a:p>
          <a:p>
            <a:pPr>
              <a:lnSpc>
                <a:spcPct val="125000"/>
              </a:lnSpc>
            </a:pPr>
            <a:r>
              <a:rPr lang="en-US" altLang="zh-CN" sz="2400">
                <a:solidFill>
                  <a:schemeClr val="accent1"/>
                </a:solidFill>
              </a:rPr>
              <a:t>6. DNA</a:t>
            </a:r>
          </a:p>
          <a:p>
            <a:pPr>
              <a:lnSpc>
                <a:spcPct val="125000"/>
              </a:lnSpc>
            </a:pPr>
            <a:r>
              <a:rPr lang="en-US" altLang="zh-CN" sz="2400">
                <a:solidFill>
                  <a:schemeClr val="accent1"/>
                </a:solidFill>
              </a:rPr>
              <a:t>7. </a:t>
            </a:r>
            <a:r>
              <a:rPr lang="zh-CN" altLang="en-US" sz="2400">
                <a:solidFill>
                  <a:schemeClr val="accent1"/>
                </a:solidFill>
              </a:rPr>
              <a:t>原始检测图</a:t>
            </a:r>
          </a:p>
          <a:p>
            <a:pPr>
              <a:lnSpc>
                <a:spcPct val="125000"/>
              </a:lnSpc>
            </a:pPr>
            <a:r>
              <a:rPr lang="en-US" altLang="zh-CN" sz="2400">
                <a:solidFill>
                  <a:schemeClr val="accent1"/>
                </a:solidFill>
              </a:rPr>
              <a:t>8. </a:t>
            </a:r>
            <a:r>
              <a:rPr lang="zh-CN" altLang="en-US" sz="2400">
                <a:solidFill>
                  <a:schemeClr val="accent1"/>
                </a:solidFill>
              </a:rPr>
              <a:t>报告单</a:t>
            </a:r>
          </a:p>
          <a:p>
            <a:pPr>
              <a:lnSpc>
                <a:spcPct val="125000"/>
              </a:lnSpc>
            </a:pPr>
            <a:r>
              <a:rPr lang="en-US" altLang="zh-CN" sz="2400">
                <a:solidFill>
                  <a:schemeClr val="accent1"/>
                </a:solidFill>
              </a:rPr>
              <a:t>9. </a:t>
            </a:r>
            <a:r>
              <a:rPr lang="zh-CN" altLang="en-US" sz="2400">
                <a:solidFill>
                  <a:schemeClr val="accent1"/>
                </a:solidFill>
              </a:rPr>
              <a:t>结果记录</a:t>
            </a:r>
          </a:p>
          <a:p>
            <a:pPr>
              <a:lnSpc>
                <a:spcPct val="125000"/>
              </a:lnSpc>
            </a:pPr>
            <a:r>
              <a:rPr lang="en-US" altLang="zh-CN" sz="2400">
                <a:solidFill>
                  <a:schemeClr val="accent1"/>
                </a:solidFill>
              </a:rPr>
              <a:t>10. </a:t>
            </a:r>
            <a:r>
              <a:rPr lang="zh-CN" altLang="en-US" sz="2400">
                <a:solidFill>
                  <a:schemeClr val="accent1"/>
                </a:solidFill>
              </a:rPr>
              <a:t>当日质控</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5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5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5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P spid="6656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b="5455"/>
          <a:stretch>
            <a:fillRect/>
          </a:stretch>
        </p:blipFill>
        <p:spPr bwMode="auto">
          <a:xfrm>
            <a:off x="155575" y="1196975"/>
            <a:ext cx="8801100" cy="563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圆角矩形 4"/>
          <p:cNvSpPr>
            <a:spLocks noChangeArrowheads="1"/>
          </p:cNvSpPr>
          <p:nvPr/>
        </p:nvSpPr>
        <p:spPr bwMode="auto">
          <a:xfrm>
            <a:off x="1835150" y="1558925"/>
            <a:ext cx="2089150" cy="430213"/>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4" name="圆角矩形 5"/>
          <p:cNvSpPr>
            <a:spLocks noChangeArrowheads="1"/>
          </p:cNvSpPr>
          <p:nvPr/>
        </p:nvSpPr>
        <p:spPr bwMode="auto">
          <a:xfrm>
            <a:off x="4797425" y="1587500"/>
            <a:ext cx="962025" cy="407988"/>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5" name="圆角矩形 6"/>
          <p:cNvSpPr>
            <a:spLocks noChangeArrowheads="1"/>
          </p:cNvSpPr>
          <p:nvPr/>
        </p:nvSpPr>
        <p:spPr bwMode="auto">
          <a:xfrm>
            <a:off x="5822950" y="1571625"/>
            <a:ext cx="1439863" cy="471488"/>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6" name="圆角矩形 7"/>
          <p:cNvSpPr>
            <a:spLocks noChangeArrowheads="1"/>
          </p:cNvSpPr>
          <p:nvPr/>
        </p:nvSpPr>
        <p:spPr bwMode="auto">
          <a:xfrm>
            <a:off x="7512050" y="1558925"/>
            <a:ext cx="1296988" cy="498475"/>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7" name="标题 1"/>
          <p:cNvSpPr>
            <a:spLocks noChangeArrowheads="1"/>
          </p:cNvSpPr>
          <p:nvPr/>
        </p:nvSpPr>
        <p:spPr bwMode="auto">
          <a:xfrm>
            <a:off x="428596" y="53975"/>
            <a:ext cx="848362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4400" b="1" dirty="0" smtClean="0">
                <a:solidFill>
                  <a:srgbClr val="FF0000"/>
                </a:solidFill>
                <a:latin typeface="华文中宋" pitchFamily="2" charset="-122"/>
                <a:ea typeface="华文中宋" pitchFamily="2" charset="-122"/>
                <a:sym typeface="宋体" charset="-122"/>
              </a:rPr>
              <a:t>流程化</a:t>
            </a:r>
            <a:r>
              <a:rPr lang="en-US" altLang="zh-CN" sz="4400" b="1" dirty="0" smtClean="0">
                <a:solidFill>
                  <a:srgbClr val="FF0000"/>
                </a:solidFill>
                <a:latin typeface="华文中宋" pitchFamily="2" charset="-122"/>
                <a:ea typeface="华文中宋" pitchFamily="2" charset="-122"/>
                <a:sym typeface="宋体" charset="-122"/>
              </a:rPr>
              <a:t>----</a:t>
            </a:r>
            <a:r>
              <a:rPr lang="zh-CN" altLang="en-US" sz="4400" b="1" dirty="0" smtClean="0">
                <a:solidFill>
                  <a:srgbClr val="FF0000"/>
                </a:solidFill>
                <a:latin typeface="华文中宋" pitchFamily="2" charset="-122"/>
                <a:ea typeface="华文中宋" pitchFamily="2" charset="-122"/>
                <a:sym typeface="宋体" charset="-122"/>
              </a:rPr>
              <a:t>标本处理流程表</a:t>
            </a:r>
            <a:r>
              <a:rPr lang="zh-CN" altLang="en-US" sz="4400" b="1" dirty="0">
                <a:solidFill>
                  <a:srgbClr val="FF0000"/>
                </a:solidFill>
                <a:latin typeface="华文中宋" pitchFamily="2" charset="-122"/>
                <a:ea typeface="华文中宋" pitchFamily="2" charset="-122"/>
                <a:sym typeface="宋体" charset="-122"/>
              </a:rPr>
              <a:t/>
            </a:r>
            <a:br>
              <a:rPr lang="zh-CN" altLang="en-US" sz="4400" b="1" dirty="0">
                <a:solidFill>
                  <a:srgbClr val="FF0000"/>
                </a:solidFill>
                <a:latin typeface="华文中宋" pitchFamily="2" charset="-122"/>
                <a:ea typeface="华文中宋" pitchFamily="2" charset="-122"/>
                <a:sym typeface="宋体" charset="-122"/>
              </a:rPr>
            </a:br>
            <a:endParaRPr lang="zh-CN" altLang="en-US" sz="4400" b="1" dirty="0">
              <a:solidFill>
                <a:srgbClr val="FF0000"/>
              </a:solidFill>
              <a:latin typeface="华文中宋" pitchFamily="2" charset="-122"/>
              <a:ea typeface="华文中宋" pitchFamily="2" charset="-122"/>
              <a:sym typeface="宋体" charset="-122"/>
            </a:endParaRPr>
          </a:p>
        </p:txBody>
      </p:sp>
      <p:sp>
        <p:nvSpPr>
          <p:cNvPr id="35848" name="圆角矩形 9"/>
          <p:cNvSpPr>
            <a:spLocks noChangeArrowheads="1"/>
          </p:cNvSpPr>
          <p:nvPr/>
        </p:nvSpPr>
        <p:spPr bwMode="auto">
          <a:xfrm>
            <a:off x="6121400" y="6186488"/>
            <a:ext cx="377825" cy="407987"/>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9" name="直接连接符 10"/>
          <p:cNvSpPr>
            <a:spLocks noChangeShapeType="1"/>
          </p:cNvSpPr>
          <p:nvPr/>
        </p:nvSpPr>
        <p:spPr bwMode="auto">
          <a:xfrm>
            <a:off x="5613400" y="4054475"/>
            <a:ext cx="630238" cy="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0" name="直接连接符 11"/>
          <p:cNvSpPr>
            <a:spLocks noChangeShapeType="1"/>
          </p:cNvSpPr>
          <p:nvPr/>
        </p:nvSpPr>
        <p:spPr bwMode="auto">
          <a:xfrm>
            <a:off x="5759450" y="2940050"/>
            <a:ext cx="784225" cy="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8215399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2913" y="1112838"/>
            <a:ext cx="4887912" cy="574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12838"/>
            <a:ext cx="4527550"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圆角矩形 5"/>
          <p:cNvSpPr>
            <a:spLocks noChangeArrowheads="1"/>
          </p:cNvSpPr>
          <p:nvPr/>
        </p:nvSpPr>
        <p:spPr bwMode="auto">
          <a:xfrm>
            <a:off x="6877050" y="3140075"/>
            <a:ext cx="1295400" cy="431800"/>
          </a:xfrm>
          <a:prstGeom prst="roundRect">
            <a:avLst>
              <a:gd name="adj" fmla="val 16667"/>
            </a:avLst>
          </a:prstGeom>
          <a:solidFill>
            <a:schemeClr val="bg1"/>
          </a:solidFill>
          <a:ln w="25400">
            <a:solidFill>
              <a:srgbClr val="FF0000"/>
            </a:solidFill>
            <a:round/>
            <a:headEnd/>
            <a:tailEnd/>
          </a:ln>
        </p:spPr>
        <p:txBody>
          <a:bodyPr anchor="ctr"/>
          <a:lstStyle/>
          <a:p>
            <a:pPr algn="ctr"/>
            <a:r>
              <a:rPr lang="zh-CN" altLang="en-US">
                <a:solidFill>
                  <a:srgbClr val="FF0000"/>
                </a:solidFill>
                <a:latin typeface="宋体" charset="-122"/>
                <a:sym typeface="宋体" charset="-122"/>
              </a:rPr>
              <a:t>质控信息</a:t>
            </a:r>
          </a:p>
        </p:txBody>
      </p:sp>
      <p:cxnSp>
        <p:nvCxnSpPr>
          <p:cNvPr id="36869" name="直接箭头连接符 4"/>
          <p:cNvCxnSpPr>
            <a:cxnSpLocks noChangeShapeType="1"/>
          </p:cNvCxnSpPr>
          <p:nvPr/>
        </p:nvCxnSpPr>
        <p:spPr bwMode="auto">
          <a:xfrm flipH="1">
            <a:off x="6372225" y="3500438"/>
            <a:ext cx="412750" cy="315912"/>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36870" name="直接箭头连接符 8"/>
          <p:cNvCxnSpPr>
            <a:cxnSpLocks noChangeShapeType="1"/>
          </p:cNvCxnSpPr>
          <p:nvPr/>
        </p:nvCxnSpPr>
        <p:spPr bwMode="auto">
          <a:xfrm>
            <a:off x="7524750" y="3500438"/>
            <a:ext cx="0" cy="633412"/>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cxnSp>
      <p:sp>
        <p:nvSpPr>
          <p:cNvPr id="36871" name="圆角矩形 11"/>
          <p:cNvSpPr>
            <a:spLocks noChangeArrowheads="1"/>
          </p:cNvSpPr>
          <p:nvPr/>
        </p:nvSpPr>
        <p:spPr bwMode="auto">
          <a:xfrm>
            <a:off x="4427538" y="4292600"/>
            <a:ext cx="4713287" cy="1368425"/>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0000"/>
              </a:solidFill>
              <a:latin typeface="宋体" charset="-122"/>
              <a:sym typeface="宋体" charset="-122"/>
            </a:endParaRPr>
          </a:p>
        </p:txBody>
      </p:sp>
      <p:sp>
        <p:nvSpPr>
          <p:cNvPr id="36872" name="圆角矩形 16"/>
          <p:cNvSpPr>
            <a:spLocks noChangeArrowheads="1"/>
          </p:cNvSpPr>
          <p:nvPr/>
        </p:nvSpPr>
        <p:spPr bwMode="auto">
          <a:xfrm>
            <a:off x="692150" y="6332538"/>
            <a:ext cx="3743325" cy="431800"/>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0000"/>
              </a:solidFill>
              <a:latin typeface="宋体" charset="-122"/>
              <a:sym typeface="宋体" charset="-122"/>
            </a:endParaRPr>
          </a:p>
        </p:txBody>
      </p:sp>
      <p:sp>
        <p:nvSpPr>
          <p:cNvPr id="36873" name="矩形 14"/>
          <p:cNvSpPr>
            <a:spLocks noChangeArrowheads="1"/>
          </p:cNvSpPr>
          <p:nvPr/>
        </p:nvSpPr>
        <p:spPr bwMode="auto">
          <a:xfrm>
            <a:off x="1709738" y="5494338"/>
            <a:ext cx="1108075" cy="369887"/>
          </a:xfrm>
          <a:prstGeom prst="rect">
            <a:avLst/>
          </a:prstGeom>
          <a:solidFill>
            <a:srgbClr val="F2F2F2"/>
          </a:solidFill>
          <a:ln w="9525">
            <a:solidFill>
              <a:srgbClr val="FF0000"/>
            </a:solidFill>
            <a:miter lim="800000"/>
            <a:headEnd/>
            <a:tailEnd/>
          </a:ln>
        </p:spPr>
        <p:txBody>
          <a:bodyPr wrap="none">
            <a:spAutoFit/>
          </a:bodyPr>
          <a:lstStyle/>
          <a:p>
            <a:pPr algn="ctr"/>
            <a:r>
              <a:rPr lang="zh-CN" altLang="en-US">
                <a:solidFill>
                  <a:srgbClr val="FF0000"/>
                </a:solidFill>
                <a:latin typeface="Calibri" pitchFamily="34" charset="0"/>
                <a:sym typeface="宋体" charset="-122"/>
              </a:rPr>
              <a:t>质控排版</a:t>
            </a:r>
          </a:p>
        </p:txBody>
      </p:sp>
      <p:cxnSp>
        <p:nvCxnSpPr>
          <p:cNvPr id="36874" name="直接箭头连接符 18"/>
          <p:cNvCxnSpPr>
            <a:cxnSpLocks noChangeShapeType="1"/>
          </p:cNvCxnSpPr>
          <p:nvPr/>
        </p:nvCxnSpPr>
        <p:spPr bwMode="auto">
          <a:xfrm>
            <a:off x="2247900" y="5922963"/>
            <a:ext cx="31750" cy="315912"/>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cxnSp>
      <p:sp>
        <p:nvSpPr>
          <p:cNvPr id="36875" name="圆角矩形 20"/>
          <p:cNvSpPr>
            <a:spLocks noChangeArrowheads="1"/>
          </p:cNvSpPr>
          <p:nvPr/>
        </p:nvSpPr>
        <p:spPr bwMode="auto">
          <a:xfrm>
            <a:off x="442913" y="1187450"/>
            <a:ext cx="1295400" cy="441325"/>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0070C0"/>
              </a:solidFill>
              <a:latin typeface="宋体" charset="-122"/>
              <a:sym typeface="宋体" charset="-122"/>
            </a:endParaRPr>
          </a:p>
        </p:txBody>
      </p:sp>
      <p:sp>
        <p:nvSpPr>
          <p:cNvPr id="36876" name="标题 1"/>
          <p:cNvSpPr>
            <a:spLocks noGrp="1" noChangeArrowheads="1"/>
          </p:cNvSpPr>
          <p:nvPr>
            <p:ph type="title" idx="4294967295"/>
          </p:nvPr>
        </p:nvSpPr>
        <p:spPr>
          <a:xfrm>
            <a:off x="0" y="44450"/>
            <a:ext cx="9144000" cy="1012825"/>
          </a:xfrm>
          <a:solidFill>
            <a:schemeClr val="bg1"/>
          </a:solidFill>
        </p:spPr>
        <p:txBody>
          <a:bodyPr>
            <a:noAutofit/>
          </a:bodyPr>
          <a:lstStyle/>
          <a:p>
            <a:pPr marL="0" indent="0" eaLnBrk="1" hangingPunct="1"/>
            <a:r>
              <a:rPr lang="zh-CN" altLang="en-US" b="1" dirty="0" smtClean="0">
                <a:solidFill>
                  <a:srgbClr val="FF0000"/>
                </a:solidFill>
                <a:latin typeface="华文中宋" pitchFamily="2" charset="-122"/>
                <a:ea typeface="华文中宋" pitchFamily="2" charset="-122"/>
                <a:sym typeface="华文新魏" pitchFamily="2" charset="-122"/>
              </a:rPr>
              <a:t>流程化</a:t>
            </a:r>
            <a:r>
              <a:rPr lang="en-US" altLang="zh-CN" b="1" dirty="0" smtClean="0">
                <a:solidFill>
                  <a:srgbClr val="FF0000"/>
                </a:solidFill>
                <a:latin typeface="华文中宋" pitchFamily="2" charset="-122"/>
                <a:ea typeface="华文中宋" pitchFamily="2" charset="-122"/>
                <a:sym typeface="华文新魏" pitchFamily="2" charset="-122"/>
              </a:rPr>
              <a:t>----</a:t>
            </a:r>
            <a:r>
              <a:rPr lang="zh-CN" altLang="en-US" b="1" dirty="0" smtClean="0">
                <a:solidFill>
                  <a:srgbClr val="FF0000"/>
                </a:solidFill>
                <a:latin typeface="华文中宋" pitchFamily="2" charset="-122"/>
                <a:ea typeface="华文中宋" pitchFamily="2" charset="-122"/>
                <a:sym typeface="华文新魏" pitchFamily="2" charset="-122"/>
              </a:rPr>
              <a:t>病原体拷贝检测流程表</a:t>
            </a:r>
          </a:p>
        </p:txBody>
      </p:sp>
    </p:spTree>
    <p:extLst>
      <p:ext uri="{BB962C8B-B14F-4D97-AF65-F5344CB8AC3E}">
        <p14:creationId xmlns:p14="http://schemas.microsoft.com/office/powerpoint/2010/main" val="358577974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5650" y="1196975"/>
            <a:ext cx="4543425" cy="567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 y="1196975"/>
            <a:ext cx="4684713"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标题 1"/>
          <p:cNvSpPr>
            <a:spLocks noGrp="1" noChangeArrowheads="1"/>
          </p:cNvSpPr>
          <p:nvPr>
            <p:ph type="title" idx="4294967295"/>
          </p:nvPr>
        </p:nvSpPr>
        <p:spPr>
          <a:xfrm>
            <a:off x="457200" y="44450"/>
            <a:ext cx="8229600" cy="1012825"/>
          </a:xfrm>
        </p:spPr>
        <p:txBody>
          <a:bodyPr>
            <a:normAutofit/>
          </a:bodyPr>
          <a:lstStyle/>
          <a:p>
            <a:pPr marL="0" indent="0" eaLnBrk="1" hangingPunct="1"/>
            <a:r>
              <a:rPr lang="zh-CN" altLang="en-US" b="1" dirty="0" smtClean="0">
                <a:solidFill>
                  <a:srgbClr val="FF0000"/>
                </a:solidFill>
                <a:latin typeface="Arial" pitchFamily="34" charset="0"/>
                <a:ea typeface="华文中宋" pitchFamily="2" charset="-122"/>
                <a:cs typeface="Arial" pitchFamily="34" charset="0"/>
                <a:sym typeface="华文新魏" pitchFamily="2" charset="-122"/>
              </a:rPr>
              <a:t>流程化</a:t>
            </a:r>
            <a:r>
              <a:rPr lang="en-US" altLang="zh-CN" b="1" dirty="0" smtClean="0">
                <a:solidFill>
                  <a:srgbClr val="FF0000"/>
                </a:solidFill>
                <a:latin typeface="Arial" pitchFamily="34" charset="0"/>
                <a:ea typeface="华文中宋" pitchFamily="2" charset="-122"/>
                <a:cs typeface="Arial" pitchFamily="34" charset="0"/>
                <a:sym typeface="华文新魏" pitchFamily="2" charset="-122"/>
              </a:rPr>
              <a:t>----</a:t>
            </a:r>
            <a:r>
              <a:rPr lang="zh-CN" altLang="en-US" b="1" dirty="0" smtClean="0">
                <a:solidFill>
                  <a:srgbClr val="FF0000"/>
                </a:solidFill>
                <a:latin typeface="Arial" pitchFamily="34" charset="0"/>
                <a:ea typeface="华文中宋" pitchFamily="2" charset="-122"/>
                <a:cs typeface="Arial" pitchFamily="34" charset="0"/>
                <a:sym typeface="华文新魏" pitchFamily="2" charset="-122"/>
              </a:rPr>
              <a:t>基因突变检测流程表</a:t>
            </a:r>
          </a:p>
        </p:txBody>
      </p:sp>
      <p:sp>
        <p:nvSpPr>
          <p:cNvPr id="37893" name="圆角矩形 3"/>
          <p:cNvSpPr>
            <a:spLocks noChangeArrowheads="1"/>
          </p:cNvSpPr>
          <p:nvPr/>
        </p:nvSpPr>
        <p:spPr bwMode="auto">
          <a:xfrm>
            <a:off x="3348038" y="3644900"/>
            <a:ext cx="2087562" cy="504825"/>
          </a:xfrm>
          <a:prstGeom prst="roundRect">
            <a:avLst>
              <a:gd name="adj" fmla="val 16667"/>
            </a:avLst>
          </a:prstGeom>
          <a:solidFill>
            <a:schemeClr val="bg1"/>
          </a:solidFill>
          <a:ln w="25400">
            <a:solidFill>
              <a:srgbClr val="FF0000"/>
            </a:solidFill>
            <a:round/>
            <a:headEnd/>
            <a:tailEnd/>
          </a:ln>
        </p:spPr>
        <p:txBody>
          <a:bodyPr anchor="ctr"/>
          <a:lstStyle/>
          <a:p>
            <a:pPr algn="ctr"/>
            <a:r>
              <a:rPr lang="zh-CN" altLang="en-US" sz="2800" b="1">
                <a:solidFill>
                  <a:srgbClr val="FF0000"/>
                </a:solidFill>
                <a:latin typeface="宋体" charset="-122"/>
                <a:sym typeface="宋体" charset="-122"/>
              </a:rPr>
              <a:t>层次性监控</a:t>
            </a:r>
          </a:p>
        </p:txBody>
      </p:sp>
      <p:sp>
        <p:nvSpPr>
          <p:cNvPr id="37894" name="圆角矩形 6"/>
          <p:cNvSpPr>
            <a:spLocks noChangeArrowheads="1"/>
          </p:cNvSpPr>
          <p:nvPr/>
        </p:nvSpPr>
        <p:spPr bwMode="auto">
          <a:xfrm>
            <a:off x="1187450" y="5661025"/>
            <a:ext cx="1295400" cy="431800"/>
          </a:xfrm>
          <a:prstGeom prst="roundRect">
            <a:avLst>
              <a:gd name="adj" fmla="val 16667"/>
            </a:avLst>
          </a:prstGeom>
          <a:solidFill>
            <a:srgbClr val="FFFF00"/>
          </a:solidFill>
          <a:ln w="25400">
            <a:solidFill>
              <a:srgbClr val="FFFF00"/>
            </a:solidFill>
            <a:round/>
            <a:headEnd/>
            <a:tailEnd/>
          </a:ln>
        </p:spPr>
        <p:txBody>
          <a:bodyPr lIns="90170" tIns="46990" rIns="90170" bIns="46990" anchor="ctr"/>
          <a:lstStyle/>
          <a:p>
            <a:pPr algn="ctr"/>
            <a:r>
              <a:rPr lang="zh-CN" altLang="en-US">
                <a:solidFill>
                  <a:srgbClr val="0070C0"/>
                </a:solidFill>
                <a:latin typeface="宋体" charset="-122"/>
                <a:sym typeface="宋体" charset="-122"/>
              </a:rPr>
              <a:t>布板顺序</a:t>
            </a:r>
          </a:p>
        </p:txBody>
      </p:sp>
      <p:sp>
        <p:nvSpPr>
          <p:cNvPr id="37895" name="圆角矩形 7"/>
          <p:cNvSpPr>
            <a:spLocks noChangeArrowheads="1"/>
          </p:cNvSpPr>
          <p:nvPr/>
        </p:nvSpPr>
        <p:spPr bwMode="auto">
          <a:xfrm>
            <a:off x="682625" y="1601788"/>
            <a:ext cx="1296988" cy="431800"/>
          </a:xfrm>
          <a:prstGeom prst="roundRect">
            <a:avLst>
              <a:gd name="adj" fmla="val 16667"/>
            </a:avLst>
          </a:prstGeom>
          <a:solidFill>
            <a:srgbClr val="FFFF00"/>
          </a:solidFill>
          <a:ln w="25400">
            <a:solidFill>
              <a:srgbClr val="FFFF00"/>
            </a:solidFill>
            <a:round/>
            <a:headEnd/>
            <a:tailEnd/>
          </a:ln>
        </p:spPr>
        <p:txBody>
          <a:bodyPr lIns="90170" tIns="46990" rIns="90170" bIns="46990" anchor="ctr"/>
          <a:lstStyle/>
          <a:p>
            <a:pPr algn="ctr"/>
            <a:r>
              <a:rPr lang="zh-CN" altLang="en-US">
                <a:solidFill>
                  <a:srgbClr val="0070C0"/>
                </a:solidFill>
                <a:latin typeface="宋体" charset="-122"/>
                <a:sym typeface="宋体" charset="-122"/>
              </a:rPr>
              <a:t>试剂配置</a:t>
            </a:r>
          </a:p>
        </p:txBody>
      </p:sp>
      <p:sp>
        <p:nvSpPr>
          <p:cNvPr id="37896" name="圆角矩形 8"/>
          <p:cNvSpPr>
            <a:spLocks noChangeArrowheads="1"/>
          </p:cNvSpPr>
          <p:nvPr/>
        </p:nvSpPr>
        <p:spPr bwMode="auto">
          <a:xfrm>
            <a:off x="6443663" y="1989138"/>
            <a:ext cx="1296987" cy="431800"/>
          </a:xfrm>
          <a:prstGeom prst="roundRect">
            <a:avLst>
              <a:gd name="adj" fmla="val 16667"/>
            </a:avLst>
          </a:prstGeom>
          <a:solidFill>
            <a:srgbClr val="FFFF00"/>
          </a:solidFill>
          <a:ln w="25400">
            <a:solidFill>
              <a:srgbClr val="FFFF00"/>
            </a:solidFill>
            <a:round/>
            <a:headEnd/>
            <a:tailEnd/>
          </a:ln>
        </p:spPr>
        <p:txBody>
          <a:bodyPr lIns="90170" tIns="46990" rIns="90170" bIns="46990" anchor="ctr"/>
          <a:lstStyle/>
          <a:p>
            <a:pPr algn="ctr"/>
            <a:r>
              <a:rPr lang="zh-CN" altLang="en-US">
                <a:solidFill>
                  <a:srgbClr val="0070C0"/>
                </a:solidFill>
                <a:latin typeface="宋体" charset="-122"/>
                <a:sym typeface="宋体" charset="-122"/>
              </a:rPr>
              <a:t>上机</a:t>
            </a:r>
          </a:p>
        </p:txBody>
      </p:sp>
      <p:sp>
        <p:nvSpPr>
          <p:cNvPr id="37897" name="圆角矩形 9"/>
          <p:cNvSpPr>
            <a:spLocks noChangeArrowheads="1"/>
          </p:cNvSpPr>
          <p:nvPr/>
        </p:nvSpPr>
        <p:spPr bwMode="auto">
          <a:xfrm>
            <a:off x="5942013" y="4508500"/>
            <a:ext cx="1296987" cy="431800"/>
          </a:xfrm>
          <a:prstGeom prst="roundRect">
            <a:avLst>
              <a:gd name="adj" fmla="val 16667"/>
            </a:avLst>
          </a:prstGeom>
          <a:solidFill>
            <a:srgbClr val="FFFF00"/>
          </a:solidFill>
          <a:ln w="25400">
            <a:solidFill>
              <a:srgbClr val="FFFF00"/>
            </a:solidFill>
            <a:round/>
            <a:headEnd/>
            <a:tailEnd/>
          </a:ln>
        </p:spPr>
        <p:txBody>
          <a:bodyPr lIns="90170" tIns="46990" rIns="90170" bIns="46990" anchor="ctr"/>
          <a:lstStyle/>
          <a:p>
            <a:pPr algn="ctr"/>
            <a:r>
              <a:rPr lang="zh-CN" altLang="en-US">
                <a:solidFill>
                  <a:srgbClr val="0070C0"/>
                </a:solidFill>
                <a:latin typeface="宋体" charset="-122"/>
                <a:sym typeface="宋体" charset="-122"/>
              </a:rPr>
              <a:t>结果记录</a:t>
            </a:r>
          </a:p>
        </p:txBody>
      </p:sp>
      <p:sp>
        <p:nvSpPr>
          <p:cNvPr id="37898" name="圆角矩形 10"/>
          <p:cNvSpPr>
            <a:spLocks noChangeArrowheads="1"/>
          </p:cNvSpPr>
          <p:nvPr/>
        </p:nvSpPr>
        <p:spPr bwMode="auto">
          <a:xfrm>
            <a:off x="179388" y="4508500"/>
            <a:ext cx="1296987" cy="431800"/>
          </a:xfrm>
          <a:prstGeom prst="roundRect">
            <a:avLst>
              <a:gd name="adj" fmla="val 16667"/>
            </a:avLst>
          </a:prstGeom>
          <a:solidFill>
            <a:srgbClr val="FFFF00"/>
          </a:solidFill>
          <a:ln w="25400">
            <a:solidFill>
              <a:srgbClr val="FFFF00"/>
            </a:solidFill>
            <a:round/>
            <a:headEnd/>
            <a:tailEnd/>
          </a:ln>
        </p:spPr>
        <p:txBody>
          <a:bodyPr lIns="90170" tIns="46990" rIns="90170" bIns="46990" anchor="ctr"/>
          <a:lstStyle/>
          <a:p>
            <a:pPr algn="ctr"/>
            <a:r>
              <a:rPr lang="zh-CN" altLang="en-US">
                <a:solidFill>
                  <a:srgbClr val="0070C0"/>
                </a:solidFill>
                <a:latin typeface="宋体" charset="-122"/>
                <a:sym typeface="宋体" charset="-122"/>
              </a:rPr>
              <a:t>标本稀释</a:t>
            </a:r>
          </a:p>
        </p:txBody>
      </p:sp>
    </p:spTree>
    <p:extLst>
      <p:ext uri="{BB962C8B-B14F-4D97-AF65-F5344CB8AC3E}">
        <p14:creationId xmlns:p14="http://schemas.microsoft.com/office/powerpoint/2010/main" val="91676855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srcRect/>
          <a:stretch>
            <a:fillRect/>
          </a:stretch>
        </p:blipFill>
        <p:spPr bwMode="auto">
          <a:xfrm>
            <a:off x="431800" y="0"/>
            <a:ext cx="5148263" cy="6858000"/>
          </a:xfrm>
          <a:prstGeom prst="rect">
            <a:avLst/>
          </a:prstGeom>
          <a:noFill/>
          <a:ln w="9525">
            <a:noFill/>
            <a:miter lim="800000"/>
            <a:headEnd/>
            <a:tailEnd/>
          </a:ln>
        </p:spPr>
      </p:pic>
      <p:sp>
        <p:nvSpPr>
          <p:cNvPr id="49155" name="AutoShape 17"/>
          <p:cNvSpPr>
            <a:spLocks/>
          </p:cNvSpPr>
          <p:nvPr/>
        </p:nvSpPr>
        <p:spPr bwMode="auto">
          <a:xfrm>
            <a:off x="6480175" y="1916113"/>
            <a:ext cx="1368425" cy="431800"/>
          </a:xfrm>
          <a:prstGeom prst="accentBorderCallout1">
            <a:avLst>
              <a:gd name="adj1" fmla="val 26472"/>
              <a:gd name="adj2" fmla="val -5569"/>
              <a:gd name="adj3" fmla="val 26472"/>
              <a:gd name="adj4" fmla="val -68444"/>
            </a:avLst>
          </a:prstGeom>
          <a:solidFill>
            <a:schemeClr val="accent1"/>
          </a:solidFill>
          <a:ln w="9525" algn="ctr">
            <a:solidFill>
              <a:schemeClr val="tx1"/>
            </a:solidFill>
            <a:miter lim="800000"/>
            <a:headEnd/>
            <a:tailEnd/>
          </a:ln>
        </p:spPr>
        <p:txBody>
          <a:bodyPr/>
          <a:lstStyle/>
          <a:p>
            <a:pPr algn="ctr" eaLnBrk="1" hangingPunct="1"/>
            <a:r>
              <a:rPr lang="zh-CN" altLang="en-US">
                <a:solidFill>
                  <a:srgbClr val="CC3300"/>
                </a:solidFill>
              </a:rPr>
              <a:t>病理学评估</a:t>
            </a:r>
          </a:p>
        </p:txBody>
      </p:sp>
      <p:sp>
        <p:nvSpPr>
          <p:cNvPr id="49156" name="AutoShape 18"/>
          <p:cNvSpPr>
            <a:spLocks/>
          </p:cNvSpPr>
          <p:nvPr/>
        </p:nvSpPr>
        <p:spPr bwMode="auto">
          <a:xfrm>
            <a:off x="6480175" y="3282950"/>
            <a:ext cx="1377950" cy="433388"/>
          </a:xfrm>
          <a:prstGeom prst="accentBorderCallout1">
            <a:avLst>
              <a:gd name="adj1" fmla="val 26375"/>
              <a:gd name="adj2" fmla="val -4231"/>
              <a:gd name="adj3" fmla="val 26375"/>
              <a:gd name="adj4" fmla="val -52028"/>
            </a:avLst>
          </a:prstGeom>
          <a:solidFill>
            <a:schemeClr val="accent1"/>
          </a:solidFill>
          <a:ln w="9525" algn="ctr">
            <a:solidFill>
              <a:schemeClr val="tx1"/>
            </a:solidFill>
            <a:miter lim="800000"/>
            <a:headEnd/>
            <a:tailEnd/>
          </a:ln>
        </p:spPr>
        <p:txBody>
          <a:bodyPr/>
          <a:lstStyle/>
          <a:p>
            <a:pPr algn="ctr" eaLnBrk="1" hangingPunct="1"/>
            <a:r>
              <a:rPr lang="zh-CN" altLang="en-US">
                <a:solidFill>
                  <a:srgbClr val="CC3300"/>
                </a:solidFill>
              </a:rPr>
              <a:t>检测结果</a:t>
            </a:r>
          </a:p>
        </p:txBody>
      </p:sp>
      <p:sp>
        <p:nvSpPr>
          <p:cNvPr id="49157" name="AutoShape 19"/>
          <p:cNvSpPr>
            <a:spLocks/>
          </p:cNvSpPr>
          <p:nvPr/>
        </p:nvSpPr>
        <p:spPr bwMode="auto">
          <a:xfrm>
            <a:off x="6516688" y="4003675"/>
            <a:ext cx="1296987" cy="433388"/>
          </a:xfrm>
          <a:prstGeom prst="accentBorderCallout1">
            <a:avLst>
              <a:gd name="adj1" fmla="val 26375"/>
              <a:gd name="adj2" fmla="val -5875"/>
              <a:gd name="adj3" fmla="val 26375"/>
              <a:gd name="adj4" fmla="val -65972"/>
            </a:avLst>
          </a:prstGeom>
          <a:solidFill>
            <a:schemeClr val="accent1"/>
          </a:solidFill>
          <a:ln w="9525" algn="ctr">
            <a:solidFill>
              <a:schemeClr val="tx1"/>
            </a:solidFill>
            <a:miter lim="800000"/>
            <a:headEnd/>
            <a:tailEnd/>
          </a:ln>
        </p:spPr>
        <p:txBody>
          <a:bodyPr/>
          <a:lstStyle/>
          <a:p>
            <a:pPr algn="ctr" eaLnBrk="1" hangingPunct="1"/>
            <a:r>
              <a:rPr lang="zh-CN" altLang="en-US">
                <a:solidFill>
                  <a:srgbClr val="CC3300"/>
                </a:solidFill>
              </a:rPr>
              <a:t>结果诠释</a:t>
            </a:r>
          </a:p>
        </p:txBody>
      </p:sp>
      <p:sp>
        <p:nvSpPr>
          <p:cNvPr id="49158" name="AutoShape 20"/>
          <p:cNvSpPr>
            <a:spLocks/>
          </p:cNvSpPr>
          <p:nvPr/>
        </p:nvSpPr>
        <p:spPr bwMode="auto">
          <a:xfrm>
            <a:off x="6484938" y="2781300"/>
            <a:ext cx="1368425" cy="360363"/>
          </a:xfrm>
          <a:prstGeom prst="accentBorderCallout1">
            <a:avLst>
              <a:gd name="adj1" fmla="val 31718"/>
              <a:gd name="adj2" fmla="val -5569"/>
              <a:gd name="adj3" fmla="val 31718"/>
              <a:gd name="adj4" fmla="val -73667"/>
            </a:avLst>
          </a:prstGeom>
          <a:solidFill>
            <a:schemeClr val="accent1"/>
          </a:solidFill>
          <a:ln w="9525" algn="ctr">
            <a:solidFill>
              <a:schemeClr val="tx1"/>
            </a:solidFill>
            <a:miter lim="800000"/>
            <a:headEnd/>
            <a:tailEnd/>
          </a:ln>
        </p:spPr>
        <p:txBody>
          <a:bodyPr/>
          <a:lstStyle/>
          <a:p>
            <a:pPr algn="ctr" eaLnBrk="1" hangingPunct="1"/>
            <a:r>
              <a:rPr lang="en-US" altLang="zh-CN">
                <a:solidFill>
                  <a:srgbClr val="CC3300"/>
                </a:solidFill>
              </a:rPr>
              <a:t>DNA</a:t>
            </a:r>
            <a:r>
              <a:rPr lang="zh-CN" altLang="en-US">
                <a:solidFill>
                  <a:srgbClr val="CC3300"/>
                </a:solidFill>
              </a:rPr>
              <a:t>评估</a:t>
            </a:r>
          </a:p>
        </p:txBody>
      </p:sp>
      <p:sp>
        <p:nvSpPr>
          <p:cNvPr id="49159" name="Text Box 22"/>
          <p:cNvSpPr txBox="1">
            <a:spLocks noChangeArrowheads="1"/>
          </p:cNvSpPr>
          <p:nvPr/>
        </p:nvSpPr>
        <p:spPr bwMode="auto">
          <a:xfrm>
            <a:off x="5429250" y="0"/>
            <a:ext cx="3714750" cy="1754188"/>
          </a:xfrm>
          <a:prstGeom prst="rect">
            <a:avLst/>
          </a:prstGeom>
          <a:noFill/>
          <a:ln w="9525" algn="ctr">
            <a:noFill/>
            <a:miter lim="800000"/>
            <a:headEnd/>
            <a:tailEnd/>
          </a:ln>
        </p:spPr>
        <p:txBody>
          <a:bodyPr>
            <a:spAutoFit/>
          </a:bodyPr>
          <a:lstStyle/>
          <a:p>
            <a:pPr eaLnBrk="1" hangingPunct="1">
              <a:spcBef>
                <a:spcPct val="50000"/>
              </a:spcBef>
            </a:pPr>
            <a:r>
              <a:rPr lang="zh-CN" altLang="en-US" sz="3600" b="1">
                <a:solidFill>
                  <a:srgbClr val="FF0000"/>
                </a:solidFill>
                <a:latin typeface="华文中宋" pitchFamily="2" charset="-122"/>
                <a:ea typeface="华文中宋" pitchFamily="2" charset="-122"/>
              </a:rPr>
              <a:t>规范化</a:t>
            </a:r>
            <a:r>
              <a:rPr lang="en-US" altLang="zh-CN" sz="3600" b="1">
                <a:solidFill>
                  <a:srgbClr val="FF0000"/>
                </a:solidFill>
                <a:latin typeface="华文中宋" pitchFamily="2" charset="-122"/>
                <a:ea typeface="华文中宋" pitchFamily="2" charset="-122"/>
              </a:rPr>
              <a:t>——</a:t>
            </a:r>
            <a:r>
              <a:rPr lang="zh-CN" altLang="en-US" sz="3600" b="1">
                <a:solidFill>
                  <a:srgbClr val="FF0000"/>
                </a:solidFill>
                <a:latin typeface="华文中宋" pitchFamily="2" charset="-122"/>
                <a:ea typeface="华文中宋" pitchFamily="2" charset="-122"/>
              </a:rPr>
              <a:t>结果报告内容和时效性</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noChangeArrowheads="1"/>
          </p:cNvSpPr>
          <p:nvPr>
            <p:ph type="title" idx="4294967295"/>
          </p:nvPr>
        </p:nvSpPr>
        <p:spPr>
          <a:xfrm>
            <a:off x="457200" y="44450"/>
            <a:ext cx="8229600" cy="863600"/>
          </a:xfrm>
        </p:spPr>
        <p:txBody>
          <a:bodyPr/>
          <a:lstStyle/>
          <a:p>
            <a:pPr marL="0" indent="0" algn="r" eaLnBrk="1" hangingPunct="1"/>
            <a:r>
              <a:rPr lang="en-US" altLang="zh-CN" b="1" dirty="0" smtClean="0">
                <a:solidFill>
                  <a:srgbClr val="FF0101"/>
                </a:solidFill>
                <a:latin typeface="华文新魏" pitchFamily="2" charset="-122"/>
                <a:ea typeface="华文新魏" pitchFamily="2" charset="-122"/>
                <a:sym typeface="华文新魏" pitchFamily="2" charset="-122"/>
              </a:rPr>
              <a:t> </a:t>
            </a:r>
            <a:r>
              <a:rPr lang="zh-CN" altLang="en-US" b="1" dirty="0" smtClean="0">
                <a:solidFill>
                  <a:srgbClr val="FF0101"/>
                </a:solidFill>
                <a:latin typeface="华文新魏" pitchFamily="2" charset="-122"/>
                <a:ea typeface="华文新魏" pitchFamily="2" charset="-122"/>
                <a:sym typeface="华文新魏" pitchFamily="2" charset="-122"/>
              </a:rPr>
              <a:t>抱怨处理</a:t>
            </a:r>
            <a:endParaRPr lang="zh-CN" altLang="en-US" dirty="0" smtClean="0">
              <a:latin typeface="华文新魏" pitchFamily="2" charset="-122"/>
              <a:ea typeface="华文新魏" pitchFamily="2" charset="-122"/>
              <a:sym typeface="华文新魏" pitchFamily="2" charset="-122"/>
            </a:endParaRPr>
          </a:p>
        </p:txBody>
      </p:sp>
      <p:sp>
        <p:nvSpPr>
          <p:cNvPr id="41987" name="矩形 2"/>
          <p:cNvSpPr>
            <a:spLocks noChangeArrowheads="1"/>
          </p:cNvSpPr>
          <p:nvPr/>
        </p:nvSpPr>
        <p:spPr bwMode="auto">
          <a:xfrm>
            <a:off x="5364163" y="981075"/>
            <a:ext cx="3095625" cy="460375"/>
          </a:xfrm>
          <a:prstGeom prst="rect">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p>
            <a:r>
              <a:rPr lang="zh-CN" altLang="en-US" sz="2400">
                <a:solidFill>
                  <a:srgbClr val="FFFF00"/>
                </a:solidFill>
                <a:ea typeface="黑体" pitchFamily="2" charset="-122"/>
                <a:sym typeface="Calibri" pitchFamily="34" charset="0"/>
              </a:rPr>
              <a:t>持续性改进：</a:t>
            </a:r>
            <a:r>
              <a:rPr lang="en-US" altLang="zh-CN" sz="2400">
                <a:solidFill>
                  <a:srgbClr val="FFFF00"/>
                </a:solidFill>
                <a:cs typeface="Arial" charset="0"/>
                <a:sym typeface="Calibri" pitchFamily="34" charset="0"/>
              </a:rPr>
              <a:t>PDCA</a:t>
            </a:r>
            <a:endParaRPr lang="zh-CN" altLang="en-US" sz="2400">
              <a:solidFill>
                <a:srgbClr val="FFFF00"/>
              </a:solidFill>
              <a:cs typeface="Arial" charset="0"/>
              <a:sym typeface="宋体" charset="-122"/>
            </a:endParaRPr>
          </a:p>
        </p:txBody>
      </p:sp>
      <p:pic>
        <p:nvPicPr>
          <p:cNvPr id="41988" name="Picture 4"/>
          <p:cNvPicPr>
            <a:picLocks noChangeAspect="1" noChangeArrowheads="1"/>
          </p:cNvPicPr>
          <p:nvPr/>
        </p:nvPicPr>
        <p:blipFill>
          <a:blip r:embed="rId2">
            <a:extLst>
              <a:ext uri="{28A0092B-C50C-407E-A947-70E740481C1C}">
                <a14:useLocalDpi xmlns:a14="http://schemas.microsoft.com/office/drawing/2010/main" val="0"/>
              </a:ext>
            </a:extLst>
          </a:blip>
          <a:srcRect b="14465"/>
          <a:stretch>
            <a:fillRect/>
          </a:stretch>
        </p:blipFill>
        <p:spPr bwMode="auto">
          <a:xfrm>
            <a:off x="34925" y="44450"/>
            <a:ext cx="5184775" cy="678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989" name="圆角矩形 5"/>
          <p:cNvSpPr>
            <a:spLocks noChangeArrowheads="1"/>
          </p:cNvSpPr>
          <p:nvPr/>
        </p:nvSpPr>
        <p:spPr bwMode="auto">
          <a:xfrm>
            <a:off x="107950" y="981075"/>
            <a:ext cx="719138" cy="215900"/>
          </a:xfrm>
          <a:prstGeom prst="roundRect">
            <a:avLst>
              <a:gd name="adj" fmla="val 16667"/>
            </a:avLst>
          </a:prstGeom>
          <a:noFill/>
          <a:ln w="25400">
            <a:solidFill>
              <a:srgbClr val="FF000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en-US">
              <a:solidFill>
                <a:srgbClr val="FF0000"/>
              </a:solidFill>
              <a:latin typeface="宋体" charset="-122"/>
              <a:sym typeface="宋体" charset="-122"/>
            </a:endParaRPr>
          </a:p>
        </p:txBody>
      </p:sp>
      <p:sp>
        <p:nvSpPr>
          <p:cNvPr id="41990" name="圆角矩形 5"/>
          <p:cNvSpPr>
            <a:spLocks noChangeArrowheads="1"/>
          </p:cNvSpPr>
          <p:nvPr/>
        </p:nvSpPr>
        <p:spPr bwMode="auto">
          <a:xfrm>
            <a:off x="34925" y="2060575"/>
            <a:ext cx="720725" cy="215900"/>
          </a:xfrm>
          <a:prstGeom prst="roundRect">
            <a:avLst>
              <a:gd name="adj" fmla="val 16667"/>
            </a:avLst>
          </a:prstGeom>
          <a:noFill/>
          <a:ln w="25400">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en-US">
              <a:solidFill>
                <a:srgbClr val="FF0000"/>
              </a:solidFill>
              <a:latin typeface="宋体" charset="-122"/>
              <a:sym typeface="宋体" charset="-122"/>
            </a:endParaRPr>
          </a:p>
        </p:txBody>
      </p:sp>
      <p:sp>
        <p:nvSpPr>
          <p:cNvPr id="41991" name="圆角矩形 5"/>
          <p:cNvSpPr>
            <a:spLocks noChangeArrowheads="1"/>
          </p:cNvSpPr>
          <p:nvPr/>
        </p:nvSpPr>
        <p:spPr bwMode="auto">
          <a:xfrm>
            <a:off x="14288" y="4695825"/>
            <a:ext cx="719137" cy="215900"/>
          </a:xfrm>
          <a:prstGeom prst="roundRect">
            <a:avLst>
              <a:gd name="adj" fmla="val 16667"/>
            </a:avLst>
          </a:prstGeom>
          <a:noFill/>
          <a:ln w="25400">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en-US">
              <a:solidFill>
                <a:srgbClr val="FF0000"/>
              </a:solidFill>
              <a:latin typeface="宋体" charset="-122"/>
              <a:sym typeface="宋体" charset="-122"/>
            </a:endParaRPr>
          </a:p>
        </p:txBody>
      </p:sp>
      <p:sp>
        <p:nvSpPr>
          <p:cNvPr id="41992" name="圆角矩形 5"/>
          <p:cNvSpPr>
            <a:spLocks noChangeArrowheads="1"/>
          </p:cNvSpPr>
          <p:nvPr/>
        </p:nvSpPr>
        <p:spPr bwMode="auto">
          <a:xfrm>
            <a:off x="0" y="5311775"/>
            <a:ext cx="720725" cy="215900"/>
          </a:xfrm>
          <a:prstGeom prst="roundRect">
            <a:avLst>
              <a:gd name="adj" fmla="val 16667"/>
            </a:avLst>
          </a:prstGeom>
          <a:noFill/>
          <a:ln w="25400">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en-US">
              <a:solidFill>
                <a:srgbClr val="FF0000"/>
              </a:solidFill>
              <a:latin typeface="宋体" charset="-122"/>
              <a:sym typeface="宋体" charset="-122"/>
            </a:endParaRPr>
          </a:p>
        </p:txBody>
      </p:sp>
      <p:sp>
        <p:nvSpPr>
          <p:cNvPr id="41993" name="圆角矩形 5"/>
          <p:cNvSpPr>
            <a:spLocks noChangeArrowheads="1"/>
          </p:cNvSpPr>
          <p:nvPr/>
        </p:nvSpPr>
        <p:spPr bwMode="auto">
          <a:xfrm>
            <a:off x="34925" y="6043613"/>
            <a:ext cx="936625" cy="215900"/>
          </a:xfrm>
          <a:prstGeom prst="roundRect">
            <a:avLst>
              <a:gd name="adj" fmla="val 16667"/>
            </a:avLst>
          </a:prstGeom>
          <a:noFill/>
          <a:ln w="25400">
            <a:solidFill>
              <a:srgbClr val="FF000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endParaRPr lang="zh-CN" altLang="en-US">
              <a:solidFill>
                <a:srgbClr val="FF0000"/>
              </a:solidFill>
              <a:latin typeface="宋体" charset="-122"/>
              <a:sym typeface="宋体" charset="-122"/>
            </a:endParaRPr>
          </a:p>
        </p:txBody>
      </p:sp>
      <p:sp>
        <p:nvSpPr>
          <p:cNvPr id="41994" name="矩形 3"/>
          <p:cNvSpPr>
            <a:spLocks noChangeArrowheads="1"/>
          </p:cNvSpPr>
          <p:nvPr/>
        </p:nvSpPr>
        <p:spPr bwMode="auto">
          <a:xfrm>
            <a:off x="5364163" y="2852738"/>
            <a:ext cx="3600450" cy="2319337"/>
          </a:xfrm>
          <a:prstGeom prst="rect">
            <a:avLst/>
          </a:prstGeom>
          <a:noFill/>
          <a:ln>
            <a:noFill/>
          </a:ln>
          <a:effectLst/>
          <a:extLst>
            <a:ext uri="{909E8E84-426E-40DD-AFC4-6F175D3DCCD1}">
              <a14:hiddenFill xmlns:a14="http://schemas.microsoft.com/office/drawing/2010/main">
                <a:solidFill>
                  <a:srgbClr val="3366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spAutoFit/>
          </a:bodyPr>
          <a:lstStyle/>
          <a:p>
            <a:pPr>
              <a:spcBef>
                <a:spcPts val="600"/>
              </a:spcBef>
              <a:buSzPct val="100000"/>
              <a:buFont typeface="Wingdings" pitchFamily="2" charset="2"/>
              <a:buChar char="v"/>
            </a:pPr>
            <a:r>
              <a:rPr lang="zh-CN" altLang="en-US">
                <a:solidFill>
                  <a:schemeClr val="hlink"/>
                </a:solidFill>
                <a:latin typeface="Calibri" pitchFamily="34" charset="0"/>
                <a:cs typeface="Calibri" pitchFamily="34" charset="0"/>
                <a:sym typeface="Calibri" pitchFamily="34" charset="0"/>
              </a:rPr>
              <a:t>由提取方式及检测试剂盒不同造成的2家医院结果不一致的投诉</a:t>
            </a:r>
          </a:p>
          <a:p>
            <a:pPr>
              <a:spcBef>
                <a:spcPts val="600"/>
              </a:spcBef>
              <a:buSzPct val="100000"/>
              <a:buFont typeface="Wingdings" pitchFamily="2" charset="2"/>
              <a:buChar char="v"/>
            </a:pPr>
            <a:r>
              <a:rPr lang="zh-CN" altLang="en-US">
                <a:solidFill>
                  <a:srgbClr val="FF0000"/>
                </a:solidFill>
                <a:latin typeface="Calibri" pitchFamily="34" charset="0"/>
                <a:cs typeface="Calibri" pitchFamily="34" charset="0"/>
                <a:sym typeface="Calibri" pitchFamily="34" charset="0"/>
              </a:rPr>
              <a:t> 病例处理实时记录、监控</a:t>
            </a:r>
          </a:p>
          <a:p>
            <a:pPr>
              <a:spcBef>
                <a:spcPts val="600"/>
              </a:spcBef>
              <a:buSzPct val="100000"/>
              <a:buFont typeface="Wingdings" pitchFamily="2" charset="2"/>
              <a:buChar char="v"/>
            </a:pPr>
            <a:r>
              <a:rPr lang="zh-CN" altLang="en-US">
                <a:solidFill>
                  <a:schemeClr val="hlink"/>
                </a:solidFill>
                <a:latin typeface="Calibri" pitchFamily="34" charset="0"/>
                <a:cs typeface="Calibri" pitchFamily="34" charset="0"/>
                <a:sym typeface="Calibri" pitchFamily="34" charset="0"/>
              </a:rPr>
              <a:t>连续4次送检、涉及3家医院、提取与检测交叉进行</a:t>
            </a:r>
          </a:p>
          <a:p>
            <a:pPr>
              <a:spcBef>
                <a:spcPts val="600"/>
              </a:spcBef>
              <a:buSzPct val="100000"/>
              <a:buFont typeface="Wingdings" pitchFamily="2" charset="2"/>
              <a:buChar char="v"/>
            </a:pPr>
            <a:r>
              <a:rPr lang="zh-CN" altLang="en-US">
                <a:solidFill>
                  <a:schemeClr val="hlink"/>
                </a:solidFill>
                <a:latin typeface="Calibri" pitchFamily="34" charset="0"/>
                <a:cs typeface="Calibri" pitchFamily="34" charset="0"/>
                <a:sym typeface="Calibri" pitchFamily="34" charset="0"/>
              </a:rPr>
              <a:t>只为一个答案</a:t>
            </a:r>
          </a:p>
          <a:p>
            <a:pPr>
              <a:spcBef>
                <a:spcPts val="600"/>
              </a:spcBef>
              <a:buSzPct val="100000"/>
              <a:buFont typeface="Wingdings" pitchFamily="2" charset="2"/>
              <a:buChar char="v"/>
            </a:pPr>
            <a:r>
              <a:rPr lang="zh-CN" altLang="en-US">
                <a:solidFill>
                  <a:schemeClr val="hlink"/>
                </a:solidFill>
                <a:latin typeface="Calibri" pitchFamily="34" charset="0"/>
                <a:cs typeface="Calibri" pitchFamily="34" charset="0"/>
                <a:sym typeface="Calibri" pitchFamily="34" charset="0"/>
              </a:rPr>
              <a:t>重在总结及标准制定</a:t>
            </a:r>
          </a:p>
        </p:txBody>
      </p:sp>
      <p:sp>
        <p:nvSpPr>
          <p:cNvPr id="41995" name="AutoShape 11"/>
          <p:cNvSpPr>
            <a:spLocks noChangeArrowheads="1"/>
          </p:cNvSpPr>
          <p:nvPr/>
        </p:nvSpPr>
        <p:spPr bwMode="auto">
          <a:xfrm>
            <a:off x="5003800" y="2060575"/>
            <a:ext cx="574675" cy="793750"/>
          </a:xfrm>
          <a:custGeom>
            <a:avLst/>
            <a:gdLst>
              <a:gd name="T0" fmla="*/ 482647 w 21600"/>
              <a:gd name="T1" fmla="*/ 105797 h 21600"/>
              <a:gd name="T2" fmla="*/ 271002 w 21600"/>
              <a:gd name="T3" fmla="*/ 100064 h 21600"/>
              <a:gd name="T4" fmla="*/ 384979 w 21600"/>
              <a:gd name="T5" fmla="*/ 251317 h 21600"/>
              <a:gd name="T6" fmla="*/ 646509 w 21600"/>
              <a:gd name="T7" fmla="*/ 396875 h 21600"/>
              <a:gd name="T8" fmla="*/ 502841 w 21600"/>
              <a:gd name="T9" fmla="*/ 595313 h 21600"/>
              <a:gd name="T10" fmla="*/ 359172 w 21600"/>
              <a:gd name="T11" fmla="*/ 39687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663" y="5399"/>
                  <a:pt x="10527" y="5405"/>
                  <a:pt x="10391" y="5415"/>
                </a:cubicBezTo>
                <a:lnTo>
                  <a:pt x="9982" y="31"/>
                </a:lnTo>
                <a:cubicBezTo>
                  <a:pt x="10254" y="10"/>
                  <a:pt x="10527"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3366FF"/>
          </a:solidFill>
          <a:ln w="9525" cap="flat" cmpd="sng">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extLst>
      <p:ext uri="{BB962C8B-B14F-4D97-AF65-F5344CB8AC3E}">
        <p14:creationId xmlns:p14="http://schemas.microsoft.com/office/powerpoint/2010/main" val="14738091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642938" y="0"/>
            <a:ext cx="7605712" cy="646113"/>
          </a:xfrm>
          <a:prstGeom prst="rect">
            <a:avLst/>
          </a:prstGeom>
          <a:solidFill>
            <a:srgbClr val="FFCC99"/>
          </a:solidFill>
          <a:ln w="9525">
            <a:solidFill>
              <a:srgbClr val="FFFF99"/>
            </a:solidFill>
            <a:miter lim="800000"/>
            <a:headEnd/>
            <a:tailEnd/>
          </a:ln>
        </p:spPr>
        <p:txBody>
          <a:bodyPr>
            <a:spAutoFit/>
          </a:bodyPr>
          <a:lstStyle/>
          <a:p>
            <a:pPr marL="342900" indent="-342900" algn="ctr" eaLnBrk="1" hangingPunct="1">
              <a:spcBef>
                <a:spcPct val="50000"/>
              </a:spcBef>
            </a:pPr>
            <a:r>
              <a:rPr lang="zh-CN" altLang="zh-CN" sz="3600" dirty="0" smtClean="0">
                <a:solidFill>
                  <a:srgbClr val="FF0000"/>
                </a:solidFill>
                <a:latin typeface="华文中宋" pitchFamily="2" charset="-122"/>
                <a:ea typeface="华文中宋" pitchFamily="2" charset="-122"/>
              </a:rPr>
              <a:t>基于</a:t>
            </a:r>
            <a:r>
              <a:rPr lang="en-US" altLang="zh-CN" sz="3600" dirty="0">
                <a:solidFill>
                  <a:srgbClr val="FF0000"/>
                </a:solidFill>
                <a:latin typeface="华文中宋" pitchFamily="2" charset="-122"/>
                <a:ea typeface="华文中宋" pitchFamily="2" charset="-122"/>
              </a:rPr>
              <a:t>FISH</a:t>
            </a:r>
            <a:r>
              <a:rPr lang="zh-CN" altLang="en-US" sz="3600" dirty="0">
                <a:solidFill>
                  <a:srgbClr val="FF0000"/>
                </a:solidFill>
                <a:latin typeface="华文中宋" pitchFamily="2" charset="-122"/>
                <a:ea typeface="华文中宋" pitchFamily="2" charset="-122"/>
              </a:rPr>
              <a:t>技术的检测</a:t>
            </a:r>
          </a:p>
        </p:txBody>
      </p:sp>
      <p:graphicFrame>
        <p:nvGraphicFramePr>
          <p:cNvPr id="285745" name="Group 49"/>
          <p:cNvGraphicFramePr>
            <a:graphicFrameLocks noGrp="1"/>
          </p:cNvGraphicFramePr>
          <p:nvPr/>
        </p:nvGraphicFramePr>
        <p:xfrm>
          <a:off x="928688" y="857250"/>
          <a:ext cx="7286625" cy="5705617"/>
        </p:xfrm>
        <a:graphic>
          <a:graphicData uri="http://schemas.openxmlformats.org/drawingml/2006/table">
            <a:tbl>
              <a:tblPr/>
              <a:tblGrid>
                <a:gridCol w="3579224"/>
                <a:gridCol w="3707401"/>
              </a:tblGrid>
              <a:tr h="434948">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1800" b="1" i="0" u="none" strike="noStrike" cap="none" normalizeH="0" baseline="0" dirty="0" smtClean="0">
                          <a:ln>
                            <a:noFill/>
                          </a:ln>
                          <a:solidFill>
                            <a:schemeClr val="bg1"/>
                          </a:solidFill>
                          <a:effectLst/>
                          <a:latin typeface="Arial" charset="0"/>
                          <a:ea typeface="宋体" pitchFamily="2" charset="-122"/>
                        </a:rPr>
                        <a:t>检测项目</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1800" b="1" i="0" u="none" strike="noStrike" cap="none" normalizeH="0" baseline="0" dirty="0" smtClean="0">
                          <a:ln>
                            <a:noFill/>
                          </a:ln>
                          <a:solidFill>
                            <a:schemeClr val="bg1"/>
                          </a:solidFill>
                          <a:effectLst/>
                          <a:latin typeface="Arial" charset="0"/>
                          <a:ea typeface="宋体" pitchFamily="2" charset="-122"/>
                        </a:rPr>
                        <a:t>检测意义</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r>
              <a:tr h="510105">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Arial" charset="0"/>
                          <a:ea typeface="宋体" pitchFamily="2" charset="-122"/>
                        </a:rPr>
                        <a:t>HER2</a:t>
                      </a:r>
                      <a:r>
                        <a:rPr kumimoji="0" lang="zh-CN" altLang="en-US" sz="1800" b="0" i="0" u="none" strike="noStrike" cap="none" normalizeH="0" baseline="0" dirty="0" smtClean="0">
                          <a:ln>
                            <a:noFill/>
                          </a:ln>
                          <a:solidFill>
                            <a:schemeClr val="tx1"/>
                          </a:solidFill>
                          <a:effectLst/>
                          <a:latin typeface="Arial" charset="0"/>
                          <a:ea typeface="宋体" pitchFamily="2" charset="-122"/>
                        </a:rPr>
                        <a:t>扩增</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herceptin</a:t>
                      </a:r>
                      <a:r>
                        <a:rPr kumimoji="0" lang="zh-CN" altLang="en-US" sz="1800" b="0" i="0" u="none" strike="noStrike" cap="none" normalizeH="0" baseline="0" smtClean="0">
                          <a:ln>
                            <a:noFill/>
                          </a:ln>
                          <a:solidFill>
                            <a:schemeClr val="tx1"/>
                          </a:solidFill>
                          <a:effectLst/>
                          <a:latin typeface="Arial" charset="0"/>
                          <a:ea typeface="宋体" pitchFamily="2" charset="-122"/>
                        </a:rPr>
                        <a:t>靶向筛选</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425354">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Arial" charset="0"/>
                          <a:ea typeface="宋体" pitchFamily="2" charset="-122"/>
                        </a:rPr>
                        <a:t>EGFR</a:t>
                      </a:r>
                      <a:r>
                        <a:rPr kumimoji="0" lang="zh-CN" altLang="en-US" sz="1800" b="0" i="0" u="none" strike="noStrike" cap="none" normalizeH="0" baseline="0" dirty="0" smtClean="0">
                          <a:ln>
                            <a:noFill/>
                          </a:ln>
                          <a:solidFill>
                            <a:schemeClr val="tx1"/>
                          </a:solidFill>
                          <a:effectLst/>
                          <a:latin typeface="Arial" charset="0"/>
                          <a:ea typeface="宋体" pitchFamily="2" charset="-122"/>
                        </a:rPr>
                        <a:t>拷贝数</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EGFR-TKI</a:t>
                      </a:r>
                      <a:r>
                        <a:rPr kumimoji="0" lang="zh-CN" altLang="en-US" sz="1800" b="0" i="0" u="none" strike="noStrike" cap="none" normalizeH="0" baseline="0" smtClean="0">
                          <a:ln>
                            <a:noFill/>
                          </a:ln>
                          <a:solidFill>
                            <a:schemeClr val="tx1"/>
                          </a:solidFill>
                          <a:effectLst/>
                          <a:latin typeface="Arial" charset="0"/>
                          <a:ea typeface="宋体" pitchFamily="2" charset="-122"/>
                        </a:rPr>
                        <a:t>靶向筛选</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426954">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ALK</a:t>
                      </a:r>
                      <a:r>
                        <a:rPr kumimoji="0" lang="zh-CN" altLang="en-US" sz="1800" b="0" i="0" u="none" strike="noStrike" cap="none" normalizeH="0" baseline="0" smtClean="0">
                          <a:ln>
                            <a:noFill/>
                          </a:ln>
                          <a:solidFill>
                            <a:schemeClr val="tx1"/>
                          </a:solidFill>
                          <a:effectLst/>
                          <a:latin typeface="Arial" charset="0"/>
                          <a:ea typeface="宋体" pitchFamily="2" charset="-122"/>
                        </a:rPr>
                        <a:t>断裂</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Crizitinib</a:t>
                      </a:r>
                      <a:r>
                        <a:rPr kumimoji="0" lang="zh-CN" altLang="en-US" sz="1800" b="0" i="0" u="none" strike="noStrike" cap="none" normalizeH="0" baseline="0" smtClean="0">
                          <a:ln>
                            <a:noFill/>
                          </a:ln>
                          <a:solidFill>
                            <a:schemeClr val="tx1"/>
                          </a:solidFill>
                          <a:effectLst/>
                          <a:latin typeface="Arial" charset="0"/>
                          <a:ea typeface="宋体" pitchFamily="2" charset="-122"/>
                        </a:rPr>
                        <a:t>靶向筛选</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434304">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en-US" sz="1800" b="0" i="0" u="none" strike="noStrike" cap="none" normalizeH="0" baseline="0" smtClean="0">
                          <a:ln>
                            <a:noFill/>
                          </a:ln>
                          <a:solidFill>
                            <a:schemeClr val="tx1"/>
                          </a:solidFill>
                          <a:effectLst/>
                          <a:latin typeface="Arial" charset="0"/>
                          <a:ea typeface="宋体" pitchFamily="2" charset="-122"/>
                        </a:rPr>
                        <a:t>N-myc扩增</a:t>
                      </a:r>
                      <a:endParaRPr kumimoji="0" lang="zh-CN" altLang="en-US"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1800" b="0" i="0" u="none" strike="noStrike" cap="none" normalizeH="0" baseline="0" dirty="0" smtClean="0">
                          <a:ln>
                            <a:noFill/>
                          </a:ln>
                          <a:solidFill>
                            <a:schemeClr val="tx1"/>
                          </a:solidFill>
                          <a:effectLst/>
                          <a:latin typeface="Arial" charset="0"/>
                          <a:ea typeface="宋体" pitchFamily="2" charset="-122"/>
                        </a:rPr>
                        <a:t>NB</a:t>
                      </a:r>
                      <a:r>
                        <a:rPr kumimoji="0" lang="zh-CN" altLang="en-US" sz="1800" b="0" i="0" u="none" strike="noStrike" cap="none" normalizeH="0" baseline="0" dirty="0" smtClean="0">
                          <a:ln>
                            <a:noFill/>
                          </a:ln>
                          <a:solidFill>
                            <a:schemeClr val="tx1"/>
                          </a:solidFill>
                          <a:effectLst/>
                          <a:latin typeface="Arial" charset="0"/>
                          <a:ea typeface="宋体" pitchFamily="2" charset="-122"/>
                        </a:rPr>
                        <a:t>预后</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434304">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en-US" sz="1800" b="0" i="0" u="none" strike="noStrike" cap="none" normalizeH="0" baseline="0" smtClean="0">
                          <a:ln>
                            <a:noFill/>
                          </a:ln>
                          <a:solidFill>
                            <a:schemeClr val="tx1"/>
                          </a:solidFill>
                          <a:effectLst/>
                          <a:latin typeface="Arial" charset="0"/>
                          <a:ea typeface="宋体" pitchFamily="2" charset="-122"/>
                        </a:rPr>
                        <a:t>1p、19q缺失</a:t>
                      </a:r>
                      <a:endParaRPr kumimoji="0" lang="zh-CN" altLang="en-US"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00000"/>
                        </a:lnSpc>
                        <a:spcBef>
                          <a:spcPct val="15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pitchFamily="2" charset="-122"/>
                        </a:rPr>
                        <a:t>胶质瘤辅助诊断、用药指导</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4253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pitchFamily="2" charset="-122"/>
                        </a:rPr>
                        <a:t>尿路上皮脱落细胞染色体异常</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15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pitchFamily="2" charset="-122"/>
                        </a:rPr>
                        <a:t>血尿筛查</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434304">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charset="0"/>
                          <a:ea typeface="宋体" pitchFamily="2" charset="-122"/>
                        </a:rPr>
                        <a:t>BCR-Abl融合</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pitchFamily="2" charset="-122"/>
                        </a:rPr>
                        <a:t>慢粒辅助诊断、</a:t>
                      </a:r>
                      <a:r>
                        <a:rPr kumimoji="0" lang="en-US" altLang="zh-CN" sz="1800" b="0" i="0" u="none" strike="noStrike" cap="none" normalizeH="0" baseline="0" smtClean="0">
                          <a:ln>
                            <a:noFill/>
                          </a:ln>
                          <a:solidFill>
                            <a:schemeClr val="tx1"/>
                          </a:solidFill>
                          <a:effectLst/>
                          <a:latin typeface="Arial" charset="0"/>
                          <a:ea typeface="宋体" pitchFamily="2" charset="-122"/>
                        </a:rPr>
                        <a:t>Imatinib</a:t>
                      </a:r>
                      <a:r>
                        <a:rPr kumimoji="0" lang="zh-CN" altLang="en-US" sz="1800" b="0" i="0" u="none" strike="noStrike" cap="none" normalizeH="0" baseline="0" smtClean="0">
                          <a:ln>
                            <a:noFill/>
                          </a:ln>
                          <a:solidFill>
                            <a:schemeClr val="tx1"/>
                          </a:solidFill>
                          <a:effectLst/>
                          <a:latin typeface="Arial" charset="0"/>
                          <a:ea typeface="宋体" pitchFamily="2" charset="-122"/>
                        </a:rPr>
                        <a:t>靶向筛选</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4253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hTERC</a:t>
                      </a:r>
                      <a:r>
                        <a:rPr kumimoji="0" lang="zh-CN" altLang="en-US" sz="1800" b="0" i="0" u="none" strike="noStrike" cap="none" normalizeH="0" baseline="0" smtClean="0">
                          <a:ln>
                            <a:noFill/>
                          </a:ln>
                          <a:solidFill>
                            <a:schemeClr val="tx1"/>
                          </a:solidFill>
                          <a:effectLst/>
                          <a:latin typeface="Arial" charset="0"/>
                          <a:ea typeface="宋体" pitchFamily="2" charset="-122"/>
                        </a:rPr>
                        <a:t>扩增</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1500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CIN</a:t>
                      </a:r>
                      <a:r>
                        <a:rPr kumimoji="0" lang="zh-CN" altLang="en-US" sz="1800" b="0" i="0" u="none" strike="noStrike" cap="none" normalizeH="0" baseline="0" smtClean="0">
                          <a:ln>
                            <a:noFill/>
                          </a:ln>
                          <a:solidFill>
                            <a:schemeClr val="tx1"/>
                          </a:solidFill>
                          <a:effectLst/>
                          <a:latin typeface="Arial" charset="0"/>
                          <a:ea typeface="宋体" pitchFamily="2" charset="-122"/>
                        </a:rPr>
                        <a:t>转归</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460534">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SS18</a:t>
                      </a:r>
                      <a:r>
                        <a:rPr kumimoji="0" lang="zh-CN" altLang="en-US" sz="1800" b="0" i="0" u="none" strike="noStrike" cap="none" normalizeH="0" baseline="0" smtClean="0">
                          <a:ln>
                            <a:noFill/>
                          </a:ln>
                          <a:solidFill>
                            <a:schemeClr val="tx1"/>
                          </a:solidFill>
                          <a:effectLst/>
                          <a:latin typeface="Arial" charset="0"/>
                          <a:ea typeface="宋体" pitchFamily="2" charset="-122"/>
                        </a:rPr>
                        <a:t>断裂</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1800" b="0" i="0" u="none" strike="noStrike" cap="none" normalizeH="0" baseline="0" smtClean="0">
                          <a:ln>
                            <a:noFill/>
                          </a:ln>
                          <a:solidFill>
                            <a:schemeClr val="tx1"/>
                          </a:solidFill>
                          <a:effectLst/>
                          <a:latin typeface="Arial" charset="0"/>
                          <a:ea typeface="宋体" pitchFamily="2" charset="-122"/>
                        </a:rPr>
                        <a:t>滑膜肉瘤辅助诊断</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4253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charset="0"/>
                          <a:ea typeface="宋体" pitchFamily="2" charset="-122"/>
                        </a:rPr>
                        <a:t>IGH/BCL2染色体易位</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1500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Arial" charset="0"/>
                          <a:ea typeface="宋体" pitchFamily="2" charset="-122"/>
                        </a:rPr>
                        <a:t>淋巴瘤辅助诊断</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434304">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EWS</a:t>
                      </a:r>
                      <a:r>
                        <a:rPr kumimoji="0" lang="zh-CN" altLang="en-US" sz="1800" b="0" i="0" u="none" strike="noStrike" cap="none" normalizeH="0" baseline="0" smtClean="0">
                          <a:ln>
                            <a:noFill/>
                          </a:ln>
                          <a:solidFill>
                            <a:schemeClr val="tx1"/>
                          </a:solidFill>
                          <a:effectLst/>
                          <a:latin typeface="Arial" charset="0"/>
                          <a:ea typeface="宋体" pitchFamily="2" charset="-122"/>
                        </a:rPr>
                        <a:t>断裂</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PNET</a:t>
                      </a:r>
                      <a:r>
                        <a:rPr kumimoji="0" lang="zh-CN" altLang="en-US" sz="1800" b="0" i="0" u="none" strike="noStrike" cap="none" normalizeH="0" baseline="0" smtClean="0">
                          <a:ln>
                            <a:noFill/>
                          </a:ln>
                          <a:solidFill>
                            <a:schemeClr val="tx1"/>
                          </a:solidFill>
                          <a:effectLst/>
                          <a:latin typeface="Arial" charset="0"/>
                          <a:ea typeface="宋体" pitchFamily="2" charset="-122"/>
                        </a:rPr>
                        <a:t>辅助诊断</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434304">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Arial" charset="0"/>
                          <a:ea typeface="宋体" pitchFamily="2" charset="-122"/>
                        </a:rPr>
                        <a:t>PAX3-FKHR</a:t>
                      </a:r>
                      <a:r>
                        <a:rPr kumimoji="0" lang="zh-CN" altLang="en-US" sz="1800" b="0" i="0" u="none" strike="noStrike" cap="none" normalizeH="0" baseline="0" smtClean="0">
                          <a:ln>
                            <a:noFill/>
                          </a:ln>
                          <a:solidFill>
                            <a:schemeClr val="tx1"/>
                          </a:solidFill>
                          <a:effectLst/>
                          <a:latin typeface="Arial" charset="0"/>
                          <a:ea typeface="宋体" pitchFamily="2" charset="-122"/>
                        </a:rPr>
                        <a:t>易位</a:t>
                      </a:r>
                      <a:endParaRPr kumimoji="0" lang="en-US" altLang="zh-CN" sz="1800" b="0" i="0" u="none" strike="noStrike" cap="none" normalizeH="0" baseline="0" smtClean="0">
                        <a:ln>
                          <a:noFill/>
                        </a:ln>
                        <a:solidFill>
                          <a:schemeClr val="tx1"/>
                        </a:solidFill>
                        <a:effectLst/>
                        <a:latin typeface="Arial" charset="0"/>
                        <a:ea typeface="宋体" pitchFamily="2" charset="-122"/>
                      </a:endParaRP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1800" b="0" i="0" u="none" strike="noStrike" cap="none" normalizeH="0" baseline="0" dirty="0" smtClean="0">
                          <a:ln>
                            <a:noFill/>
                          </a:ln>
                          <a:solidFill>
                            <a:schemeClr val="tx1"/>
                          </a:solidFill>
                          <a:effectLst/>
                          <a:latin typeface="Arial" charset="0"/>
                          <a:ea typeface="宋体" pitchFamily="2" charset="-122"/>
                        </a:rPr>
                        <a:t>腺泡状横纹肌肉瘤辅助诊断</a:t>
                      </a:r>
                    </a:p>
                  </a:txBody>
                  <a:tcPr marL="91439" marR="91439" marT="45716" marB="4571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AF4"/>
                    </a:solidFill>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0" y="0"/>
            <a:ext cx="9144000" cy="692150"/>
          </a:xfrm>
        </p:spPr>
        <p:txBody>
          <a:bodyPr>
            <a:normAutofit fontScale="90000"/>
          </a:bodyPr>
          <a:lstStyle/>
          <a:p>
            <a:pPr eaLnBrk="1" hangingPunct="1"/>
            <a:r>
              <a:rPr lang="zh-CN" altLang="en-US" b="1" dirty="0" smtClean="0">
                <a:solidFill>
                  <a:srgbClr val="FF0101"/>
                </a:solidFill>
                <a:latin typeface="华文中宋" pitchFamily="2" charset="-122"/>
                <a:ea typeface="华文中宋" pitchFamily="2" charset="-122"/>
              </a:rPr>
              <a:t>质量控制规范化之</a:t>
            </a:r>
            <a:r>
              <a:rPr lang="en-US" altLang="zh-CN" b="1" dirty="0" smtClean="0">
                <a:solidFill>
                  <a:srgbClr val="FF0101"/>
                </a:solidFill>
                <a:latin typeface="华文中宋" pitchFamily="2" charset="-122"/>
                <a:ea typeface="华文中宋" pitchFamily="2" charset="-122"/>
              </a:rPr>
              <a:t>——</a:t>
            </a:r>
            <a:r>
              <a:rPr lang="zh-CN" altLang="en-US" b="1" dirty="0" smtClean="0">
                <a:solidFill>
                  <a:srgbClr val="FF0101"/>
                </a:solidFill>
                <a:latin typeface="华文中宋" pitchFamily="2" charset="-122"/>
                <a:ea typeface="华文中宋" pitchFamily="2" charset="-122"/>
              </a:rPr>
              <a:t>全流程质量控制</a:t>
            </a:r>
          </a:p>
        </p:txBody>
      </p:sp>
      <p:sp>
        <p:nvSpPr>
          <p:cNvPr id="41987" name="Rectangle 3"/>
          <p:cNvSpPr>
            <a:spLocks noGrp="1" noChangeArrowheads="1"/>
          </p:cNvSpPr>
          <p:nvPr>
            <p:ph idx="1"/>
          </p:nvPr>
        </p:nvSpPr>
        <p:spPr>
          <a:xfrm>
            <a:off x="642938" y="2636838"/>
            <a:ext cx="8001000" cy="3014662"/>
          </a:xfrm>
        </p:spPr>
        <p:txBody>
          <a:bodyPr/>
          <a:lstStyle/>
          <a:p>
            <a:pPr eaLnBrk="1" hangingPunct="1">
              <a:lnSpc>
                <a:spcPct val="150000"/>
              </a:lnSpc>
              <a:spcBef>
                <a:spcPct val="0"/>
              </a:spcBef>
            </a:pPr>
            <a:r>
              <a:rPr lang="zh-CN" altLang="en-US" sz="2800" b="1" smtClean="0">
                <a:solidFill>
                  <a:srgbClr val="CC3300"/>
                </a:solidFill>
              </a:rPr>
              <a:t>分析前</a:t>
            </a:r>
            <a:r>
              <a:rPr lang="en-US" altLang="zh-CN" sz="2800" b="1" smtClean="0"/>
              <a:t>-</a:t>
            </a:r>
            <a:r>
              <a:rPr lang="zh-CN" altLang="en-US" sz="2800" b="1" smtClean="0"/>
              <a:t>标本接收、制片、填写检测申请单</a:t>
            </a:r>
          </a:p>
          <a:p>
            <a:pPr eaLnBrk="1" hangingPunct="1">
              <a:lnSpc>
                <a:spcPct val="150000"/>
              </a:lnSpc>
              <a:spcBef>
                <a:spcPct val="0"/>
              </a:spcBef>
            </a:pPr>
            <a:r>
              <a:rPr lang="zh-CN" altLang="en-US" sz="2800" b="1" smtClean="0">
                <a:solidFill>
                  <a:srgbClr val="CC0000"/>
                </a:solidFill>
              </a:rPr>
              <a:t>分析中</a:t>
            </a:r>
            <a:r>
              <a:rPr lang="en-US" altLang="zh-CN" sz="2800" b="1" smtClean="0"/>
              <a:t>-</a:t>
            </a:r>
            <a:r>
              <a:rPr lang="zh-CN" altLang="en-US" sz="2800" b="1" smtClean="0"/>
              <a:t>核酸提取、扩增、产物分析、检测有效性判断</a:t>
            </a:r>
          </a:p>
          <a:p>
            <a:pPr eaLnBrk="1" hangingPunct="1">
              <a:lnSpc>
                <a:spcPct val="150000"/>
              </a:lnSpc>
              <a:spcBef>
                <a:spcPct val="0"/>
              </a:spcBef>
            </a:pPr>
            <a:r>
              <a:rPr lang="zh-CN" altLang="en-US" sz="2800" b="1" smtClean="0">
                <a:solidFill>
                  <a:srgbClr val="CC0000"/>
                </a:solidFill>
              </a:rPr>
              <a:t>分析后</a:t>
            </a:r>
            <a:r>
              <a:rPr lang="en-US" altLang="zh-CN" sz="2800" b="1" smtClean="0"/>
              <a:t>-</a:t>
            </a:r>
            <a:r>
              <a:rPr lang="zh-CN" altLang="en-US" sz="2800" b="1" smtClean="0"/>
              <a:t>结果分析、报告审核、结果解释</a:t>
            </a:r>
          </a:p>
        </p:txBody>
      </p:sp>
      <p:sp>
        <p:nvSpPr>
          <p:cNvPr id="288772" name="Rectangle 4"/>
          <p:cNvSpPr>
            <a:spLocks noChangeArrowheads="1"/>
          </p:cNvSpPr>
          <p:nvPr/>
        </p:nvSpPr>
        <p:spPr bwMode="auto">
          <a:xfrm>
            <a:off x="571500" y="1143000"/>
            <a:ext cx="8243888" cy="10826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nSpc>
                <a:spcPct val="125000"/>
              </a:lnSpc>
              <a:defRPr/>
            </a:pPr>
            <a:r>
              <a:rPr lang="zh-CN" altLang="en-US" sz="2800" dirty="0">
                <a:solidFill>
                  <a:srgbClr val="333399"/>
                </a:solidFill>
                <a:ea typeface="华文新魏" pitchFamily="2" charset="-122"/>
              </a:rPr>
              <a:t>全流程</a:t>
            </a:r>
            <a:r>
              <a:rPr lang="zh-CN" altLang="en-US" sz="2400" dirty="0">
                <a:solidFill>
                  <a:srgbClr val="333399"/>
                </a:solidFill>
                <a:ea typeface="华文新魏" pitchFamily="2" charset="-122"/>
              </a:rPr>
              <a:t>（</a:t>
            </a:r>
            <a:r>
              <a:rPr lang="en-US" altLang="zh-CN" sz="2400" dirty="0">
                <a:solidFill>
                  <a:srgbClr val="333399"/>
                </a:solidFill>
                <a:ea typeface="华文新魏" pitchFamily="2" charset="-122"/>
              </a:rPr>
              <a:t>workflow</a:t>
            </a:r>
            <a:r>
              <a:rPr lang="zh-CN" altLang="en-US" sz="2400" dirty="0">
                <a:solidFill>
                  <a:srgbClr val="333399"/>
                </a:solidFill>
                <a:ea typeface="华文新魏" pitchFamily="2" charset="-122"/>
              </a:rPr>
              <a:t>）：</a:t>
            </a:r>
            <a:r>
              <a:rPr lang="zh-CN" altLang="en-US" sz="2400" dirty="0">
                <a:solidFill>
                  <a:srgbClr val="333399"/>
                </a:solidFill>
                <a:latin typeface="宋体" pitchFamily="2" charset="-122"/>
              </a:rPr>
              <a:t>标本接收</a:t>
            </a:r>
            <a:r>
              <a:rPr lang="en-US" altLang="zh-CN" sz="2400" dirty="0">
                <a:solidFill>
                  <a:srgbClr val="333399"/>
                </a:solidFill>
                <a:latin typeface="宋体" pitchFamily="2" charset="-122"/>
              </a:rPr>
              <a:t>-</a:t>
            </a:r>
            <a:r>
              <a:rPr lang="zh-CN" altLang="en-US" sz="2400" dirty="0">
                <a:solidFill>
                  <a:srgbClr val="333399"/>
                </a:solidFill>
              </a:rPr>
              <a:t>石蜡切片</a:t>
            </a:r>
            <a:r>
              <a:rPr lang="en-US" altLang="zh-CN" sz="2400" dirty="0">
                <a:solidFill>
                  <a:srgbClr val="333399"/>
                </a:solidFill>
              </a:rPr>
              <a:t>--</a:t>
            </a:r>
            <a:r>
              <a:rPr lang="zh-CN" altLang="en-US" sz="2400" dirty="0">
                <a:solidFill>
                  <a:srgbClr val="333399"/>
                </a:solidFill>
              </a:rPr>
              <a:t>核酸提纯</a:t>
            </a:r>
            <a:r>
              <a:rPr lang="en-US" altLang="zh-CN" sz="2400" dirty="0">
                <a:solidFill>
                  <a:srgbClr val="333399"/>
                </a:solidFill>
              </a:rPr>
              <a:t>-PCR</a:t>
            </a:r>
            <a:r>
              <a:rPr lang="zh-CN" altLang="en-US" sz="2400" dirty="0">
                <a:solidFill>
                  <a:srgbClr val="333399"/>
                </a:solidFill>
              </a:rPr>
              <a:t>扩增</a:t>
            </a:r>
            <a:r>
              <a:rPr lang="en-US" altLang="zh-CN" sz="2400" dirty="0">
                <a:solidFill>
                  <a:srgbClr val="333399"/>
                </a:solidFill>
              </a:rPr>
              <a:t>-PCR</a:t>
            </a:r>
            <a:r>
              <a:rPr lang="zh-CN" altLang="en-US" sz="2400" dirty="0">
                <a:solidFill>
                  <a:srgbClr val="333399"/>
                </a:solidFill>
              </a:rPr>
              <a:t>定量或基因测序</a:t>
            </a:r>
            <a:r>
              <a:rPr lang="en-US" altLang="zh-CN" sz="2400" dirty="0">
                <a:solidFill>
                  <a:srgbClr val="333399"/>
                </a:solidFill>
              </a:rPr>
              <a:t>-</a:t>
            </a:r>
            <a:r>
              <a:rPr lang="zh-CN" altLang="en-US" sz="2400" dirty="0">
                <a:solidFill>
                  <a:srgbClr val="333399"/>
                </a:solidFill>
              </a:rPr>
              <a:t>基因数据库分析报告。</a:t>
            </a:r>
          </a:p>
        </p:txBody>
      </p:sp>
      <p:sp>
        <p:nvSpPr>
          <p:cNvPr id="288773" name="Rectangle 5"/>
          <p:cNvSpPr>
            <a:spLocks noChangeArrowheads="1"/>
          </p:cNvSpPr>
          <p:nvPr/>
        </p:nvSpPr>
        <p:spPr bwMode="auto">
          <a:xfrm>
            <a:off x="1928813" y="6072188"/>
            <a:ext cx="5326062" cy="64135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defRPr/>
            </a:pPr>
            <a:r>
              <a:rPr lang="zh-CN" altLang="en-US" sz="3600" dirty="0">
                <a:solidFill>
                  <a:srgbClr val="FF0000"/>
                </a:solidFill>
                <a:effectLst>
                  <a:outerShdw blurRad="38100" dist="38100" dir="2700000" algn="tl">
                    <a:srgbClr val="C0C0C0"/>
                  </a:outerShdw>
                </a:effectLst>
                <a:latin typeface="华文新魏" pitchFamily="2" charset="-122"/>
                <a:ea typeface="华文新魏" pitchFamily="2" charset="-122"/>
              </a:rPr>
              <a:t>标准 ：重复，可控，规范</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6"/>
          <p:cNvSpPr txBox="1">
            <a:spLocks noChangeArrowheads="1"/>
          </p:cNvSpPr>
          <p:nvPr/>
        </p:nvSpPr>
        <p:spPr bwMode="auto">
          <a:xfrm>
            <a:off x="0" y="212725"/>
            <a:ext cx="9144000" cy="769441"/>
          </a:xfrm>
          <a:prstGeom prst="rect">
            <a:avLst/>
          </a:prstGeom>
          <a:noFill/>
          <a:ln w="9525">
            <a:noFill/>
            <a:miter lim="800000"/>
            <a:headEnd/>
            <a:tailEnd/>
          </a:ln>
        </p:spPr>
        <p:txBody>
          <a:bodyPr wrap="square">
            <a:spAutoFit/>
          </a:bodyPr>
          <a:lstStyle/>
          <a:p>
            <a:pPr algn="ctr">
              <a:spcBef>
                <a:spcPct val="50000"/>
              </a:spcBef>
            </a:pPr>
            <a:r>
              <a:rPr lang="zh-CN" altLang="en-US" sz="4400" dirty="0" smtClean="0">
                <a:solidFill>
                  <a:srgbClr val="FF0000"/>
                </a:solidFill>
                <a:latin typeface="华文中宋" pitchFamily="2" charset="-122"/>
                <a:ea typeface="华文中宋" pitchFamily="2" charset="-122"/>
              </a:rPr>
              <a:t>建立</a:t>
            </a:r>
            <a:r>
              <a:rPr lang="zh-CN" altLang="en-US" sz="4400" dirty="0">
                <a:solidFill>
                  <a:srgbClr val="FF0000"/>
                </a:solidFill>
                <a:latin typeface="华文中宋" pitchFamily="2" charset="-122"/>
                <a:ea typeface="华文中宋" pitchFamily="2" charset="-122"/>
              </a:rPr>
              <a:t>和参加各级质控体系</a:t>
            </a:r>
          </a:p>
        </p:txBody>
      </p:sp>
      <p:sp>
        <p:nvSpPr>
          <p:cNvPr id="32771" name="Rectangle 7"/>
          <p:cNvSpPr>
            <a:spLocks noChangeArrowheads="1"/>
          </p:cNvSpPr>
          <p:nvPr/>
        </p:nvSpPr>
        <p:spPr bwMode="auto">
          <a:xfrm>
            <a:off x="2590800" y="1219200"/>
            <a:ext cx="3632200" cy="528638"/>
          </a:xfrm>
          <a:prstGeom prst="rect">
            <a:avLst/>
          </a:prstGeom>
          <a:noFill/>
          <a:ln w="9525">
            <a:solidFill>
              <a:srgbClr val="FF6600"/>
            </a:solidFill>
            <a:miter lim="800000"/>
            <a:headEnd/>
            <a:tailEnd/>
          </a:ln>
        </p:spPr>
        <p:txBody>
          <a:bodyPr wrap="none">
            <a:spAutoFit/>
          </a:bodyPr>
          <a:lstStyle/>
          <a:p>
            <a:r>
              <a:rPr lang="zh-CN" altLang="en-US" sz="2800" b="0"/>
              <a:t>区域实验室</a:t>
            </a:r>
            <a:r>
              <a:rPr lang="en-US" altLang="zh-CN" sz="2800" b="0"/>
              <a:t>HER2</a:t>
            </a:r>
            <a:r>
              <a:rPr lang="zh-CN" altLang="en-US" sz="2800" b="0"/>
              <a:t>检测</a:t>
            </a:r>
          </a:p>
        </p:txBody>
      </p:sp>
      <p:sp>
        <p:nvSpPr>
          <p:cNvPr id="32772" name="Rectangle 9"/>
          <p:cNvSpPr>
            <a:spLocks noChangeArrowheads="1"/>
          </p:cNvSpPr>
          <p:nvPr/>
        </p:nvSpPr>
        <p:spPr bwMode="auto">
          <a:xfrm>
            <a:off x="2590800" y="2438400"/>
            <a:ext cx="3787775" cy="528638"/>
          </a:xfrm>
          <a:prstGeom prst="rect">
            <a:avLst/>
          </a:prstGeom>
          <a:noFill/>
          <a:ln w="9525">
            <a:solidFill>
              <a:srgbClr val="FF6600"/>
            </a:solidFill>
            <a:miter lim="800000"/>
            <a:headEnd/>
            <a:tailEnd/>
          </a:ln>
        </p:spPr>
        <p:txBody>
          <a:bodyPr wrap="none">
            <a:spAutoFit/>
          </a:bodyPr>
          <a:lstStyle/>
          <a:p>
            <a:r>
              <a:rPr lang="zh-CN" altLang="en-US" sz="2800" b="0"/>
              <a:t>卫生部</a:t>
            </a:r>
            <a:r>
              <a:rPr lang="en-US" altLang="zh-CN" sz="2800" b="0"/>
              <a:t>HPV</a:t>
            </a:r>
            <a:r>
              <a:rPr lang="zh-CN" altLang="en-US" sz="2800" b="0"/>
              <a:t>、</a:t>
            </a:r>
            <a:r>
              <a:rPr lang="en-US" altLang="zh-CN" sz="2800" b="0"/>
              <a:t>HBV</a:t>
            </a:r>
            <a:r>
              <a:rPr lang="zh-CN" altLang="en-US" sz="2800" b="0"/>
              <a:t>检测</a:t>
            </a:r>
          </a:p>
        </p:txBody>
      </p:sp>
      <p:sp>
        <p:nvSpPr>
          <p:cNvPr id="32773" name="Rectangle 10"/>
          <p:cNvSpPr>
            <a:spLocks noChangeArrowheads="1"/>
          </p:cNvSpPr>
          <p:nvPr/>
        </p:nvSpPr>
        <p:spPr bwMode="auto">
          <a:xfrm>
            <a:off x="2667000" y="3657600"/>
            <a:ext cx="3668713" cy="528638"/>
          </a:xfrm>
          <a:prstGeom prst="rect">
            <a:avLst/>
          </a:prstGeom>
          <a:noFill/>
          <a:ln w="9525">
            <a:solidFill>
              <a:srgbClr val="FF6600"/>
            </a:solidFill>
            <a:miter lim="800000"/>
            <a:headEnd/>
            <a:tailEnd/>
          </a:ln>
        </p:spPr>
        <p:txBody>
          <a:bodyPr wrap="none">
            <a:spAutoFit/>
          </a:bodyPr>
          <a:lstStyle/>
          <a:p>
            <a:r>
              <a:rPr lang="en-US" altLang="zh-CN" sz="2800" b="0"/>
              <a:t>  PQCC</a:t>
            </a:r>
            <a:r>
              <a:rPr lang="zh-CN" altLang="en-US" sz="2800" b="0"/>
              <a:t>：</a:t>
            </a:r>
            <a:r>
              <a:rPr lang="en-US" altLang="zh-CN" sz="2800" b="0"/>
              <a:t>EGFR</a:t>
            </a:r>
            <a:r>
              <a:rPr lang="zh-CN" altLang="en-US" sz="2800" b="0"/>
              <a:t>突变  </a:t>
            </a:r>
          </a:p>
        </p:txBody>
      </p:sp>
      <p:sp>
        <p:nvSpPr>
          <p:cNvPr id="32774" name="Rectangle 11"/>
          <p:cNvSpPr>
            <a:spLocks noChangeArrowheads="1"/>
          </p:cNvSpPr>
          <p:nvPr/>
        </p:nvSpPr>
        <p:spPr bwMode="auto">
          <a:xfrm>
            <a:off x="2743200" y="4800600"/>
            <a:ext cx="3708400" cy="528638"/>
          </a:xfrm>
          <a:prstGeom prst="rect">
            <a:avLst/>
          </a:prstGeom>
          <a:noFill/>
          <a:ln w="9525">
            <a:solidFill>
              <a:srgbClr val="FF6600"/>
            </a:solidFill>
            <a:miter lim="800000"/>
            <a:headEnd/>
            <a:tailEnd/>
          </a:ln>
        </p:spPr>
        <p:txBody>
          <a:bodyPr wrap="none">
            <a:spAutoFit/>
          </a:bodyPr>
          <a:lstStyle/>
          <a:p>
            <a:r>
              <a:rPr lang="en-US" altLang="zh-CN" sz="2800" b="0"/>
              <a:t>  EMQN</a:t>
            </a:r>
            <a:r>
              <a:rPr lang="zh-CN" altLang="en-US" sz="2800" b="0"/>
              <a:t>：</a:t>
            </a:r>
            <a:r>
              <a:rPr lang="en-US" altLang="zh-CN" sz="2800" b="0"/>
              <a:t>EGFR</a:t>
            </a:r>
            <a:r>
              <a:rPr lang="zh-CN" altLang="en-US" sz="2800" b="0"/>
              <a:t>突变  </a:t>
            </a:r>
          </a:p>
        </p:txBody>
      </p:sp>
      <p:sp>
        <p:nvSpPr>
          <p:cNvPr id="32775" name="Rectangle 12"/>
          <p:cNvSpPr>
            <a:spLocks noChangeArrowheads="1"/>
          </p:cNvSpPr>
          <p:nvPr/>
        </p:nvSpPr>
        <p:spPr bwMode="auto">
          <a:xfrm>
            <a:off x="2667000" y="6019800"/>
            <a:ext cx="4024313" cy="528638"/>
          </a:xfrm>
          <a:prstGeom prst="rect">
            <a:avLst/>
          </a:prstGeom>
          <a:solidFill>
            <a:srgbClr val="FF6600">
              <a:alpha val="72156"/>
            </a:srgbClr>
          </a:solidFill>
          <a:ln w="9525">
            <a:solidFill>
              <a:srgbClr val="FF6600"/>
            </a:solidFill>
            <a:miter lim="800000"/>
            <a:headEnd/>
            <a:tailEnd/>
          </a:ln>
        </p:spPr>
        <p:txBody>
          <a:bodyPr>
            <a:spAutoFit/>
          </a:bodyPr>
          <a:lstStyle/>
          <a:p>
            <a:pPr algn="ctr"/>
            <a:r>
              <a:rPr lang="en-US" altLang="zh-CN" sz="2800"/>
              <a:t>CAP </a:t>
            </a:r>
            <a:r>
              <a:rPr lang="zh-CN" altLang="en-US" sz="2800"/>
              <a:t>国际认证</a:t>
            </a:r>
            <a:r>
              <a:rPr lang="zh-CN" altLang="en-US" sz="2800" b="0"/>
              <a:t>          </a:t>
            </a:r>
          </a:p>
        </p:txBody>
      </p:sp>
      <p:sp>
        <p:nvSpPr>
          <p:cNvPr id="32776" name="AutoShape 35"/>
          <p:cNvSpPr>
            <a:spLocks noChangeArrowheads="1"/>
          </p:cNvSpPr>
          <p:nvPr/>
        </p:nvSpPr>
        <p:spPr bwMode="auto">
          <a:xfrm>
            <a:off x="4191000" y="1752600"/>
            <a:ext cx="228600" cy="762000"/>
          </a:xfrm>
          <a:prstGeom prst="curvedRightArrow">
            <a:avLst>
              <a:gd name="adj1" fmla="val 66667"/>
              <a:gd name="adj2" fmla="val 133333"/>
              <a:gd name="adj3" fmla="val 33333"/>
            </a:avLst>
          </a:prstGeom>
          <a:solidFill>
            <a:schemeClr val="accent1"/>
          </a:solidFill>
          <a:ln w="9525">
            <a:solidFill>
              <a:schemeClr val="tx1"/>
            </a:solidFill>
            <a:miter lim="800000"/>
            <a:headEnd/>
            <a:tailEnd/>
          </a:ln>
        </p:spPr>
        <p:txBody>
          <a:bodyPr wrap="none" anchor="ctr"/>
          <a:lstStyle/>
          <a:p>
            <a:endParaRPr lang="zh-CN" altLang="en-US" sz="4000">
              <a:ea typeface="华文中宋" pitchFamily="2" charset="-122"/>
            </a:endParaRPr>
          </a:p>
        </p:txBody>
      </p:sp>
      <p:sp>
        <p:nvSpPr>
          <p:cNvPr id="32777" name="AutoShape 58"/>
          <p:cNvSpPr>
            <a:spLocks noChangeArrowheads="1"/>
          </p:cNvSpPr>
          <p:nvPr/>
        </p:nvSpPr>
        <p:spPr bwMode="auto">
          <a:xfrm>
            <a:off x="4191000" y="2971800"/>
            <a:ext cx="228600" cy="762000"/>
          </a:xfrm>
          <a:prstGeom prst="curvedRightArrow">
            <a:avLst>
              <a:gd name="adj1" fmla="val 66667"/>
              <a:gd name="adj2" fmla="val 133333"/>
              <a:gd name="adj3" fmla="val 33333"/>
            </a:avLst>
          </a:prstGeom>
          <a:solidFill>
            <a:schemeClr val="accent1"/>
          </a:solidFill>
          <a:ln w="9525">
            <a:solidFill>
              <a:schemeClr val="tx1"/>
            </a:solidFill>
            <a:miter lim="800000"/>
            <a:headEnd/>
            <a:tailEnd/>
          </a:ln>
        </p:spPr>
        <p:txBody>
          <a:bodyPr wrap="none" anchor="ctr"/>
          <a:lstStyle/>
          <a:p>
            <a:endParaRPr lang="zh-CN" altLang="en-US" sz="4000">
              <a:ea typeface="华文中宋" pitchFamily="2" charset="-122"/>
            </a:endParaRPr>
          </a:p>
        </p:txBody>
      </p:sp>
      <p:sp>
        <p:nvSpPr>
          <p:cNvPr id="32778" name="AutoShape 59"/>
          <p:cNvSpPr>
            <a:spLocks noChangeArrowheads="1"/>
          </p:cNvSpPr>
          <p:nvPr/>
        </p:nvSpPr>
        <p:spPr bwMode="auto">
          <a:xfrm>
            <a:off x="4267200" y="4114800"/>
            <a:ext cx="228600" cy="762000"/>
          </a:xfrm>
          <a:prstGeom prst="curvedRightArrow">
            <a:avLst>
              <a:gd name="adj1" fmla="val 66667"/>
              <a:gd name="adj2" fmla="val 133333"/>
              <a:gd name="adj3" fmla="val 33333"/>
            </a:avLst>
          </a:prstGeom>
          <a:solidFill>
            <a:schemeClr val="accent1"/>
          </a:solidFill>
          <a:ln w="9525">
            <a:solidFill>
              <a:schemeClr val="tx1"/>
            </a:solidFill>
            <a:miter lim="800000"/>
            <a:headEnd/>
            <a:tailEnd/>
          </a:ln>
        </p:spPr>
        <p:txBody>
          <a:bodyPr wrap="none" anchor="ctr"/>
          <a:lstStyle/>
          <a:p>
            <a:endParaRPr lang="zh-CN" altLang="en-US" sz="4000">
              <a:ea typeface="华文中宋" pitchFamily="2" charset="-122"/>
            </a:endParaRPr>
          </a:p>
        </p:txBody>
      </p:sp>
      <p:sp>
        <p:nvSpPr>
          <p:cNvPr id="32779" name="AutoShape 60"/>
          <p:cNvSpPr>
            <a:spLocks noChangeArrowheads="1"/>
          </p:cNvSpPr>
          <p:nvPr/>
        </p:nvSpPr>
        <p:spPr bwMode="auto">
          <a:xfrm>
            <a:off x="4267200" y="5257800"/>
            <a:ext cx="228600" cy="762000"/>
          </a:xfrm>
          <a:prstGeom prst="curvedRightArrow">
            <a:avLst>
              <a:gd name="adj1" fmla="val 66667"/>
              <a:gd name="adj2" fmla="val 133333"/>
              <a:gd name="adj3" fmla="val 33333"/>
            </a:avLst>
          </a:prstGeom>
          <a:solidFill>
            <a:schemeClr val="accent1"/>
          </a:solidFill>
          <a:ln w="9525">
            <a:solidFill>
              <a:schemeClr val="tx1"/>
            </a:solidFill>
            <a:miter lim="800000"/>
            <a:headEnd/>
            <a:tailEnd/>
          </a:ln>
        </p:spPr>
        <p:txBody>
          <a:bodyPr wrap="none" anchor="ctr"/>
          <a:lstStyle/>
          <a:p>
            <a:endParaRPr lang="zh-CN" altLang="en-US" sz="4000">
              <a:ea typeface="华文中宋" pitchFamily="2"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txBox="1">
            <a:spLocks/>
          </p:cNvSpPr>
          <p:nvPr/>
        </p:nvSpPr>
        <p:spPr>
          <a:xfrm>
            <a:off x="414366" y="71414"/>
            <a:ext cx="8229600" cy="785818"/>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4400" b="1" i="0" u="none" strike="noStrike" kern="1200" cap="none" spc="0" normalizeH="0" baseline="0" noProof="0" dirty="0" smtClean="0">
                <a:ln>
                  <a:noFill/>
                </a:ln>
                <a:effectLst/>
                <a:uLnTx/>
                <a:uFillTx/>
                <a:latin typeface="微软雅黑" pitchFamily="34" charset="-122"/>
                <a:ea typeface="微软雅黑" pitchFamily="34" charset="-122"/>
                <a:cs typeface="+mj-cs"/>
              </a:rPr>
              <a:t>质量</a:t>
            </a:r>
            <a:r>
              <a:rPr kumimoji="0" lang="en-US" altLang="zh-CN" sz="4400" b="1" i="0" u="none" strike="noStrike" kern="1200" cap="none" spc="0" normalizeH="0" baseline="0" noProof="0" dirty="0" smtClean="0">
                <a:ln>
                  <a:noFill/>
                </a:ln>
                <a:effectLst/>
                <a:uLnTx/>
                <a:uFillTx/>
                <a:latin typeface="微软雅黑" pitchFamily="34" charset="-122"/>
                <a:ea typeface="微软雅黑" pitchFamily="34" charset="-122"/>
                <a:cs typeface="+mj-cs"/>
              </a:rPr>
              <a:t>——</a:t>
            </a:r>
            <a:r>
              <a:rPr lang="zh-CN" altLang="en-US" sz="4400" b="1" dirty="0" smtClean="0">
                <a:latin typeface="微软雅黑" pitchFamily="34" charset="-122"/>
                <a:ea typeface="微软雅黑" pitchFamily="34" charset="-122"/>
                <a:cs typeface="+mj-cs"/>
              </a:rPr>
              <a:t>临床应用的生命</a:t>
            </a:r>
            <a:endParaRPr kumimoji="0" lang="zh-CN" altLang="en-US" sz="4400" b="1" i="0" u="none" strike="noStrike" kern="1200" cap="none" spc="0" normalizeH="0" baseline="0" noProof="0" dirty="0">
              <a:ln>
                <a:noFill/>
              </a:ln>
              <a:effectLst/>
              <a:uLnTx/>
              <a:uFillTx/>
              <a:latin typeface="微软雅黑" pitchFamily="34" charset="-122"/>
              <a:ea typeface="微软雅黑" pitchFamily="34" charset="-122"/>
              <a:cs typeface="+mj-cs"/>
            </a:endParaRPr>
          </a:p>
        </p:txBody>
      </p:sp>
      <p:pic>
        <p:nvPicPr>
          <p:cNvPr id="7" name="图片 6" descr="4"/>
          <p:cNvPicPr>
            <a:picLocks/>
          </p:cNvPicPr>
          <p:nvPr/>
        </p:nvPicPr>
        <p:blipFill>
          <a:blip r:embed="rId3" cstate="print"/>
          <a:stretch>
            <a:fillRect/>
          </a:stretch>
        </p:blipFill>
        <p:spPr>
          <a:xfrm>
            <a:off x="1089552" y="2528879"/>
            <a:ext cx="2268000" cy="1692000"/>
          </a:xfrm>
          <a:prstGeom prst="rect">
            <a:avLst/>
          </a:prstGeom>
        </p:spPr>
      </p:pic>
      <p:pic>
        <p:nvPicPr>
          <p:cNvPr id="8" name="图片 7" descr="5"/>
          <p:cNvPicPr>
            <a:picLocks/>
          </p:cNvPicPr>
          <p:nvPr/>
        </p:nvPicPr>
        <p:blipFill>
          <a:blip r:embed="rId4" cstate="print"/>
          <a:stretch>
            <a:fillRect/>
          </a:stretch>
        </p:blipFill>
        <p:spPr>
          <a:xfrm>
            <a:off x="3375567" y="2500306"/>
            <a:ext cx="2268000" cy="1692000"/>
          </a:xfrm>
          <a:prstGeom prst="rect">
            <a:avLst/>
          </a:prstGeom>
        </p:spPr>
      </p:pic>
      <p:pic>
        <p:nvPicPr>
          <p:cNvPr id="9" name="图片 8" descr="8"/>
          <p:cNvPicPr>
            <a:picLocks/>
          </p:cNvPicPr>
          <p:nvPr/>
        </p:nvPicPr>
        <p:blipFill>
          <a:blip r:embed="rId5" cstate="print"/>
          <a:stretch>
            <a:fillRect/>
          </a:stretch>
        </p:blipFill>
        <p:spPr>
          <a:xfrm>
            <a:off x="1089552" y="4100518"/>
            <a:ext cx="2268000" cy="1692000"/>
          </a:xfrm>
          <a:prstGeom prst="rect">
            <a:avLst/>
          </a:prstGeom>
        </p:spPr>
      </p:pic>
      <p:pic>
        <p:nvPicPr>
          <p:cNvPr id="10" name="图片 9" descr="9"/>
          <p:cNvPicPr>
            <a:picLocks/>
          </p:cNvPicPr>
          <p:nvPr/>
        </p:nvPicPr>
        <p:blipFill>
          <a:blip r:embed="rId6" cstate="print"/>
          <a:stretch>
            <a:fillRect/>
          </a:stretch>
        </p:blipFill>
        <p:spPr>
          <a:xfrm>
            <a:off x="5590146" y="4143380"/>
            <a:ext cx="2268000" cy="1692000"/>
          </a:xfrm>
          <a:prstGeom prst="rect">
            <a:avLst/>
          </a:prstGeom>
        </p:spPr>
      </p:pic>
      <p:pic>
        <p:nvPicPr>
          <p:cNvPr id="11" name="图片 10" descr="10"/>
          <p:cNvPicPr>
            <a:picLocks/>
          </p:cNvPicPr>
          <p:nvPr/>
        </p:nvPicPr>
        <p:blipFill>
          <a:blip r:embed="rId7" cstate="print"/>
          <a:stretch>
            <a:fillRect/>
          </a:stretch>
        </p:blipFill>
        <p:spPr>
          <a:xfrm>
            <a:off x="3304128" y="4186244"/>
            <a:ext cx="2268000" cy="1620000"/>
          </a:xfrm>
          <a:prstGeom prst="rect">
            <a:avLst/>
          </a:prstGeom>
        </p:spPr>
      </p:pic>
      <p:pic>
        <p:nvPicPr>
          <p:cNvPr id="12" name="图片 11" descr="1"/>
          <p:cNvPicPr>
            <a:picLocks/>
          </p:cNvPicPr>
          <p:nvPr/>
        </p:nvPicPr>
        <p:blipFill>
          <a:blip r:embed="rId8" cstate="print"/>
          <a:stretch>
            <a:fillRect/>
          </a:stretch>
        </p:blipFill>
        <p:spPr>
          <a:xfrm>
            <a:off x="1160990" y="928669"/>
            <a:ext cx="2273772" cy="1692000"/>
          </a:xfrm>
          <a:prstGeom prst="rect">
            <a:avLst/>
          </a:prstGeom>
        </p:spPr>
      </p:pic>
      <p:pic>
        <p:nvPicPr>
          <p:cNvPr id="13" name="图片 12" descr="2"/>
          <p:cNvPicPr>
            <a:picLocks/>
          </p:cNvPicPr>
          <p:nvPr/>
        </p:nvPicPr>
        <p:blipFill>
          <a:blip r:embed="rId9" cstate="print"/>
          <a:stretch>
            <a:fillRect/>
          </a:stretch>
        </p:blipFill>
        <p:spPr>
          <a:xfrm>
            <a:off x="3318418" y="928670"/>
            <a:ext cx="2252031" cy="1692000"/>
          </a:xfrm>
          <a:prstGeom prst="rect">
            <a:avLst/>
          </a:prstGeom>
        </p:spPr>
      </p:pic>
      <p:pic>
        <p:nvPicPr>
          <p:cNvPr id="14" name="图片 13" descr="3"/>
          <p:cNvPicPr>
            <a:picLocks/>
          </p:cNvPicPr>
          <p:nvPr/>
        </p:nvPicPr>
        <p:blipFill>
          <a:blip r:embed="rId10" cstate="print"/>
          <a:stretch>
            <a:fillRect/>
          </a:stretch>
        </p:blipFill>
        <p:spPr>
          <a:xfrm>
            <a:off x="5590148" y="928670"/>
            <a:ext cx="2268000" cy="1701789"/>
          </a:xfrm>
          <a:prstGeom prst="rect">
            <a:avLst/>
          </a:prstGeom>
        </p:spPr>
      </p:pic>
      <p:pic>
        <p:nvPicPr>
          <p:cNvPr id="15" name="图片 14" descr="6"/>
          <p:cNvPicPr>
            <a:picLocks/>
          </p:cNvPicPr>
          <p:nvPr/>
        </p:nvPicPr>
        <p:blipFill>
          <a:blip r:embed="rId11" cstate="print"/>
          <a:stretch>
            <a:fillRect/>
          </a:stretch>
        </p:blipFill>
        <p:spPr>
          <a:xfrm>
            <a:off x="5590146" y="2500306"/>
            <a:ext cx="2268000" cy="1692000"/>
          </a:xfrm>
          <a:prstGeom prst="rect">
            <a:avLst/>
          </a:prstGeom>
        </p:spPr>
      </p:pic>
      <p:sp>
        <p:nvSpPr>
          <p:cNvPr id="6" name="矩形 5"/>
          <p:cNvSpPr/>
          <p:nvPr/>
        </p:nvSpPr>
        <p:spPr>
          <a:xfrm>
            <a:off x="0" y="5786454"/>
            <a:ext cx="9144000" cy="92867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2600" b="1" dirty="0" smtClean="0">
                <a:latin typeface="Arial" pitchFamily="34" charset="0"/>
                <a:ea typeface="微软雅黑" pitchFamily="34" charset="-122"/>
                <a:cs typeface="Arial" pitchFamily="34" charset="0"/>
              </a:rPr>
              <a:t>2011~2016</a:t>
            </a:r>
            <a:r>
              <a:rPr lang="zh-CN" altLang="en-US" sz="2600" b="1" dirty="0" smtClean="0">
                <a:latin typeface="Arial" pitchFamily="34" charset="0"/>
                <a:ea typeface="微软雅黑" pitchFamily="34" charset="-122"/>
                <a:cs typeface="Arial" pitchFamily="34" charset="0"/>
              </a:rPr>
              <a:t>卫计委临检中心及</a:t>
            </a:r>
            <a:r>
              <a:rPr lang="en-US" altLang="zh-CN" sz="2600" b="1" dirty="0" smtClean="0">
                <a:latin typeface="Arial" pitchFamily="34" charset="0"/>
                <a:ea typeface="微软雅黑" pitchFamily="34" charset="-122"/>
                <a:cs typeface="Arial" pitchFamily="34" charset="0"/>
              </a:rPr>
              <a:t>PQCC</a:t>
            </a:r>
            <a:r>
              <a:rPr lang="zh-CN" altLang="en-US" sz="2600" b="1" dirty="0" smtClean="0">
                <a:latin typeface="Arial" pitchFamily="34" charset="0"/>
                <a:ea typeface="微软雅黑" pitchFamily="34" charset="-122"/>
                <a:cs typeface="Arial" pitchFamily="34" charset="0"/>
              </a:rPr>
              <a:t>室间质评，</a:t>
            </a:r>
            <a:r>
              <a:rPr lang="en-US" altLang="zh-CN" sz="2600" b="1" dirty="0" smtClean="0">
                <a:latin typeface="Arial" pitchFamily="34" charset="0"/>
                <a:ea typeface="微软雅黑" pitchFamily="34" charset="-122"/>
                <a:cs typeface="Arial" pitchFamily="34" charset="0"/>
              </a:rPr>
              <a:t>3</a:t>
            </a:r>
            <a:r>
              <a:rPr lang="zh-CN" altLang="en-US" sz="2600" b="1" dirty="0" smtClean="0">
                <a:latin typeface="Arial" pitchFamily="34" charset="0"/>
                <a:ea typeface="微软雅黑" pitchFamily="34" charset="-122"/>
                <a:cs typeface="Arial" pitchFamily="34" charset="0"/>
              </a:rPr>
              <a:t>种技术</a:t>
            </a:r>
            <a:r>
              <a:rPr lang="en-US" altLang="zh-CN" sz="2600" b="1" dirty="0" smtClean="0">
                <a:latin typeface="Arial" pitchFamily="34" charset="0"/>
                <a:ea typeface="微软雅黑" pitchFamily="34" charset="-122"/>
                <a:cs typeface="Arial" pitchFamily="34" charset="0"/>
              </a:rPr>
              <a:t>16</a:t>
            </a:r>
            <a:r>
              <a:rPr lang="zh-CN" altLang="en-US" sz="2600" b="1" dirty="0" smtClean="0">
                <a:latin typeface="Arial" pitchFamily="34" charset="0"/>
                <a:ea typeface="微软雅黑" pitchFamily="34" charset="-122"/>
                <a:cs typeface="Arial" pitchFamily="34" charset="0"/>
              </a:rPr>
              <a:t>个项目，共</a:t>
            </a:r>
            <a:r>
              <a:rPr lang="en-US" altLang="zh-CN" sz="2600" b="1" dirty="0" smtClean="0">
                <a:latin typeface="Arial" pitchFamily="34" charset="0"/>
                <a:ea typeface="微软雅黑" pitchFamily="34" charset="-122"/>
                <a:cs typeface="Arial" pitchFamily="34" charset="0"/>
              </a:rPr>
              <a:t>69</a:t>
            </a:r>
            <a:r>
              <a:rPr lang="zh-CN" altLang="en-US" sz="2600" b="1" dirty="0" smtClean="0">
                <a:latin typeface="Arial" pitchFamily="34" charset="0"/>
                <a:ea typeface="微软雅黑" pitchFamily="34" charset="-122"/>
                <a:cs typeface="Arial" pitchFamily="34" charset="0"/>
              </a:rPr>
              <a:t>次，全部合格。</a:t>
            </a:r>
            <a:endParaRPr lang="zh-CN" altLang="en-US" sz="2600" b="1" dirty="0">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292787439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idx="1"/>
          </p:nvPr>
        </p:nvSpPr>
        <p:spPr>
          <a:xfrm>
            <a:off x="727353" y="1772816"/>
            <a:ext cx="7772400" cy="2232248"/>
          </a:xfrm>
        </p:spPr>
        <p:txBody>
          <a:bodyPr>
            <a:normAutofit fontScale="92500" lnSpcReduction="10000"/>
          </a:bodyPr>
          <a:lstStyle/>
          <a:p>
            <a:pPr algn="ctr"/>
            <a:r>
              <a:rPr lang="zh-CN" altLang="en-US" sz="4800" b="1" dirty="0" smtClean="0">
                <a:solidFill>
                  <a:srgbClr val="FF0000"/>
                </a:solidFill>
                <a:latin typeface="黑体" pitchFamily="49" charset="-122"/>
                <a:ea typeface="黑体" pitchFamily="49" charset="-122"/>
              </a:rPr>
              <a:t>第四部分  </a:t>
            </a:r>
            <a:endParaRPr lang="en-US" altLang="zh-CN" sz="4800" b="1" dirty="0" smtClean="0">
              <a:solidFill>
                <a:srgbClr val="FF0000"/>
              </a:solidFill>
              <a:latin typeface="黑体" pitchFamily="49" charset="-122"/>
              <a:ea typeface="黑体" pitchFamily="49" charset="-122"/>
            </a:endParaRPr>
          </a:p>
          <a:p>
            <a:pPr algn="ctr"/>
            <a:endParaRPr lang="en-US" altLang="zh-CN" sz="4800" b="1" dirty="0">
              <a:solidFill>
                <a:srgbClr val="FF0000"/>
              </a:solidFill>
              <a:latin typeface="黑体" pitchFamily="49" charset="-122"/>
              <a:ea typeface="黑体" pitchFamily="49" charset="-122"/>
            </a:endParaRPr>
          </a:p>
          <a:p>
            <a:pPr algn="ctr"/>
            <a:r>
              <a:rPr lang="en-US" altLang="zh-CN" sz="4800" b="1" dirty="0" smtClean="0">
                <a:solidFill>
                  <a:srgbClr val="FF0000"/>
                </a:solidFill>
                <a:latin typeface="黑体" pitchFamily="49" charset="-122"/>
                <a:ea typeface="黑体" pitchFamily="49" charset="-122"/>
              </a:rPr>
              <a:t>NGS</a:t>
            </a:r>
            <a:r>
              <a:rPr lang="zh-CN" altLang="en-US" sz="4800" b="1" dirty="0" smtClean="0">
                <a:solidFill>
                  <a:srgbClr val="FF0000"/>
                </a:solidFill>
                <a:latin typeface="黑体" pitchFamily="49" charset="-122"/>
                <a:ea typeface="黑体" pitchFamily="49" charset="-122"/>
              </a:rPr>
              <a:t>检测临床应用的几点思考</a:t>
            </a:r>
            <a:endParaRPr lang="zh-CN" altLang="en-US" sz="4800" b="1"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97112066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4"/>
          <p:cNvSpPr txBox="1">
            <a:spLocks noChangeArrowheads="1"/>
          </p:cNvSpPr>
          <p:nvPr/>
        </p:nvSpPr>
        <p:spPr bwMode="auto">
          <a:xfrm>
            <a:off x="0" y="304800"/>
            <a:ext cx="9144000" cy="769441"/>
          </a:xfrm>
          <a:prstGeom prst="rect">
            <a:avLst/>
          </a:prstGeom>
          <a:noFill/>
          <a:ln w="9525">
            <a:noFill/>
            <a:miter lim="800000"/>
            <a:headEnd/>
            <a:tailEnd/>
          </a:ln>
        </p:spPr>
        <p:txBody>
          <a:bodyPr wrap="square">
            <a:spAutoFit/>
          </a:bodyPr>
          <a:lstStyle/>
          <a:p>
            <a:pPr algn="ctr" eaLnBrk="1" hangingPunct="1">
              <a:spcBef>
                <a:spcPct val="50000"/>
              </a:spcBef>
            </a:pPr>
            <a:r>
              <a:rPr lang="zh-CN" altLang="en-US" sz="4400" b="1" dirty="0" smtClean="0">
                <a:solidFill>
                  <a:srgbClr val="FF0000"/>
                </a:solidFill>
                <a:latin typeface="华文中宋" pitchFamily="2" charset="-122"/>
                <a:ea typeface="华文中宋" pitchFamily="2" charset="-122"/>
              </a:rPr>
              <a:t>规范化之</a:t>
            </a:r>
            <a:r>
              <a:rPr lang="en-US" altLang="zh-CN" sz="4400" b="1" dirty="0" smtClean="0">
                <a:solidFill>
                  <a:srgbClr val="FF0000"/>
                </a:solidFill>
                <a:latin typeface="华文中宋" pitchFamily="2" charset="-122"/>
                <a:ea typeface="华文中宋" pitchFamily="2" charset="-122"/>
              </a:rPr>
              <a:t>——</a:t>
            </a:r>
            <a:r>
              <a:rPr lang="zh-CN" altLang="en-US" sz="4400" b="1" dirty="0">
                <a:solidFill>
                  <a:srgbClr val="FF0000"/>
                </a:solidFill>
                <a:latin typeface="华文中宋" pitchFamily="2" charset="-122"/>
                <a:ea typeface="华文中宋" pitchFamily="2" charset="-122"/>
              </a:rPr>
              <a:t>新项目转化流程</a:t>
            </a:r>
          </a:p>
        </p:txBody>
      </p:sp>
      <p:sp>
        <p:nvSpPr>
          <p:cNvPr id="94211" name="AutoShape 5"/>
          <p:cNvSpPr>
            <a:spLocks noChangeArrowheads="1"/>
          </p:cNvSpPr>
          <p:nvPr/>
        </p:nvSpPr>
        <p:spPr bwMode="auto">
          <a:xfrm>
            <a:off x="228600" y="1714500"/>
            <a:ext cx="1600200" cy="533400"/>
          </a:xfrm>
          <a:prstGeom prst="roundRect">
            <a:avLst>
              <a:gd name="adj" fmla="val 16667"/>
            </a:avLst>
          </a:prstGeom>
          <a:solidFill>
            <a:schemeClr val="accent1"/>
          </a:solidFill>
          <a:ln w="9525">
            <a:solidFill>
              <a:schemeClr val="tx1"/>
            </a:solidFill>
            <a:round/>
            <a:headEnd/>
            <a:tailEnd/>
          </a:ln>
        </p:spPr>
        <p:txBody>
          <a:bodyPr wrap="none" anchor="ctr"/>
          <a:lstStyle/>
          <a:p>
            <a:pPr algn="ctr" eaLnBrk="1" hangingPunct="1"/>
            <a:r>
              <a:rPr lang="zh-CN" altLang="en-US" sz="2000" b="0"/>
              <a:t>临床科室建议</a:t>
            </a:r>
          </a:p>
        </p:txBody>
      </p:sp>
      <p:sp>
        <p:nvSpPr>
          <p:cNvPr id="94212" name="AutoShape 6"/>
          <p:cNvSpPr>
            <a:spLocks noChangeArrowheads="1"/>
          </p:cNvSpPr>
          <p:nvPr/>
        </p:nvSpPr>
        <p:spPr bwMode="auto">
          <a:xfrm>
            <a:off x="2209800" y="1714500"/>
            <a:ext cx="1600200" cy="533400"/>
          </a:xfrm>
          <a:prstGeom prst="roundRect">
            <a:avLst>
              <a:gd name="adj" fmla="val 16667"/>
            </a:avLst>
          </a:prstGeom>
          <a:solidFill>
            <a:schemeClr val="accent1"/>
          </a:solidFill>
          <a:ln w="9525">
            <a:solidFill>
              <a:schemeClr val="tx1"/>
            </a:solidFill>
            <a:round/>
            <a:headEnd/>
            <a:tailEnd/>
          </a:ln>
        </p:spPr>
        <p:txBody>
          <a:bodyPr wrap="none" anchor="ctr"/>
          <a:lstStyle/>
          <a:p>
            <a:pPr algn="ctr" eaLnBrk="1" hangingPunct="1"/>
            <a:r>
              <a:rPr lang="zh-CN" altLang="en-US" sz="2000" b="0"/>
              <a:t>技术评估</a:t>
            </a:r>
          </a:p>
        </p:txBody>
      </p:sp>
      <p:sp>
        <p:nvSpPr>
          <p:cNvPr id="94213" name="AutoShape 7"/>
          <p:cNvSpPr>
            <a:spLocks noChangeArrowheads="1"/>
          </p:cNvSpPr>
          <p:nvPr/>
        </p:nvSpPr>
        <p:spPr bwMode="auto">
          <a:xfrm>
            <a:off x="4114800" y="1714500"/>
            <a:ext cx="2209800" cy="533400"/>
          </a:xfrm>
          <a:prstGeom prst="roundRect">
            <a:avLst>
              <a:gd name="adj" fmla="val 16667"/>
            </a:avLst>
          </a:prstGeom>
          <a:solidFill>
            <a:schemeClr val="accent1"/>
          </a:solidFill>
          <a:ln w="9525">
            <a:solidFill>
              <a:schemeClr val="tx1"/>
            </a:solidFill>
            <a:round/>
            <a:headEnd/>
            <a:tailEnd/>
          </a:ln>
        </p:spPr>
        <p:txBody>
          <a:bodyPr wrap="none" anchor="ctr"/>
          <a:lstStyle/>
          <a:p>
            <a:pPr algn="ctr" eaLnBrk="1" hangingPunct="1"/>
            <a:r>
              <a:rPr lang="zh-CN" altLang="en-US" sz="1800" b="0"/>
              <a:t>财务、技术委员会</a:t>
            </a:r>
          </a:p>
          <a:p>
            <a:pPr algn="ctr" eaLnBrk="1" hangingPunct="1"/>
            <a:r>
              <a:rPr lang="zh-CN" altLang="en-US" sz="1800" b="0"/>
              <a:t>试剂、伦理</a:t>
            </a:r>
          </a:p>
        </p:txBody>
      </p:sp>
      <p:sp>
        <p:nvSpPr>
          <p:cNvPr id="94214" name="AutoShape 8"/>
          <p:cNvSpPr>
            <a:spLocks noChangeArrowheads="1"/>
          </p:cNvSpPr>
          <p:nvPr/>
        </p:nvSpPr>
        <p:spPr bwMode="auto">
          <a:xfrm>
            <a:off x="7543800" y="1714500"/>
            <a:ext cx="1600200" cy="533400"/>
          </a:xfrm>
          <a:prstGeom prst="roundRect">
            <a:avLst>
              <a:gd name="adj" fmla="val 16667"/>
            </a:avLst>
          </a:prstGeom>
          <a:solidFill>
            <a:schemeClr val="accent1"/>
          </a:solidFill>
          <a:ln w="9525">
            <a:solidFill>
              <a:schemeClr val="tx1"/>
            </a:solidFill>
            <a:round/>
            <a:headEnd/>
            <a:tailEnd/>
          </a:ln>
        </p:spPr>
        <p:txBody>
          <a:bodyPr wrap="none" anchor="ctr"/>
          <a:lstStyle/>
          <a:p>
            <a:pPr algn="ctr" eaLnBrk="1" hangingPunct="1"/>
            <a:r>
              <a:rPr lang="zh-CN" altLang="en-US" sz="2000" b="0"/>
              <a:t>通知开展</a:t>
            </a:r>
          </a:p>
        </p:txBody>
      </p:sp>
      <p:sp>
        <p:nvSpPr>
          <p:cNvPr id="94215" name="Line 9"/>
          <p:cNvSpPr>
            <a:spLocks noChangeShapeType="1"/>
          </p:cNvSpPr>
          <p:nvPr/>
        </p:nvSpPr>
        <p:spPr bwMode="auto">
          <a:xfrm>
            <a:off x="6400800" y="1943100"/>
            <a:ext cx="990600" cy="0"/>
          </a:xfrm>
          <a:prstGeom prst="line">
            <a:avLst/>
          </a:prstGeom>
          <a:noFill/>
          <a:ln w="9525">
            <a:solidFill>
              <a:schemeClr val="tx1"/>
            </a:solidFill>
            <a:round/>
            <a:headEnd/>
            <a:tailEnd type="triangle" w="med" len="med"/>
          </a:ln>
        </p:spPr>
        <p:txBody>
          <a:bodyPr/>
          <a:lstStyle/>
          <a:p>
            <a:endParaRPr lang="zh-CN" altLang="en-US"/>
          </a:p>
        </p:txBody>
      </p:sp>
      <p:sp>
        <p:nvSpPr>
          <p:cNvPr id="94216" name="Text Box 10"/>
          <p:cNvSpPr txBox="1">
            <a:spLocks noChangeArrowheads="1"/>
          </p:cNvSpPr>
          <p:nvPr/>
        </p:nvSpPr>
        <p:spPr bwMode="auto">
          <a:xfrm>
            <a:off x="6781800" y="1524000"/>
            <a:ext cx="685800" cy="822325"/>
          </a:xfrm>
          <a:prstGeom prst="rect">
            <a:avLst/>
          </a:prstGeom>
          <a:noFill/>
          <a:ln w="9525">
            <a:noFill/>
            <a:miter lim="800000"/>
            <a:headEnd/>
            <a:tailEnd/>
          </a:ln>
        </p:spPr>
        <p:txBody>
          <a:bodyPr>
            <a:spAutoFit/>
          </a:bodyPr>
          <a:lstStyle/>
          <a:p>
            <a:pPr eaLnBrk="1" hangingPunct="1">
              <a:spcBef>
                <a:spcPct val="50000"/>
              </a:spcBef>
            </a:pPr>
            <a:r>
              <a:rPr lang="zh-CN" altLang="en-US" sz="2400" b="0"/>
              <a:t>审批</a:t>
            </a:r>
          </a:p>
        </p:txBody>
      </p:sp>
      <p:sp>
        <p:nvSpPr>
          <p:cNvPr id="94217" name="Line 11"/>
          <p:cNvSpPr>
            <a:spLocks noChangeShapeType="1"/>
          </p:cNvSpPr>
          <p:nvPr/>
        </p:nvSpPr>
        <p:spPr bwMode="auto">
          <a:xfrm>
            <a:off x="1905000" y="2019300"/>
            <a:ext cx="228600" cy="0"/>
          </a:xfrm>
          <a:prstGeom prst="line">
            <a:avLst/>
          </a:prstGeom>
          <a:noFill/>
          <a:ln w="9525">
            <a:solidFill>
              <a:schemeClr val="tx1"/>
            </a:solidFill>
            <a:round/>
            <a:headEnd/>
            <a:tailEnd type="triangle" w="med" len="med"/>
          </a:ln>
        </p:spPr>
        <p:txBody>
          <a:bodyPr/>
          <a:lstStyle/>
          <a:p>
            <a:endParaRPr lang="zh-CN" altLang="en-US"/>
          </a:p>
        </p:txBody>
      </p:sp>
      <p:sp>
        <p:nvSpPr>
          <p:cNvPr id="94218" name="Line 12"/>
          <p:cNvSpPr>
            <a:spLocks noChangeShapeType="1"/>
          </p:cNvSpPr>
          <p:nvPr/>
        </p:nvSpPr>
        <p:spPr bwMode="auto">
          <a:xfrm>
            <a:off x="3886200" y="1943100"/>
            <a:ext cx="228600" cy="0"/>
          </a:xfrm>
          <a:prstGeom prst="line">
            <a:avLst/>
          </a:prstGeom>
          <a:noFill/>
          <a:ln w="9525">
            <a:solidFill>
              <a:schemeClr val="tx1"/>
            </a:solidFill>
            <a:round/>
            <a:headEnd/>
            <a:tailEnd type="triangle" w="med" len="med"/>
          </a:ln>
        </p:spPr>
        <p:txBody>
          <a:bodyPr/>
          <a:lstStyle/>
          <a:p>
            <a:endParaRPr lang="zh-CN" altLang="en-US"/>
          </a:p>
        </p:txBody>
      </p:sp>
      <p:sp>
        <p:nvSpPr>
          <p:cNvPr id="94219" name="Line 13"/>
          <p:cNvSpPr>
            <a:spLocks noChangeShapeType="1"/>
          </p:cNvSpPr>
          <p:nvPr/>
        </p:nvSpPr>
        <p:spPr bwMode="auto">
          <a:xfrm flipH="1">
            <a:off x="1371600" y="2286000"/>
            <a:ext cx="1524000" cy="838200"/>
          </a:xfrm>
          <a:prstGeom prst="line">
            <a:avLst/>
          </a:prstGeom>
          <a:noFill/>
          <a:ln w="9525">
            <a:solidFill>
              <a:schemeClr val="tx1"/>
            </a:solidFill>
            <a:round/>
            <a:headEnd/>
            <a:tailEnd/>
          </a:ln>
        </p:spPr>
        <p:txBody>
          <a:bodyPr/>
          <a:lstStyle/>
          <a:p>
            <a:endParaRPr lang="zh-CN" altLang="en-US"/>
          </a:p>
        </p:txBody>
      </p:sp>
      <p:sp>
        <p:nvSpPr>
          <p:cNvPr id="94220" name="Rectangle 14"/>
          <p:cNvSpPr>
            <a:spLocks noChangeArrowheads="1"/>
          </p:cNvSpPr>
          <p:nvPr/>
        </p:nvSpPr>
        <p:spPr bwMode="auto">
          <a:xfrm>
            <a:off x="228600" y="3162300"/>
            <a:ext cx="1905000" cy="457200"/>
          </a:xfrm>
          <a:prstGeom prst="rect">
            <a:avLst/>
          </a:prstGeom>
          <a:solidFill>
            <a:srgbClr val="FF99CC"/>
          </a:solidFill>
          <a:ln w="9525">
            <a:solidFill>
              <a:schemeClr val="tx1"/>
            </a:solidFill>
            <a:miter lim="800000"/>
            <a:headEnd/>
            <a:tailEnd/>
          </a:ln>
        </p:spPr>
        <p:txBody>
          <a:bodyPr wrap="none" anchor="ctr"/>
          <a:lstStyle/>
          <a:p>
            <a:pPr algn="ctr" eaLnBrk="1" hangingPunct="1"/>
            <a:r>
              <a:rPr lang="zh-CN" altLang="en-US" sz="2000" b="0"/>
              <a:t>政策、文献参阅</a:t>
            </a:r>
          </a:p>
        </p:txBody>
      </p:sp>
      <p:sp>
        <p:nvSpPr>
          <p:cNvPr id="94221" name="Rectangle 15"/>
          <p:cNvSpPr>
            <a:spLocks noChangeArrowheads="1"/>
          </p:cNvSpPr>
          <p:nvPr/>
        </p:nvSpPr>
        <p:spPr bwMode="auto">
          <a:xfrm>
            <a:off x="2514600" y="3162300"/>
            <a:ext cx="1524000" cy="457200"/>
          </a:xfrm>
          <a:prstGeom prst="rect">
            <a:avLst/>
          </a:prstGeom>
          <a:solidFill>
            <a:srgbClr val="FF99CC"/>
          </a:solidFill>
          <a:ln w="9525">
            <a:solidFill>
              <a:schemeClr val="tx1"/>
            </a:solidFill>
            <a:miter lim="800000"/>
            <a:headEnd/>
            <a:tailEnd/>
          </a:ln>
        </p:spPr>
        <p:txBody>
          <a:bodyPr wrap="none" anchor="ctr"/>
          <a:lstStyle/>
          <a:p>
            <a:pPr algn="ctr" eaLnBrk="1" hangingPunct="1"/>
            <a:r>
              <a:rPr lang="zh-CN" altLang="en-US" sz="2000" b="0"/>
              <a:t>技术准备</a:t>
            </a:r>
          </a:p>
        </p:txBody>
      </p:sp>
      <p:sp>
        <p:nvSpPr>
          <p:cNvPr id="94222" name="Rectangle 16"/>
          <p:cNvSpPr>
            <a:spLocks noChangeArrowheads="1"/>
          </p:cNvSpPr>
          <p:nvPr/>
        </p:nvSpPr>
        <p:spPr bwMode="auto">
          <a:xfrm>
            <a:off x="4343400" y="3162300"/>
            <a:ext cx="1752600" cy="457200"/>
          </a:xfrm>
          <a:prstGeom prst="rect">
            <a:avLst/>
          </a:prstGeom>
          <a:solidFill>
            <a:srgbClr val="FF99CC"/>
          </a:solidFill>
          <a:ln w="9525">
            <a:solidFill>
              <a:schemeClr val="tx1"/>
            </a:solidFill>
            <a:miter lim="800000"/>
            <a:headEnd/>
            <a:tailEnd/>
          </a:ln>
        </p:spPr>
        <p:txBody>
          <a:bodyPr wrap="none" anchor="ctr"/>
          <a:lstStyle/>
          <a:p>
            <a:pPr algn="ctr" eaLnBrk="1" hangingPunct="1"/>
            <a:r>
              <a:rPr lang="zh-CN" altLang="en-US" sz="2000" b="0"/>
              <a:t>研发、预实验</a:t>
            </a:r>
          </a:p>
        </p:txBody>
      </p:sp>
      <p:sp>
        <p:nvSpPr>
          <p:cNvPr id="94223" name="Line 17"/>
          <p:cNvSpPr>
            <a:spLocks noChangeShapeType="1"/>
          </p:cNvSpPr>
          <p:nvPr/>
        </p:nvSpPr>
        <p:spPr bwMode="auto">
          <a:xfrm>
            <a:off x="2209800" y="3390900"/>
            <a:ext cx="228600" cy="0"/>
          </a:xfrm>
          <a:prstGeom prst="line">
            <a:avLst/>
          </a:prstGeom>
          <a:noFill/>
          <a:ln w="9525">
            <a:solidFill>
              <a:schemeClr val="tx1"/>
            </a:solidFill>
            <a:round/>
            <a:headEnd/>
            <a:tailEnd type="triangle" w="med" len="med"/>
          </a:ln>
        </p:spPr>
        <p:txBody>
          <a:bodyPr/>
          <a:lstStyle/>
          <a:p>
            <a:endParaRPr lang="zh-CN" altLang="en-US"/>
          </a:p>
        </p:txBody>
      </p:sp>
      <p:sp>
        <p:nvSpPr>
          <p:cNvPr id="94224" name="Line 18"/>
          <p:cNvSpPr>
            <a:spLocks noChangeShapeType="1"/>
          </p:cNvSpPr>
          <p:nvPr/>
        </p:nvSpPr>
        <p:spPr bwMode="auto">
          <a:xfrm>
            <a:off x="4114800" y="3390900"/>
            <a:ext cx="228600" cy="0"/>
          </a:xfrm>
          <a:prstGeom prst="line">
            <a:avLst/>
          </a:prstGeom>
          <a:noFill/>
          <a:ln w="9525">
            <a:solidFill>
              <a:schemeClr val="tx1"/>
            </a:solidFill>
            <a:round/>
            <a:headEnd/>
            <a:tailEnd type="triangle" w="med" len="med"/>
          </a:ln>
        </p:spPr>
        <p:txBody>
          <a:bodyPr/>
          <a:lstStyle/>
          <a:p>
            <a:endParaRPr lang="zh-CN" altLang="en-US"/>
          </a:p>
        </p:txBody>
      </p:sp>
      <p:sp>
        <p:nvSpPr>
          <p:cNvPr id="94225" name="Rectangle 19"/>
          <p:cNvSpPr>
            <a:spLocks noChangeArrowheads="1"/>
          </p:cNvSpPr>
          <p:nvPr/>
        </p:nvSpPr>
        <p:spPr bwMode="auto">
          <a:xfrm>
            <a:off x="6400800" y="3162300"/>
            <a:ext cx="1524000" cy="457200"/>
          </a:xfrm>
          <a:prstGeom prst="rect">
            <a:avLst/>
          </a:prstGeom>
          <a:solidFill>
            <a:srgbClr val="FF99CC"/>
          </a:solidFill>
          <a:ln w="9525">
            <a:solidFill>
              <a:schemeClr val="tx1"/>
            </a:solidFill>
            <a:miter lim="800000"/>
            <a:headEnd/>
            <a:tailEnd/>
          </a:ln>
        </p:spPr>
        <p:txBody>
          <a:bodyPr wrap="none" anchor="ctr"/>
          <a:lstStyle/>
          <a:p>
            <a:pPr algn="ctr" eaLnBrk="1" hangingPunct="1"/>
            <a:r>
              <a:rPr lang="zh-CN" altLang="en-US" sz="2000" b="0"/>
              <a:t>提交申请</a:t>
            </a:r>
          </a:p>
        </p:txBody>
      </p:sp>
      <p:sp>
        <p:nvSpPr>
          <p:cNvPr id="94226" name="Line 20"/>
          <p:cNvSpPr>
            <a:spLocks noChangeShapeType="1"/>
          </p:cNvSpPr>
          <p:nvPr/>
        </p:nvSpPr>
        <p:spPr bwMode="auto">
          <a:xfrm>
            <a:off x="6172200" y="3390900"/>
            <a:ext cx="228600" cy="0"/>
          </a:xfrm>
          <a:prstGeom prst="line">
            <a:avLst/>
          </a:prstGeom>
          <a:noFill/>
          <a:ln w="9525">
            <a:solidFill>
              <a:schemeClr val="tx1"/>
            </a:solidFill>
            <a:round/>
            <a:headEnd/>
            <a:tailEnd type="triangle" w="med" len="med"/>
          </a:ln>
        </p:spPr>
        <p:txBody>
          <a:bodyPr/>
          <a:lstStyle/>
          <a:p>
            <a:endParaRPr lang="zh-CN" altLang="en-US"/>
          </a:p>
        </p:txBody>
      </p:sp>
      <p:sp>
        <p:nvSpPr>
          <p:cNvPr id="94227" name="Line 21"/>
          <p:cNvSpPr>
            <a:spLocks noChangeShapeType="1"/>
          </p:cNvSpPr>
          <p:nvPr/>
        </p:nvSpPr>
        <p:spPr bwMode="auto">
          <a:xfrm>
            <a:off x="2895600" y="2286000"/>
            <a:ext cx="3886200" cy="914400"/>
          </a:xfrm>
          <a:prstGeom prst="line">
            <a:avLst/>
          </a:prstGeom>
          <a:noFill/>
          <a:ln w="9525">
            <a:solidFill>
              <a:schemeClr val="tx1"/>
            </a:solidFill>
            <a:round/>
            <a:headEnd/>
            <a:tailEnd/>
          </a:ln>
        </p:spPr>
        <p:txBody>
          <a:bodyPr/>
          <a:lstStyle/>
          <a:p>
            <a:endParaRPr lang="zh-CN" altLang="en-US"/>
          </a:p>
        </p:txBody>
      </p:sp>
      <p:pic>
        <p:nvPicPr>
          <p:cNvPr id="94228" name="Picture 31" descr="20121117_115339"/>
          <p:cNvPicPr>
            <a:picLocks noChangeAspect="1" noChangeArrowheads="1"/>
          </p:cNvPicPr>
          <p:nvPr/>
        </p:nvPicPr>
        <p:blipFill>
          <a:blip r:embed="rId2">
            <a:lum bright="30000"/>
          </a:blip>
          <a:srcRect l="15311" r="12962" b="24324"/>
          <a:stretch>
            <a:fillRect/>
          </a:stretch>
        </p:blipFill>
        <p:spPr bwMode="auto">
          <a:xfrm>
            <a:off x="4219575" y="3962400"/>
            <a:ext cx="2181225" cy="2743200"/>
          </a:xfrm>
          <a:prstGeom prst="rect">
            <a:avLst/>
          </a:prstGeom>
          <a:noFill/>
          <a:ln w="9525">
            <a:noFill/>
            <a:miter lim="800000"/>
            <a:headEnd/>
            <a:tailEnd/>
          </a:ln>
        </p:spPr>
      </p:pic>
      <p:pic>
        <p:nvPicPr>
          <p:cNvPr id="94229" name="Picture 33"/>
          <p:cNvPicPr>
            <a:picLocks noChangeAspect="1" noChangeArrowheads="1"/>
          </p:cNvPicPr>
          <p:nvPr/>
        </p:nvPicPr>
        <p:blipFill>
          <a:blip r:embed="rId3"/>
          <a:srcRect b="34396"/>
          <a:stretch>
            <a:fillRect/>
          </a:stretch>
        </p:blipFill>
        <p:spPr bwMode="auto">
          <a:xfrm>
            <a:off x="0" y="3886200"/>
            <a:ext cx="2438400" cy="2590800"/>
          </a:xfrm>
          <a:prstGeom prst="rect">
            <a:avLst/>
          </a:prstGeom>
          <a:noFill/>
          <a:ln w="9525">
            <a:noFill/>
            <a:miter lim="800000"/>
            <a:headEnd/>
            <a:tailEnd/>
          </a:ln>
        </p:spPr>
      </p:pic>
      <p:pic>
        <p:nvPicPr>
          <p:cNvPr id="94230" name="Picture 34"/>
          <p:cNvPicPr>
            <a:picLocks noChangeAspect="1" noChangeArrowheads="1"/>
          </p:cNvPicPr>
          <p:nvPr/>
        </p:nvPicPr>
        <p:blipFill>
          <a:blip r:embed="rId4"/>
          <a:srcRect b="21394"/>
          <a:stretch>
            <a:fillRect/>
          </a:stretch>
        </p:blipFill>
        <p:spPr bwMode="auto">
          <a:xfrm>
            <a:off x="2057400" y="3886200"/>
            <a:ext cx="2171700" cy="2743200"/>
          </a:xfrm>
          <a:prstGeom prst="rect">
            <a:avLst/>
          </a:prstGeom>
          <a:noFill/>
          <a:ln w="9525">
            <a:noFill/>
            <a:miter lim="800000"/>
            <a:headEnd/>
            <a:tailEnd/>
          </a:ln>
        </p:spPr>
      </p:pic>
      <p:pic>
        <p:nvPicPr>
          <p:cNvPr id="94231" name="Picture 35"/>
          <p:cNvPicPr>
            <a:picLocks noChangeAspect="1" noChangeArrowheads="1"/>
          </p:cNvPicPr>
          <p:nvPr/>
        </p:nvPicPr>
        <p:blipFill>
          <a:blip r:embed="rId5"/>
          <a:srcRect b="20995"/>
          <a:stretch>
            <a:fillRect/>
          </a:stretch>
        </p:blipFill>
        <p:spPr bwMode="auto">
          <a:xfrm>
            <a:off x="6096000" y="3886200"/>
            <a:ext cx="2200275" cy="2667000"/>
          </a:xfrm>
          <a:prstGeom prst="rect">
            <a:avLst/>
          </a:prstGeom>
          <a:noFill/>
          <a:ln w="9525">
            <a:noFill/>
            <a:miter lim="800000"/>
            <a:headEnd/>
            <a:tailEnd/>
          </a:ln>
        </p:spPr>
      </p:pic>
      <p:sp>
        <p:nvSpPr>
          <p:cNvPr id="25" name="虚尾箭头 24"/>
          <p:cNvSpPr/>
          <p:nvPr/>
        </p:nvSpPr>
        <p:spPr>
          <a:xfrm>
            <a:off x="228600" y="2362200"/>
            <a:ext cx="8305800" cy="762000"/>
          </a:xfrm>
          <a:prstGeom prst="stripedRightArrow">
            <a:avLst/>
          </a:prstGeom>
          <a:solidFill>
            <a:schemeClr val="tx2">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400" dirty="0">
                <a:solidFill>
                  <a:schemeClr val="tx1"/>
                </a:solidFill>
                <a:latin typeface="华文中宋" pitchFamily="2" charset="-122"/>
                <a:ea typeface="华文中宋" pitchFamily="2" charset="-122"/>
              </a:rPr>
              <a:t>全程需要</a:t>
            </a:r>
            <a:r>
              <a:rPr lang="en-US" altLang="zh-CN" sz="2400" dirty="0">
                <a:solidFill>
                  <a:schemeClr val="tx1"/>
                </a:solidFill>
                <a:latin typeface="华文中宋" pitchFamily="2" charset="-122"/>
                <a:ea typeface="华文中宋" pitchFamily="2" charset="-122"/>
              </a:rPr>
              <a:t>6</a:t>
            </a:r>
            <a:r>
              <a:rPr lang="zh-CN" altLang="en-US" sz="2400" dirty="0">
                <a:solidFill>
                  <a:schemeClr val="tx1"/>
                </a:solidFill>
                <a:latin typeface="华文中宋" pitchFamily="2" charset="-122"/>
                <a:ea typeface="华文中宋" pitchFamily="2" charset="-122"/>
              </a:rPr>
              <a:t>个月</a:t>
            </a:r>
          </a:p>
        </p:txBody>
      </p:sp>
    </p:spTree>
    <p:extLst>
      <p:ext uri="{BB962C8B-B14F-4D97-AF65-F5344CB8AC3E}">
        <p14:creationId xmlns:p14="http://schemas.microsoft.com/office/powerpoint/2010/main" val="116836054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C:\Users\Administrator\Desktop\15-11122QI355W5.jpg"/>
          <p:cNvPicPr>
            <a:picLocks noChangeAspect="1" noChangeArrowheads="1"/>
          </p:cNvPicPr>
          <p:nvPr/>
        </p:nvPicPr>
        <p:blipFill>
          <a:blip r:embed="rId2"/>
          <a:srcRect b="5281"/>
          <a:stretch>
            <a:fillRect/>
          </a:stretch>
        </p:blipFill>
        <p:spPr bwMode="auto">
          <a:xfrm>
            <a:off x="4038600" y="2655888"/>
            <a:ext cx="5105400" cy="4202112"/>
          </a:xfrm>
          <a:prstGeom prst="rect">
            <a:avLst/>
          </a:prstGeom>
          <a:noFill/>
          <a:ln w="9525">
            <a:noFill/>
            <a:miter lim="800000"/>
            <a:headEnd/>
            <a:tailEnd/>
          </a:ln>
        </p:spPr>
      </p:pic>
      <p:sp>
        <p:nvSpPr>
          <p:cNvPr id="33796" name="副标题 2"/>
          <p:cNvSpPr>
            <a:spLocks noGrp="1" noChangeArrowheads="1"/>
          </p:cNvSpPr>
          <p:nvPr>
            <p:ph type="subTitle" idx="4294967295"/>
          </p:nvPr>
        </p:nvSpPr>
        <p:spPr>
          <a:xfrm>
            <a:off x="609600" y="2286000"/>
            <a:ext cx="7010400" cy="1600200"/>
          </a:xfrm>
        </p:spPr>
        <p:txBody>
          <a:bodyPr>
            <a:normAutofit/>
          </a:bodyPr>
          <a:lstStyle/>
          <a:p>
            <a:pPr marL="0" indent="0" eaLnBrk="1" hangingPunct="1">
              <a:buFont typeface="Arial" pitchFamily="34" charset="0"/>
              <a:buNone/>
            </a:pPr>
            <a:r>
              <a:rPr lang="en-US" altLang="zh-CN" sz="4000" b="1" dirty="0" smtClean="0">
                <a:solidFill>
                  <a:srgbClr val="F33F1B"/>
                </a:solidFill>
                <a:latin typeface="Arial" pitchFamily="34" charset="0"/>
                <a:ea typeface="华文中宋" pitchFamily="2" charset="-122"/>
                <a:sym typeface="Arial" pitchFamily="34" charset="0"/>
              </a:rPr>
              <a:t>NGS</a:t>
            </a:r>
            <a:r>
              <a:rPr lang="zh-CN" altLang="en-US" sz="4000" b="1" dirty="0" smtClean="0">
                <a:solidFill>
                  <a:srgbClr val="F33F1B"/>
                </a:solidFill>
                <a:latin typeface="黑体" pitchFamily="49" charset="-122"/>
                <a:ea typeface="黑体" pitchFamily="49" charset="-122"/>
                <a:sym typeface="黑体" pitchFamily="49" charset="-122"/>
              </a:rPr>
              <a:t>来袭</a:t>
            </a:r>
            <a:r>
              <a:rPr lang="zh-CN" altLang="zh-CN" sz="4000" b="1" dirty="0" smtClean="0">
                <a:solidFill>
                  <a:srgbClr val="F33F1B"/>
                </a:solidFill>
                <a:latin typeface="黑体" pitchFamily="49" charset="-122"/>
                <a:ea typeface="黑体" pitchFamily="49" charset="-122"/>
                <a:sym typeface="黑体" pitchFamily="49" charset="-122"/>
              </a:rPr>
              <a:t>——</a:t>
            </a:r>
            <a:endParaRPr lang="en-US" altLang="zh-CN" sz="4000" b="1" dirty="0" smtClean="0">
              <a:solidFill>
                <a:srgbClr val="F33F1B"/>
              </a:solidFill>
              <a:latin typeface="黑体" pitchFamily="49" charset="-122"/>
              <a:ea typeface="黑体" pitchFamily="49" charset="-122"/>
              <a:sym typeface="黑体" pitchFamily="49" charset="-122"/>
            </a:endParaRPr>
          </a:p>
          <a:p>
            <a:pPr marL="0" indent="0" eaLnBrk="1" hangingPunct="1">
              <a:buFont typeface="Arial" pitchFamily="34" charset="0"/>
              <a:buNone/>
            </a:pPr>
            <a:r>
              <a:rPr lang="en-US" altLang="zh-CN" sz="4000" b="1" dirty="0" smtClean="0">
                <a:solidFill>
                  <a:srgbClr val="F33F1B"/>
                </a:solidFill>
                <a:latin typeface="黑体" pitchFamily="49" charset="-122"/>
                <a:ea typeface="黑体" pitchFamily="49" charset="-122"/>
                <a:sym typeface="黑体" pitchFamily="49" charset="-122"/>
              </a:rPr>
              <a:t>         </a:t>
            </a:r>
            <a:r>
              <a:rPr lang="zh-CN" altLang="en-US" sz="4000" b="1" dirty="0" smtClean="0">
                <a:solidFill>
                  <a:srgbClr val="FF0000"/>
                </a:solidFill>
                <a:latin typeface="黑体" pitchFamily="49" charset="-122"/>
                <a:ea typeface="黑体" pitchFamily="49" charset="-122"/>
              </a:rPr>
              <a:t>问题与展望</a:t>
            </a:r>
          </a:p>
          <a:p>
            <a:pPr marL="0" indent="0" eaLnBrk="1" hangingPunct="1">
              <a:buFont typeface="Arial" pitchFamily="34" charset="0"/>
              <a:buNone/>
            </a:pPr>
            <a:endParaRPr lang="zh-CN" altLang="en-US" sz="4000" b="1" dirty="0" smtClean="0">
              <a:solidFill>
                <a:srgbClr val="F33F1B"/>
              </a:solidFill>
              <a:latin typeface="Arial" pitchFamily="34" charset="0"/>
              <a:ea typeface="华文中宋" pitchFamily="2" charset="-122"/>
              <a:sym typeface="黑体" pitchFamily="49" charset="-122"/>
            </a:endParaRPr>
          </a:p>
        </p:txBody>
      </p:sp>
      <p:pic>
        <p:nvPicPr>
          <p:cNvPr id="33797" name="Picture 4" descr="D:\项目文件夹D\02 签约执行\ZDZL中大肿瘤医院G2943\出品\VI  出品\PPT模板\20140619 PPT素材\底图\未标题-2.png"/>
          <p:cNvPicPr>
            <a:picLocks noChangeAspect="1" noChangeArrowheads="1"/>
          </p:cNvPicPr>
          <p:nvPr/>
        </p:nvPicPr>
        <p:blipFill>
          <a:blip r:embed="rId3"/>
          <a:srcRect/>
          <a:stretch>
            <a:fillRect/>
          </a:stretch>
        </p:blipFill>
        <p:spPr bwMode="auto">
          <a:xfrm>
            <a:off x="6342063" y="-1588"/>
            <a:ext cx="2801937" cy="992188"/>
          </a:xfrm>
          <a:prstGeom prst="rect">
            <a:avLst/>
          </a:prstGeom>
          <a:noFill/>
          <a:ln w="9525">
            <a:noFill/>
            <a:miter lim="800000"/>
            <a:headEnd/>
            <a:tailEnd/>
          </a:ln>
        </p:spPr>
      </p:pic>
    </p:spTree>
    <p:extLst>
      <p:ext uri="{BB962C8B-B14F-4D97-AF65-F5344CB8AC3E}">
        <p14:creationId xmlns:p14="http://schemas.microsoft.com/office/powerpoint/2010/main" val="115552567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71414"/>
            <a:ext cx="8229600" cy="1143000"/>
          </a:xfrm>
        </p:spPr>
        <p:txBody>
          <a:bodyPr/>
          <a:lstStyle/>
          <a:p>
            <a:r>
              <a:rPr lang="zh-CN" altLang="en-US" dirty="0" smtClean="0">
                <a:solidFill>
                  <a:srgbClr val="FF0000"/>
                </a:solidFill>
                <a:latin typeface="黑体" pitchFamily="49" charset="-122"/>
                <a:ea typeface="黑体" pitchFamily="49" charset="-122"/>
              </a:rPr>
              <a:t>实验室设置</a:t>
            </a:r>
            <a:endParaRPr lang="zh-CN" altLang="en-US" dirty="0">
              <a:solidFill>
                <a:srgbClr val="FF0000"/>
              </a:solidFill>
              <a:latin typeface="黑体" pitchFamily="49" charset="-122"/>
              <a:ea typeface="黑体" pitchFamily="49" charset="-122"/>
            </a:endParaRPr>
          </a:p>
        </p:txBody>
      </p:sp>
      <p:pic>
        <p:nvPicPr>
          <p:cNvPr id="2050" name="Picture 2" descr="D:\NGS文件\临检中心实验室规划图.png"/>
          <p:cNvPicPr>
            <a:picLocks noChangeAspect="1" noChangeArrowheads="1"/>
          </p:cNvPicPr>
          <p:nvPr/>
        </p:nvPicPr>
        <p:blipFill>
          <a:blip r:embed="rId2"/>
          <a:srcRect t="20015"/>
          <a:stretch>
            <a:fillRect/>
          </a:stretch>
        </p:blipFill>
        <p:spPr bwMode="auto">
          <a:xfrm>
            <a:off x="71406" y="1214422"/>
            <a:ext cx="8943492" cy="5357850"/>
          </a:xfrm>
          <a:prstGeom prst="rect">
            <a:avLst/>
          </a:prstGeom>
          <a:noFill/>
        </p:spPr>
      </p:pic>
    </p:spTree>
    <p:extLst>
      <p:ext uri="{BB962C8B-B14F-4D97-AF65-F5344CB8AC3E}">
        <p14:creationId xmlns:p14="http://schemas.microsoft.com/office/powerpoint/2010/main" val="3329725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800192" y="1000108"/>
            <a:ext cx="7843774" cy="3957968"/>
            <a:chOff x="372148" y="1214422"/>
            <a:chExt cx="7843774" cy="3957968"/>
          </a:xfrm>
        </p:grpSpPr>
        <p:cxnSp>
          <p:nvCxnSpPr>
            <p:cNvPr id="4" name="直接连接符 3"/>
            <p:cNvCxnSpPr/>
            <p:nvPr/>
          </p:nvCxnSpPr>
          <p:spPr>
            <a:xfrm rot="5400000">
              <a:off x="-473620" y="2133216"/>
              <a:ext cx="183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5400000">
              <a:off x="352862" y="2132422"/>
              <a:ext cx="183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55064" y="1224312"/>
              <a:ext cx="32760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13606" y="3026840"/>
              <a:ext cx="50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712662" y="2829342"/>
              <a:ext cx="43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3009734" y="1934422"/>
              <a:ext cx="144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2282612" y="2187946"/>
              <a:ext cx="864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285852" y="2000240"/>
              <a:ext cx="1116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285852" y="3015362"/>
              <a:ext cx="1512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72148" y="3429000"/>
              <a:ext cx="230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835622" y="4278010"/>
              <a:ext cx="172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699622" y="5143512"/>
              <a:ext cx="432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714744" y="2643182"/>
              <a:ext cx="3276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4778446" y="3651182"/>
              <a:ext cx="201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6445902" y="3198172"/>
              <a:ext cx="108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572000" y="4643446"/>
              <a:ext cx="122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6478892" y="4650390"/>
              <a:ext cx="1044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7678348" y="3567342"/>
              <a:ext cx="1044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000892" y="3045342"/>
              <a:ext cx="1188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955922" y="4101922"/>
              <a:ext cx="126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2714250" y="3042192"/>
              <a:ext cx="828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714612" y="2586734"/>
              <a:ext cx="432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042294" y="3417182"/>
              <a:ext cx="154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3489913" y="4029522"/>
              <a:ext cx="1224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099372" y="4658436"/>
              <a:ext cx="104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2657240" y="4200752"/>
              <a:ext cx="972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128250" y="3729742"/>
              <a:ext cx="432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128250" y="3429000"/>
              <a:ext cx="104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643702" y="3714752"/>
              <a:ext cx="32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5400000">
              <a:off x="6427702" y="3915762"/>
              <a:ext cx="43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786446" y="4143380"/>
              <a:ext cx="54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071802" y="1571612"/>
              <a:ext cx="400110" cy="810478"/>
            </a:xfrm>
            <a:prstGeom prst="rect">
              <a:avLst/>
            </a:prstGeom>
            <a:solidFill>
              <a:schemeClr val="bg1"/>
            </a:solidFill>
          </p:spPr>
          <p:txBody>
            <a:bodyPr vert="eaVert" wrap="none" rtlCol="0">
              <a:spAutoFit/>
            </a:bodyPr>
            <a:lstStyle/>
            <a:p>
              <a:r>
                <a:rPr lang="zh-CN" altLang="en-US" sz="1400" dirty="0" smtClean="0"/>
                <a:t>文库制备</a:t>
              </a:r>
              <a:endParaRPr lang="zh-CN" altLang="en-US" sz="1400" dirty="0"/>
            </a:p>
          </p:txBody>
        </p:sp>
        <p:sp>
          <p:nvSpPr>
            <p:cNvPr id="36" name="TextBox 35"/>
            <p:cNvSpPr txBox="1"/>
            <p:nvPr/>
          </p:nvSpPr>
          <p:spPr>
            <a:xfrm>
              <a:off x="642910" y="1643050"/>
              <a:ext cx="400110" cy="810478"/>
            </a:xfrm>
            <a:prstGeom prst="rect">
              <a:avLst/>
            </a:prstGeom>
            <a:solidFill>
              <a:schemeClr val="bg1"/>
            </a:solidFill>
          </p:spPr>
          <p:txBody>
            <a:bodyPr vert="eaVert" wrap="none" rtlCol="0">
              <a:spAutoFit/>
            </a:bodyPr>
            <a:lstStyle/>
            <a:p>
              <a:r>
                <a:rPr lang="zh-CN" altLang="en-US" sz="1400" dirty="0" smtClean="0"/>
                <a:t>试剂准备</a:t>
              </a:r>
              <a:endParaRPr lang="zh-CN" altLang="en-US" sz="1400" dirty="0"/>
            </a:p>
          </p:txBody>
        </p:sp>
        <p:sp>
          <p:nvSpPr>
            <p:cNvPr id="37" name="TextBox 36"/>
            <p:cNvSpPr txBox="1"/>
            <p:nvPr/>
          </p:nvSpPr>
          <p:spPr>
            <a:xfrm>
              <a:off x="2285984" y="1500174"/>
              <a:ext cx="400110" cy="990015"/>
            </a:xfrm>
            <a:prstGeom prst="rect">
              <a:avLst/>
            </a:prstGeom>
            <a:solidFill>
              <a:schemeClr val="bg1"/>
            </a:solidFill>
          </p:spPr>
          <p:txBody>
            <a:bodyPr vert="eaVert" wrap="square" rtlCol="0">
              <a:spAutoFit/>
            </a:bodyPr>
            <a:lstStyle/>
            <a:p>
              <a:r>
                <a:rPr lang="zh-CN" altLang="en-US" sz="1400" dirty="0" smtClean="0"/>
                <a:t>提取打断区</a:t>
              </a:r>
              <a:endParaRPr lang="zh-CN" altLang="en-US" sz="1400" dirty="0"/>
            </a:p>
          </p:txBody>
        </p:sp>
        <p:sp>
          <p:nvSpPr>
            <p:cNvPr id="38" name="TextBox 37"/>
            <p:cNvSpPr txBox="1"/>
            <p:nvPr/>
          </p:nvSpPr>
          <p:spPr>
            <a:xfrm>
              <a:off x="2744699" y="3500438"/>
              <a:ext cx="324000" cy="828000"/>
            </a:xfrm>
            <a:prstGeom prst="rect">
              <a:avLst/>
            </a:prstGeom>
            <a:solidFill>
              <a:schemeClr val="bg1"/>
            </a:solidFill>
          </p:spPr>
          <p:txBody>
            <a:bodyPr vert="eaVert" wrap="none" rtlCol="0">
              <a:spAutoFit/>
            </a:bodyPr>
            <a:lstStyle/>
            <a:p>
              <a:r>
                <a:rPr lang="zh-CN" altLang="en-US" sz="1400" dirty="0" smtClean="0"/>
                <a:t>专用走廊</a:t>
              </a:r>
              <a:endParaRPr lang="zh-CN" altLang="en-US" sz="1400" dirty="0"/>
            </a:p>
          </p:txBody>
        </p:sp>
        <p:sp>
          <p:nvSpPr>
            <p:cNvPr id="39" name="TextBox 38"/>
            <p:cNvSpPr txBox="1"/>
            <p:nvPr/>
          </p:nvSpPr>
          <p:spPr>
            <a:xfrm>
              <a:off x="4143372" y="3071810"/>
              <a:ext cx="400110" cy="990015"/>
            </a:xfrm>
            <a:prstGeom prst="rect">
              <a:avLst/>
            </a:prstGeom>
            <a:solidFill>
              <a:schemeClr val="bg1"/>
            </a:solidFill>
          </p:spPr>
          <p:txBody>
            <a:bodyPr vert="eaVert" wrap="none" rtlCol="0">
              <a:spAutoFit/>
            </a:bodyPr>
            <a:lstStyle/>
            <a:p>
              <a:r>
                <a:rPr lang="zh-CN" altLang="en-US" sz="1400" dirty="0" smtClean="0"/>
                <a:t>杂交扩增区</a:t>
              </a:r>
              <a:endParaRPr lang="zh-CN" altLang="en-US" sz="1400" dirty="0"/>
            </a:p>
          </p:txBody>
        </p:sp>
        <p:sp>
          <p:nvSpPr>
            <p:cNvPr id="40" name="TextBox 39"/>
            <p:cNvSpPr txBox="1"/>
            <p:nvPr/>
          </p:nvSpPr>
          <p:spPr>
            <a:xfrm>
              <a:off x="5000628" y="2928934"/>
              <a:ext cx="400110" cy="1169551"/>
            </a:xfrm>
            <a:prstGeom prst="rect">
              <a:avLst/>
            </a:prstGeom>
            <a:solidFill>
              <a:schemeClr val="bg1"/>
            </a:solidFill>
          </p:spPr>
          <p:txBody>
            <a:bodyPr vert="eaVert" wrap="none" rtlCol="0">
              <a:spAutoFit/>
            </a:bodyPr>
            <a:lstStyle/>
            <a:p>
              <a:r>
                <a:rPr lang="zh-CN" altLang="en-US" sz="1400" dirty="0" smtClean="0"/>
                <a:t>文库扩增检测</a:t>
              </a:r>
              <a:endParaRPr lang="zh-CN" altLang="en-US" sz="1400" dirty="0"/>
            </a:p>
          </p:txBody>
        </p:sp>
        <p:sp>
          <p:nvSpPr>
            <p:cNvPr id="41" name="TextBox 40"/>
            <p:cNvSpPr txBox="1"/>
            <p:nvPr/>
          </p:nvSpPr>
          <p:spPr>
            <a:xfrm>
              <a:off x="3357554" y="3857628"/>
              <a:ext cx="400110" cy="630942"/>
            </a:xfrm>
            <a:prstGeom prst="rect">
              <a:avLst/>
            </a:prstGeom>
            <a:solidFill>
              <a:schemeClr val="bg1"/>
            </a:solidFill>
          </p:spPr>
          <p:txBody>
            <a:bodyPr vert="eaVert" wrap="none" rtlCol="0">
              <a:spAutoFit/>
            </a:bodyPr>
            <a:lstStyle/>
            <a:p>
              <a:r>
                <a:rPr lang="zh-CN" altLang="en-US" sz="1400" dirty="0" smtClean="0"/>
                <a:t>电泳区</a:t>
              </a:r>
              <a:endParaRPr lang="zh-CN" altLang="en-US" sz="1400" dirty="0"/>
            </a:p>
          </p:txBody>
        </p:sp>
        <p:sp>
          <p:nvSpPr>
            <p:cNvPr id="42" name="TextBox 41"/>
            <p:cNvSpPr txBox="1"/>
            <p:nvPr/>
          </p:nvSpPr>
          <p:spPr>
            <a:xfrm>
              <a:off x="6029321" y="3083810"/>
              <a:ext cx="400110" cy="630942"/>
            </a:xfrm>
            <a:prstGeom prst="rect">
              <a:avLst/>
            </a:prstGeom>
            <a:solidFill>
              <a:schemeClr val="bg1"/>
            </a:solidFill>
          </p:spPr>
          <p:txBody>
            <a:bodyPr vert="eaVert" wrap="none" rtlCol="0">
              <a:spAutoFit/>
            </a:bodyPr>
            <a:lstStyle/>
            <a:p>
              <a:r>
                <a:rPr lang="zh-CN" altLang="en-US" sz="1400" dirty="0" smtClean="0"/>
                <a:t>测序区</a:t>
              </a:r>
              <a:endParaRPr lang="zh-CN" altLang="en-US" sz="1400" dirty="0"/>
            </a:p>
          </p:txBody>
        </p:sp>
        <p:sp>
          <p:nvSpPr>
            <p:cNvPr id="44" name="右箭头 43"/>
            <p:cNvSpPr/>
            <p:nvPr/>
          </p:nvSpPr>
          <p:spPr>
            <a:xfrm>
              <a:off x="857224" y="3143248"/>
              <a:ext cx="1071570" cy="142876"/>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45" name="直角上箭头 44"/>
            <p:cNvSpPr/>
            <p:nvPr/>
          </p:nvSpPr>
          <p:spPr>
            <a:xfrm rot="5400000">
              <a:off x="4143372" y="3357562"/>
              <a:ext cx="285752" cy="2857520"/>
            </a:xfrm>
            <a:prstGeom prst="bentUpArrow">
              <a:avLst>
                <a:gd name="adj1" fmla="val 25000"/>
                <a:gd name="adj2" fmla="val 25000"/>
                <a:gd name="adj3" fmla="val 1600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cxnSp>
          <p:nvCxnSpPr>
            <p:cNvPr id="46" name="直接连接符 45"/>
            <p:cNvCxnSpPr/>
            <p:nvPr/>
          </p:nvCxnSpPr>
          <p:spPr>
            <a:xfrm>
              <a:off x="6463702" y="4128390"/>
              <a:ext cx="18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143240" y="2586734"/>
              <a:ext cx="54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3297594" y="2515296"/>
              <a:ext cx="214314" cy="216000"/>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928662" y="1028986"/>
            <a:ext cx="714380" cy="1728000"/>
          </a:xfrm>
          <a:prstGeom prst="rect">
            <a:avLst/>
          </a:prstGeom>
          <a:solidFill>
            <a:schemeClr val="accent3">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714480" y="1100424"/>
            <a:ext cx="2286016" cy="1214446"/>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L 形 50"/>
          <p:cNvSpPr/>
          <p:nvPr/>
        </p:nvSpPr>
        <p:spPr>
          <a:xfrm rot="10800000">
            <a:off x="3643306" y="2457746"/>
            <a:ext cx="1500198" cy="1357322"/>
          </a:xfrm>
          <a:prstGeom prst="corner">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5357818" y="2529184"/>
            <a:ext cx="785818" cy="142876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L 形 52"/>
          <p:cNvSpPr/>
          <p:nvPr/>
        </p:nvSpPr>
        <p:spPr>
          <a:xfrm rot="5400000">
            <a:off x="6107917" y="2636341"/>
            <a:ext cx="1428760" cy="1071570"/>
          </a:xfrm>
          <a:prstGeom prst="corner">
            <a:avLst>
              <a:gd name="adj1" fmla="val 69585"/>
              <a:gd name="adj2" fmla="val 93071"/>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3643306" y="3643314"/>
            <a:ext cx="785818" cy="642942"/>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714612" y="214290"/>
            <a:ext cx="3892412" cy="584775"/>
          </a:xfrm>
          <a:prstGeom prst="rect">
            <a:avLst/>
          </a:prstGeom>
          <a:noFill/>
        </p:spPr>
        <p:txBody>
          <a:bodyPr wrap="none" rtlCol="0">
            <a:spAutoFit/>
          </a:bodyPr>
          <a:lstStyle/>
          <a:p>
            <a:pPr algn="ctr"/>
            <a:r>
              <a:rPr lang="zh-CN" altLang="en-US" sz="3200" dirty="0" smtClean="0">
                <a:solidFill>
                  <a:srgbClr val="FF0000"/>
                </a:solidFill>
                <a:latin typeface="黑体" pitchFamily="49" charset="-122"/>
                <a:ea typeface="黑体" pitchFamily="49" charset="-122"/>
              </a:rPr>
              <a:t>测序室污染程度分析</a:t>
            </a:r>
            <a:endParaRPr lang="zh-CN" altLang="en-US" sz="3200" dirty="0">
              <a:solidFill>
                <a:srgbClr val="FF0000"/>
              </a:solidFill>
              <a:latin typeface="黑体" pitchFamily="49" charset="-122"/>
              <a:ea typeface="黑体" pitchFamily="49" charset="-122"/>
            </a:endParaRPr>
          </a:p>
        </p:txBody>
      </p:sp>
      <p:sp>
        <p:nvSpPr>
          <p:cNvPr id="57" name="矩形 56"/>
          <p:cNvSpPr/>
          <p:nvPr/>
        </p:nvSpPr>
        <p:spPr>
          <a:xfrm>
            <a:off x="297137" y="5237820"/>
            <a:ext cx="7918201" cy="1477328"/>
          </a:xfrm>
          <a:prstGeom prst="rect">
            <a:avLst/>
          </a:prstGeom>
        </p:spPr>
        <p:txBody>
          <a:bodyPr wrap="square">
            <a:spAutoFit/>
          </a:bodyPr>
          <a:lstStyle/>
          <a:p>
            <a:r>
              <a:rPr lang="zh-CN" altLang="en-US" dirty="0" smtClean="0"/>
              <a:t>根据实验室</a:t>
            </a:r>
            <a:r>
              <a:rPr lang="zh-CN" altLang="en-US" dirty="0"/>
              <a:t>设置，靶序列浓度</a:t>
            </a:r>
            <a:r>
              <a:rPr lang="zh-CN" altLang="en-US" dirty="0" smtClean="0"/>
              <a:t>： ①试剂</a:t>
            </a:r>
            <a:r>
              <a:rPr lang="zh-CN" altLang="en-US" dirty="0"/>
              <a:t>准备室（无核酸）</a:t>
            </a:r>
            <a:r>
              <a:rPr lang="en-US" altLang="zh-CN" dirty="0" smtClean="0"/>
              <a:t>&gt; ②</a:t>
            </a:r>
            <a:r>
              <a:rPr lang="zh-CN" altLang="en-US" dirty="0" smtClean="0"/>
              <a:t>样本</a:t>
            </a:r>
            <a:r>
              <a:rPr lang="zh-CN" altLang="en-US" dirty="0"/>
              <a:t>准备室（有核酸无扩增）</a:t>
            </a:r>
            <a:r>
              <a:rPr lang="en-US" altLang="zh-CN" dirty="0" smtClean="0"/>
              <a:t>&gt; ③</a:t>
            </a:r>
            <a:r>
              <a:rPr lang="zh-CN" altLang="en-US" dirty="0" smtClean="0"/>
              <a:t>打断</a:t>
            </a:r>
            <a:r>
              <a:rPr lang="zh-CN" altLang="en-US" dirty="0"/>
              <a:t>区（无扩增，但片段化核酸更易扩散）</a:t>
            </a:r>
            <a:r>
              <a:rPr lang="en-US" altLang="zh-CN" dirty="0" smtClean="0"/>
              <a:t>&gt; ④</a:t>
            </a:r>
            <a:r>
              <a:rPr lang="zh-CN" altLang="en-US" dirty="0" smtClean="0"/>
              <a:t>文库</a:t>
            </a:r>
            <a:r>
              <a:rPr lang="zh-CN" altLang="en-US" dirty="0"/>
              <a:t>构建区（低拷贝扩增</a:t>
            </a:r>
            <a:r>
              <a:rPr lang="en-US" altLang="zh-CN" dirty="0"/>
              <a:t>(</a:t>
            </a:r>
            <a:r>
              <a:rPr lang="zh-CN" altLang="en-US" dirty="0"/>
              <a:t>基于捕获方法</a:t>
            </a:r>
            <a:r>
              <a:rPr lang="en-US" altLang="zh-CN" dirty="0"/>
              <a:t>)</a:t>
            </a:r>
            <a:r>
              <a:rPr lang="zh-CN" altLang="en-US" dirty="0"/>
              <a:t>）</a:t>
            </a:r>
            <a:r>
              <a:rPr lang="en-US" altLang="zh-CN" dirty="0" smtClean="0"/>
              <a:t>&gt; ⑤</a:t>
            </a:r>
            <a:r>
              <a:rPr lang="zh-CN" altLang="en-US" dirty="0" smtClean="0"/>
              <a:t>扩增</a:t>
            </a:r>
            <a:r>
              <a:rPr lang="zh-CN" altLang="en-US" dirty="0"/>
              <a:t>一区</a:t>
            </a:r>
            <a:r>
              <a:rPr lang="en-US" altLang="zh-CN" dirty="0"/>
              <a:t>(</a:t>
            </a:r>
            <a:r>
              <a:rPr lang="zh-CN" altLang="en-US" dirty="0"/>
              <a:t>高拷贝扩增</a:t>
            </a:r>
            <a:r>
              <a:rPr lang="en-US" altLang="zh-CN" dirty="0" smtClean="0"/>
              <a:t>)&gt; ⑥</a:t>
            </a:r>
            <a:r>
              <a:rPr lang="zh-CN" altLang="en-US" dirty="0" smtClean="0"/>
              <a:t>扩增</a:t>
            </a:r>
            <a:r>
              <a:rPr lang="zh-CN" altLang="en-US" dirty="0"/>
              <a:t>二区（超高拷贝扩增）</a:t>
            </a:r>
            <a:r>
              <a:rPr lang="en-US" altLang="zh-CN" dirty="0" smtClean="0"/>
              <a:t>&gt; ⑦</a:t>
            </a:r>
            <a:r>
              <a:rPr lang="zh-CN" altLang="en-US" dirty="0" smtClean="0"/>
              <a:t>测序</a:t>
            </a:r>
            <a:r>
              <a:rPr lang="zh-CN" altLang="en-US" dirty="0"/>
              <a:t>（一代测序无扩增，二代测序高拷贝扩增）</a:t>
            </a:r>
            <a:r>
              <a:rPr lang="en-US" altLang="zh-CN" dirty="0" smtClean="0"/>
              <a:t>&gt; ⑧</a:t>
            </a:r>
            <a:r>
              <a:rPr lang="zh-CN" altLang="en-US" dirty="0" smtClean="0"/>
              <a:t>电泳</a:t>
            </a:r>
            <a:r>
              <a:rPr lang="zh-CN" altLang="en-US" dirty="0"/>
              <a:t>区</a:t>
            </a:r>
            <a:r>
              <a:rPr lang="zh-CN" altLang="en-US" dirty="0" smtClean="0"/>
              <a:t>（</a:t>
            </a:r>
            <a:r>
              <a:rPr lang="zh-CN" altLang="en-US" dirty="0"/>
              <a:t>电泳</a:t>
            </a:r>
            <a:r>
              <a:rPr lang="zh-CN" altLang="en-US" dirty="0" smtClean="0"/>
              <a:t>过程电泳</a:t>
            </a:r>
            <a:r>
              <a:rPr lang="zh-CN" altLang="en-US" dirty="0"/>
              <a:t>液是完全向室内环境敞开，</a:t>
            </a:r>
            <a:r>
              <a:rPr lang="zh-CN" altLang="en-US" dirty="0" smtClean="0"/>
              <a:t>经</a:t>
            </a:r>
            <a:r>
              <a:rPr lang="zh-CN" altLang="en-US" dirty="0"/>
              <a:t>蒸发产生气溶胶浓度极高）</a:t>
            </a:r>
          </a:p>
        </p:txBody>
      </p:sp>
      <p:sp>
        <p:nvSpPr>
          <p:cNvPr id="58" name="矩形 57"/>
          <p:cNvSpPr/>
          <p:nvPr/>
        </p:nvSpPr>
        <p:spPr>
          <a:xfrm>
            <a:off x="1000100" y="1643050"/>
            <a:ext cx="415498" cy="369332"/>
          </a:xfrm>
          <a:prstGeom prst="rect">
            <a:avLst/>
          </a:prstGeom>
        </p:spPr>
        <p:txBody>
          <a:bodyPr wrap="none">
            <a:spAutoFit/>
          </a:bodyPr>
          <a:lstStyle/>
          <a:p>
            <a:r>
              <a:rPr lang="zh-CN" altLang="en-US" dirty="0" smtClean="0"/>
              <a:t>①</a:t>
            </a:r>
            <a:endParaRPr lang="zh-CN" altLang="en-US" dirty="0"/>
          </a:p>
        </p:txBody>
      </p:sp>
      <p:cxnSp>
        <p:nvCxnSpPr>
          <p:cNvPr id="60" name="直接连接符 59"/>
          <p:cNvCxnSpPr/>
          <p:nvPr/>
        </p:nvCxnSpPr>
        <p:spPr>
          <a:xfrm rot="10800000" flipH="1">
            <a:off x="1714481" y="1784338"/>
            <a:ext cx="1404000" cy="1588"/>
          </a:xfrm>
          <a:prstGeom prst="line">
            <a:avLst/>
          </a:prstGeom>
          <a:ln>
            <a:solidFill>
              <a:schemeClr val="accent6">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143108" y="1928802"/>
            <a:ext cx="415498" cy="369332"/>
          </a:xfrm>
          <a:prstGeom prst="rect">
            <a:avLst/>
          </a:prstGeom>
        </p:spPr>
        <p:txBody>
          <a:bodyPr wrap="none">
            <a:spAutoFit/>
          </a:bodyPr>
          <a:lstStyle/>
          <a:p>
            <a:r>
              <a:rPr lang="en-US" altLang="zh-CN" dirty="0" smtClean="0"/>
              <a:t>②</a:t>
            </a:r>
            <a:endParaRPr lang="zh-CN" altLang="en-US" dirty="0"/>
          </a:p>
        </p:txBody>
      </p:sp>
      <p:sp>
        <p:nvSpPr>
          <p:cNvPr id="63" name="矩形 62"/>
          <p:cNvSpPr/>
          <p:nvPr/>
        </p:nvSpPr>
        <p:spPr>
          <a:xfrm>
            <a:off x="2143108" y="1285860"/>
            <a:ext cx="415498" cy="369332"/>
          </a:xfrm>
          <a:prstGeom prst="rect">
            <a:avLst/>
          </a:prstGeom>
        </p:spPr>
        <p:txBody>
          <a:bodyPr wrap="none">
            <a:spAutoFit/>
          </a:bodyPr>
          <a:lstStyle/>
          <a:p>
            <a:r>
              <a:rPr lang="en-US" altLang="zh-CN" dirty="0" smtClean="0"/>
              <a:t>③</a:t>
            </a:r>
            <a:endParaRPr lang="zh-CN" altLang="en-US" dirty="0"/>
          </a:p>
        </p:txBody>
      </p:sp>
      <p:sp>
        <p:nvSpPr>
          <p:cNvPr id="64" name="矩形 63"/>
          <p:cNvSpPr/>
          <p:nvPr/>
        </p:nvSpPr>
        <p:spPr>
          <a:xfrm>
            <a:off x="3428992" y="1428736"/>
            <a:ext cx="415498" cy="369332"/>
          </a:xfrm>
          <a:prstGeom prst="rect">
            <a:avLst/>
          </a:prstGeom>
        </p:spPr>
        <p:txBody>
          <a:bodyPr wrap="none">
            <a:spAutoFit/>
          </a:bodyPr>
          <a:lstStyle/>
          <a:p>
            <a:r>
              <a:rPr lang="en-US" altLang="zh-CN" dirty="0" smtClean="0"/>
              <a:t>④</a:t>
            </a:r>
            <a:endParaRPr lang="zh-CN" altLang="en-US" dirty="0"/>
          </a:p>
        </p:txBody>
      </p:sp>
      <p:cxnSp>
        <p:nvCxnSpPr>
          <p:cNvPr id="66" name="直接连接符 65"/>
          <p:cNvCxnSpPr/>
          <p:nvPr/>
        </p:nvCxnSpPr>
        <p:spPr>
          <a:xfrm rot="5400000">
            <a:off x="2500298" y="1714488"/>
            <a:ext cx="1285884" cy="1588"/>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4500562" y="2928934"/>
            <a:ext cx="415498" cy="369332"/>
          </a:xfrm>
          <a:prstGeom prst="rect">
            <a:avLst/>
          </a:prstGeom>
        </p:spPr>
        <p:txBody>
          <a:bodyPr wrap="none">
            <a:spAutoFit/>
          </a:bodyPr>
          <a:lstStyle/>
          <a:p>
            <a:r>
              <a:rPr lang="en-US" altLang="zh-CN" dirty="0" smtClean="0"/>
              <a:t>⑤</a:t>
            </a:r>
            <a:endParaRPr lang="zh-CN" altLang="en-US" dirty="0"/>
          </a:p>
        </p:txBody>
      </p:sp>
      <p:sp>
        <p:nvSpPr>
          <p:cNvPr id="69" name="矩形 68"/>
          <p:cNvSpPr/>
          <p:nvPr/>
        </p:nvSpPr>
        <p:spPr>
          <a:xfrm>
            <a:off x="5500694" y="2928934"/>
            <a:ext cx="415498" cy="369332"/>
          </a:xfrm>
          <a:prstGeom prst="rect">
            <a:avLst/>
          </a:prstGeom>
        </p:spPr>
        <p:txBody>
          <a:bodyPr wrap="none">
            <a:spAutoFit/>
          </a:bodyPr>
          <a:lstStyle/>
          <a:p>
            <a:r>
              <a:rPr lang="en-US" altLang="zh-CN" dirty="0" smtClean="0"/>
              <a:t>⑥</a:t>
            </a:r>
            <a:endParaRPr lang="zh-CN" altLang="en-US" dirty="0"/>
          </a:p>
        </p:txBody>
      </p:sp>
      <p:sp>
        <p:nvSpPr>
          <p:cNvPr id="70" name="矩形 69"/>
          <p:cNvSpPr/>
          <p:nvPr/>
        </p:nvSpPr>
        <p:spPr>
          <a:xfrm>
            <a:off x="3857620" y="3786190"/>
            <a:ext cx="415498" cy="369332"/>
          </a:xfrm>
          <a:prstGeom prst="rect">
            <a:avLst/>
          </a:prstGeom>
        </p:spPr>
        <p:txBody>
          <a:bodyPr wrap="none">
            <a:spAutoFit/>
          </a:bodyPr>
          <a:lstStyle/>
          <a:p>
            <a:r>
              <a:rPr lang="en-US" altLang="zh-CN" dirty="0" smtClean="0"/>
              <a:t>⑦</a:t>
            </a:r>
            <a:endParaRPr lang="zh-CN" altLang="en-US" dirty="0"/>
          </a:p>
        </p:txBody>
      </p:sp>
      <p:sp>
        <p:nvSpPr>
          <p:cNvPr id="71" name="矩形 70"/>
          <p:cNvSpPr/>
          <p:nvPr/>
        </p:nvSpPr>
        <p:spPr>
          <a:xfrm>
            <a:off x="6500826" y="2928934"/>
            <a:ext cx="415498" cy="369332"/>
          </a:xfrm>
          <a:prstGeom prst="rect">
            <a:avLst/>
          </a:prstGeom>
        </p:spPr>
        <p:txBody>
          <a:bodyPr wrap="none">
            <a:spAutoFit/>
          </a:bodyPr>
          <a:lstStyle/>
          <a:p>
            <a:r>
              <a:rPr lang="en-US" altLang="zh-CN" dirty="0" smtClean="0"/>
              <a:t>⑦</a:t>
            </a:r>
            <a:endParaRPr lang="zh-CN" altLang="en-US" dirty="0"/>
          </a:p>
        </p:txBody>
      </p:sp>
    </p:spTree>
    <p:extLst>
      <p:ext uri="{BB962C8B-B14F-4D97-AF65-F5344CB8AC3E}">
        <p14:creationId xmlns:p14="http://schemas.microsoft.com/office/powerpoint/2010/main" val="306467700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r"/>
            <a:r>
              <a:rPr lang="zh-CN" altLang="en-US" sz="3600" dirty="0" smtClean="0">
                <a:solidFill>
                  <a:srgbClr val="FF0000"/>
                </a:solidFill>
                <a:latin typeface="黑体" pitchFamily="49" charset="-122"/>
                <a:ea typeface="黑体" pitchFamily="49" charset="-122"/>
              </a:rPr>
              <a:t>制定方便质控的</a:t>
            </a:r>
            <a:r>
              <a:rPr lang="en-US" altLang="zh-CN" sz="3600" dirty="0" smtClean="0">
                <a:solidFill>
                  <a:srgbClr val="FF0000"/>
                </a:solidFill>
                <a:latin typeface="黑体" pitchFamily="49" charset="-122"/>
                <a:ea typeface="黑体" pitchFamily="49" charset="-122"/>
              </a:rPr>
              <a:t/>
            </a:r>
            <a:br>
              <a:rPr lang="en-US" altLang="zh-CN" sz="3600" dirty="0" smtClean="0">
                <a:solidFill>
                  <a:srgbClr val="FF0000"/>
                </a:solidFill>
                <a:latin typeface="黑体" pitchFamily="49" charset="-122"/>
                <a:ea typeface="黑体" pitchFamily="49" charset="-122"/>
              </a:rPr>
            </a:br>
            <a:r>
              <a:rPr lang="zh-CN" altLang="en-US" sz="3600" dirty="0" smtClean="0">
                <a:solidFill>
                  <a:srgbClr val="FF0000"/>
                </a:solidFill>
                <a:latin typeface="黑体" pitchFamily="49" charset="-122"/>
                <a:ea typeface="黑体" pitchFamily="49" charset="-122"/>
              </a:rPr>
              <a:t>流程图</a:t>
            </a:r>
            <a:endParaRPr lang="zh-CN" altLang="en-US" sz="3600" dirty="0">
              <a:solidFill>
                <a:srgbClr val="FF0000"/>
              </a:solidFill>
              <a:latin typeface="黑体" pitchFamily="49" charset="-122"/>
              <a:ea typeface="黑体" pitchFamily="49" charset="-122"/>
            </a:endParaRPr>
          </a:p>
        </p:txBody>
      </p:sp>
      <p:pic>
        <p:nvPicPr>
          <p:cNvPr id="27650" name="Picture 2"/>
          <p:cNvPicPr>
            <a:picLocks noChangeAspect="1" noChangeArrowheads="1"/>
          </p:cNvPicPr>
          <p:nvPr/>
        </p:nvPicPr>
        <p:blipFill>
          <a:blip r:embed="rId2"/>
          <a:srcRect/>
          <a:stretch>
            <a:fillRect/>
          </a:stretch>
        </p:blipFill>
        <p:spPr bwMode="auto">
          <a:xfrm>
            <a:off x="285720" y="214314"/>
            <a:ext cx="4885119" cy="6572272"/>
          </a:xfrm>
          <a:prstGeom prst="rect">
            <a:avLst/>
          </a:prstGeom>
          <a:noFill/>
          <a:ln w="9525">
            <a:noFill/>
            <a:miter lim="800000"/>
            <a:headEnd/>
            <a:tailEnd/>
          </a:ln>
          <a:effectLst/>
        </p:spPr>
      </p:pic>
    </p:spTree>
    <p:extLst>
      <p:ext uri="{BB962C8B-B14F-4D97-AF65-F5344CB8AC3E}">
        <p14:creationId xmlns:p14="http://schemas.microsoft.com/office/powerpoint/2010/main" val="333345346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85728"/>
            <a:ext cx="8229600" cy="1143000"/>
          </a:xfrm>
        </p:spPr>
        <p:txBody>
          <a:bodyPr>
            <a:normAutofit/>
          </a:bodyPr>
          <a:lstStyle/>
          <a:p>
            <a:r>
              <a:rPr lang="zh-CN" altLang="en-US" sz="4000" dirty="0" smtClean="0">
                <a:solidFill>
                  <a:srgbClr val="C00000"/>
                </a:solidFill>
                <a:latin typeface="Arial" pitchFamily="34" charset="0"/>
                <a:ea typeface="黑体" pitchFamily="49" charset="-122"/>
                <a:cs typeface="Arial" pitchFamily="34" charset="0"/>
              </a:rPr>
              <a:t>技术质控节点</a:t>
            </a:r>
            <a:endParaRPr lang="zh-CN" altLang="en-US" sz="4000" dirty="0">
              <a:solidFill>
                <a:srgbClr val="C00000"/>
              </a:solidFill>
              <a:latin typeface="Arial" pitchFamily="34" charset="0"/>
              <a:ea typeface="黑体" pitchFamily="49" charset="-122"/>
              <a:cs typeface="Arial" pitchFamily="34" charset="0"/>
            </a:endParaRPr>
          </a:p>
        </p:txBody>
      </p:sp>
      <p:sp>
        <p:nvSpPr>
          <p:cNvPr id="5" name="圆角矩形 4"/>
          <p:cNvSpPr/>
          <p:nvPr/>
        </p:nvSpPr>
        <p:spPr>
          <a:xfrm>
            <a:off x="2000232" y="1928802"/>
            <a:ext cx="1928826" cy="428628"/>
          </a:xfrm>
          <a:prstGeom prst="roundRect">
            <a:avLst/>
          </a:prstGeom>
          <a:solidFill>
            <a:schemeClr val="accent4">
              <a:lumMod val="75000"/>
            </a:schemeClr>
          </a:solidFill>
          <a:ln>
            <a:solidFill>
              <a:schemeClr val="accent4">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dirty="0" smtClean="0"/>
              <a:t>样本接收</a:t>
            </a:r>
            <a:endParaRPr lang="zh-CN" altLang="en-US" sz="2400" b="1" dirty="0"/>
          </a:p>
        </p:txBody>
      </p:sp>
      <p:sp>
        <p:nvSpPr>
          <p:cNvPr id="6" name="圆角矩形 5"/>
          <p:cNvSpPr/>
          <p:nvPr/>
        </p:nvSpPr>
        <p:spPr>
          <a:xfrm>
            <a:off x="2000232" y="2857496"/>
            <a:ext cx="1928826" cy="428628"/>
          </a:xfrm>
          <a:prstGeom prst="roundRect">
            <a:avLst/>
          </a:prstGeom>
          <a:solidFill>
            <a:schemeClr val="accent4">
              <a:lumMod val="20000"/>
              <a:lumOff val="80000"/>
            </a:schemeClr>
          </a:solidFill>
          <a:ln>
            <a:solidFill>
              <a:schemeClr val="accent4">
                <a:lumMod val="20000"/>
                <a:lumOff val="8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dirty="0" smtClean="0">
                <a:solidFill>
                  <a:schemeClr val="tx1"/>
                </a:solidFill>
              </a:rPr>
              <a:t>病理学评估</a:t>
            </a:r>
            <a:endParaRPr lang="zh-CN" altLang="en-US" sz="2400" b="1" dirty="0">
              <a:solidFill>
                <a:schemeClr val="tx1"/>
              </a:solidFill>
            </a:endParaRPr>
          </a:p>
        </p:txBody>
      </p:sp>
      <p:sp>
        <p:nvSpPr>
          <p:cNvPr id="7" name="圆角矩形 6"/>
          <p:cNvSpPr/>
          <p:nvPr/>
        </p:nvSpPr>
        <p:spPr>
          <a:xfrm>
            <a:off x="2000232" y="3786190"/>
            <a:ext cx="1928826" cy="42862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dirty="0" smtClean="0"/>
              <a:t>核酸提取</a:t>
            </a:r>
            <a:endParaRPr lang="zh-CN" altLang="en-US" sz="2400" b="1" dirty="0"/>
          </a:p>
        </p:txBody>
      </p:sp>
      <p:sp>
        <p:nvSpPr>
          <p:cNvPr id="8" name="圆角矩形 7"/>
          <p:cNvSpPr/>
          <p:nvPr/>
        </p:nvSpPr>
        <p:spPr>
          <a:xfrm>
            <a:off x="2000232" y="4643446"/>
            <a:ext cx="1928826" cy="42862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dirty="0" smtClean="0"/>
              <a:t>预文库构建</a:t>
            </a:r>
            <a:endParaRPr lang="zh-CN" altLang="en-US" sz="2400" b="1" dirty="0"/>
          </a:p>
        </p:txBody>
      </p:sp>
      <p:sp>
        <p:nvSpPr>
          <p:cNvPr id="9" name="矩形 8"/>
          <p:cNvSpPr/>
          <p:nvPr/>
        </p:nvSpPr>
        <p:spPr>
          <a:xfrm>
            <a:off x="214282" y="3586170"/>
            <a:ext cx="1643074" cy="914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dirty="0" smtClean="0"/>
              <a:t>核酸总量</a:t>
            </a:r>
            <a:endParaRPr lang="en-US" altLang="zh-CN" dirty="0" smtClean="0"/>
          </a:p>
          <a:p>
            <a:r>
              <a:rPr lang="zh-CN" altLang="en-US" dirty="0" smtClean="0"/>
              <a:t>核酸纯度</a:t>
            </a:r>
            <a:endParaRPr lang="en-US" altLang="zh-CN" dirty="0" smtClean="0"/>
          </a:p>
          <a:p>
            <a:r>
              <a:rPr lang="zh-CN" altLang="en-US" dirty="0" smtClean="0"/>
              <a:t>核酸降解程度 </a:t>
            </a:r>
            <a:endParaRPr lang="zh-CN" altLang="en-US" dirty="0"/>
          </a:p>
        </p:txBody>
      </p:sp>
      <p:sp>
        <p:nvSpPr>
          <p:cNvPr id="10" name="矩形 9"/>
          <p:cNvSpPr/>
          <p:nvPr/>
        </p:nvSpPr>
        <p:spPr>
          <a:xfrm>
            <a:off x="214282" y="4643446"/>
            <a:ext cx="1643074" cy="4286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dirty="0" smtClean="0"/>
              <a:t>预文库的浓度</a:t>
            </a:r>
            <a:endParaRPr lang="zh-CN" altLang="en-US" dirty="0"/>
          </a:p>
        </p:txBody>
      </p:sp>
      <p:sp>
        <p:nvSpPr>
          <p:cNvPr id="12" name="圆角矩形 11"/>
          <p:cNvSpPr/>
          <p:nvPr/>
        </p:nvSpPr>
        <p:spPr>
          <a:xfrm>
            <a:off x="4500562" y="1898822"/>
            <a:ext cx="1785950" cy="42862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dirty="0" smtClean="0"/>
              <a:t>文库构建</a:t>
            </a:r>
            <a:endParaRPr lang="zh-CN" altLang="en-US" sz="2400" b="1" dirty="0"/>
          </a:p>
        </p:txBody>
      </p:sp>
      <p:sp>
        <p:nvSpPr>
          <p:cNvPr id="13" name="矩形 12"/>
          <p:cNvSpPr/>
          <p:nvPr/>
        </p:nvSpPr>
        <p:spPr>
          <a:xfrm>
            <a:off x="6500826" y="1574428"/>
            <a:ext cx="1928794" cy="914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dirty="0" smtClean="0"/>
              <a:t>是否有接头</a:t>
            </a:r>
            <a:endParaRPr lang="en-US" altLang="zh-CN" dirty="0" smtClean="0"/>
          </a:p>
          <a:p>
            <a:r>
              <a:rPr lang="zh-CN" altLang="en-US" dirty="0" smtClean="0"/>
              <a:t>文库的 片段长度</a:t>
            </a:r>
            <a:endParaRPr lang="en-US" altLang="zh-CN" dirty="0" smtClean="0"/>
          </a:p>
          <a:p>
            <a:r>
              <a:rPr lang="zh-CN" altLang="en-US" dirty="0" smtClean="0"/>
              <a:t>文库的浓度</a:t>
            </a:r>
            <a:endParaRPr lang="zh-CN" altLang="en-US" dirty="0"/>
          </a:p>
        </p:txBody>
      </p:sp>
      <p:sp>
        <p:nvSpPr>
          <p:cNvPr id="14" name="圆角矩形 13"/>
          <p:cNvSpPr/>
          <p:nvPr/>
        </p:nvSpPr>
        <p:spPr>
          <a:xfrm>
            <a:off x="4572000" y="2857496"/>
            <a:ext cx="1785950" cy="42862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dirty="0" smtClean="0"/>
              <a:t>测序前</a:t>
            </a:r>
            <a:endParaRPr lang="zh-CN" altLang="en-US" sz="2400" b="1" dirty="0"/>
          </a:p>
        </p:txBody>
      </p:sp>
      <p:sp>
        <p:nvSpPr>
          <p:cNvPr id="15" name="矩形 14"/>
          <p:cNvSpPr/>
          <p:nvPr/>
        </p:nvSpPr>
        <p:spPr>
          <a:xfrm>
            <a:off x="6500826" y="2714620"/>
            <a:ext cx="1928794" cy="57150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dirty="0" smtClean="0"/>
              <a:t>设备状态</a:t>
            </a:r>
            <a:r>
              <a:rPr lang="en-US" altLang="zh-CN" dirty="0" smtClean="0"/>
              <a:t>QC</a:t>
            </a:r>
          </a:p>
          <a:p>
            <a:r>
              <a:rPr lang="zh-CN" altLang="en-US" dirty="0" smtClean="0"/>
              <a:t>测序环境</a:t>
            </a:r>
            <a:endParaRPr lang="zh-CN" altLang="en-US" dirty="0"/>
          </a:p>
        </p:txBody>
      </p:sp>
      <p:sp>
        <p:nvSpPr>
          <p:cNvPr id="16" name="圆角矩形 15"/>
          <p:cNvSpPr/>
          <p:nvPr/>
        </p:nvSpPr>
        <p:spPr>
          <a:xfrm>
            <a:off x="4500562" y="3786190"/>
            <a:ext cx="1785950" cy="428628"/>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dirty="0" smtClean="0"/>
              <a:t>测序时</a:t>
            </a:r>
            <a:endParaRPr lang="zh-CN" altLang="en-US" sz="2400" b="1" dirty="0"/>
          </a:p>
        </p:txBody>
      </p:sp>
      <p:sp>
        <p:nvSpPr>
          <p:cNvPr id="17" name="矩形 16"/>
          <p:cNvSpPr/>
          <p:nvPr/>
        </p:nvSpPr>
        <p:spPr>
          <a:xfrm>
            <a:off x="6500826" y="3657608"/>
            <a:ext cx="1928794" cy="914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altLang="zh-CN" dirty="0" smtClean="0"/>
              <a:t>Cluster</a:t>
            </a:r>
            <a:r>
              <a:rPr lang="zh-CN" altLang="en-US" dirty="0" smtClean="0"/>
              <a:t>密度</a:t>
            </a:r>
            <a:endParaRPr lang="en-US" altLang="zh-CN" dirty="0" smtClean="0"/>
          </a:p>
          <a:p>
            <a:r>
              <a:rPr lang="zh-CN" altLang="en-US" dirty="0" smtClean="0"/>
              <a:t>通过率</a:t>
            </a:r>
            <a:endParaRPr lang="en-US" altLang="zh-CN" dirty="0" smtClean="0"/>
          </a:p>
          <a:p>
            <a:r>
              <a:rPr lang="zh-CN" altLang="en-US" dirty="0" smtClean="0"/>
              <a:t>数据</a:t>
            </a:r>
            <a:r>
              <a:rPr lang="en-US" altLang="zh-CN" dirty="0" smtClean="0"/>
              <a:t>QC</a:t>
            </a:r>
            <a:endParaRPr lang="zh-CN" altLang="en-US" dirty="0"/>
          </a:p>
        </p:txBody>
      </p:sp>
      <p:sp>
        <p:nvSpPr>
          <p:cNvPr id="18" name="圆角矩形 17"/>
          <p:cNvSpPr/>
          <p:nvPr/>
        </p:nvSpPr>
        <p:spPr>
          <a:xfrm>
            <a:off x="4500562" y="5286388"/>
            <a:ext cx="1785950" cy="428628"/>
          </a:xfrm>
          <a:prstGeom prst="roundRect">
            <a:avLst/>
          </a:prstGeom>
          <a:solidFill>
            <a:schemeClr val="accent4">
              <a:lumMod val="75000"/>
            </a:schemeClr>
          </a:solidFill>
          <a:ln>
            <a:solidFill>
              <a:schemeClr val="accent4">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400" b="1" dirty="0" smtClean="0"/>
              <a:t>测序后</a:t>
            </a:r>
            <a:endParaRPr lang="zh-CN" altLang="en-US" sz="2400" b="1" dirty="0"/>
          </a:p>
        </p:txBody>
      </p:sp>
      <p:sp>
        <p:nvSpPr>
          <p:cNvPr id="19" name="矩形 18"/>
          <p:cNvSpPr/>
          <p:nvPr/>
        </p:nvSpPr>
        <p:spPr>
          <a:xfrm>
            <a:off x="6500826" y="5286388"/>
            <a:ext cx="1928794" cy="914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dirty="0" smtClean="0"/>
              <a:t>片段长度</a:t>
            </a:r>
            <a:endParaRPr lang="en-US" altLang="zh-CN" dirty="0" smtClean="0"/>
          </a:p>
          <a:p>
            <a:r>
              <a:rPr lang="zh-CN" altLang="en-US" dirty="0" smtClean="0"/>
              <a:t>测序深度</a:t>
            </a:r>
            <a:endParaRPr lang="en-US" altLang="zh-CN" dirty="0" smtClean="0"/>
          </a:p>
          <a:p>
            <a:r>
              <a:rPr lang="zh-CN" altLang="en-US" dirty="0" smtClean="0"/>
              <a:t>文库复杂度</a:t>
            </a:r>
            <a:endParaRPr lang="zh-CN" altLang="en-US" dirty="0"/>
          </a:p>
        </p:txBody>
      </p:sp>
      <p:sp>
        <p:nvSpPr>
          <p:cNvPr id="20" name="下箭头 19"/>
          <p:cNvSpPr/>
          <p:nvPr/>
        </p:nvSpPr>
        <p:spPr>
          <a:xfrm>
            <a:off x="2714612" y="2500306"/>
            <a:ext cx="214314" cy="214314"/>
          </a:xfrm>
          <a:prstGeom prst="downArrow">
            <a:avLst/>
          </a:prstGeom>
          <a:solidFill>
            <a:schemeClr val="accent4">
              <a:lumMod val="75000"/>
            </a:schemeClr>
          </a:solidFill>
          <a:ln>
            <a:solidFill>
              <a:schemeClr val="accent4">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1" name="下箭头 20"/>
          <p:cNvSpPr/>
          <p:nvPr/>
        </p:nvSpPr>
        <p:spPr>
          <a:xfrm>
            <a:off x="2714612" y="3357562"/>
            <a:ext cx="214314" cy="324000"/>
          </a:xfrm>
          <a:prstGeom prst="downArrow">
            <a:avLst/>
          </a:prstGeom>
          <a:solidFill>
            <a:schemeClr val="accent5"/>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2" name="下箭头 21"/>
          <p:cNvSpPr/>
          <p:nvPr/>
        </p:nvSpPr>
        <p:spPr>
          <a:xfrm>
            <a:off x="2714612" y="4357694"/>
            <a:ext cx="214314" cy="214314"/>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3" name="下箭头 22"/>
          <p:cNvSpPr/>
          <p:nvPr/>
        </p:nvSpPr>
        <p:spPr>
          <a:xfrm>
            <a:off x="5286380" y="2500306"/>
            <a:ext cx="214314" cy="214314"/>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4" name="下箭头 23"/>
          <p:cNvSpPr/>
          <p:nvPr/>
        </p:nvSpPr>
        <p:spPr>
          <a:xfrm>
            <a:off x="5286380" y="3402532"/>
            <a:ext cx="214314" cy="214314"/>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7" name="L 形 26"/>
          <p:cNvSpPr/>
          <p:nvPr/>
        </p:nvSpPr>
        <p:spPr>
          <a:xfrm rot="16200000">
            <a:off x="2500302" y="-928718"/>
            <a:ext cx="3714776" cy="8429683"/>
          </a:xfrm>
          <a:prstGeom prst="corner">
            <a:avLst>
              <a:gd name="adj1" fmla="val 112654"/>
              <a:gd name="adj2" fmla="val 44832"/>
            </a:avLst>
          </a:prstGeom>
          <a:noFill/>
          <a:ln w="28575">
            <a:solidFill>
              <a:schemeClr val="accent6">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下箭头 28"/>
          <p:cNvSpPr/>
          <p:nvPr/>
        </p:nvSpPr>
        <p:spPr>
          <a:xfrm>
            <a:off x="5286380" y="4533760"/>
            <a:ext cx="214314" cy="324000"/>
          </a:xfrm>
          <a:prstGeom prst="downArrow">
            <a:avLst/>
          </a:prstGeom>
          <a:solidFill>
            <a:schemeClr val="accent5"/>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30" name="TextBox 29"/>
          <p:cNvSpPr txBox="1"/>
          <p:nvPr/>
        </p:nvSpPr>
        <p:spPr>
          <a:xfrm>
            <a:off x="0" y="714356"/>
            <a:ext cx="1643042" cy="461665"/>
          </a:xfrm>
          <a:prstGeom prst="rect">
            <a:avLst/>
          </a:prstGeom>
          <a:solidFill>
            <a:srgbClr val="92D050"/>
          </a:solidFill>
        </p:spPr>
        <p:txBody>
          <a:bodyPr wrap="square" rtlCol="0">
            <a:spAutoFit/>
          </a:bodyPr>
          <a:lstStyle/>
          <a:p>
            <a:r>
              <a:rPr lang="zh-CN" altLang="en-US" sz="2400" dirty="0" smtClean="0">
                <a:latin typeface="Arial" pitchFamily="34" charset="0"/>
                <a:ea typeface="黑体" pitchFamily="49" charset="-122"/>
                <a:cs typeface="Arial" pitchFamily="34" charset="0"/>
              </a:rPr>
              <a:t>测序前</a:t>
            </a:r>
            <a:r>
              <a:rPr lang="en-US" altLang="zh-CN" sz="2400" dirty="0" smtClean="0">
                <a:latin typeface="Arial" pitchFamily="34" charset="0"/>
                <a:ea typeface="黑体" pitchFamily="49" charset="-122"/>
                <a:cs typeface="Arial" pitchFamily="34" charset="0"/>
              </a:rPr>
              <a:t>QC</a:t>
            </a:r>
            <a:endParaRPr lang="zh-CN" altLang="en-US" sz="2400" dirty="0">
              <a:latin typeface="Arial" pitchFamily="34" charset="0"/>
              <a:ea typeface="黑体" pitchFamily="49" charset="-122"/>
              <a:cs typeface="Arial" pitchFamily="34" charset="0"/>
            </a:endParaRPr>
          </a:p>
        </p:txBody>
      </p:sp>
      <p:sp>
        <p:nvSpPr>
          <p:cNvPr id="31" name="TextBox 30"/>
          <p:cNvSpPr txBox="1"/>
          <p:nvPr/>
        </p:nvSpPr>
        <p:spPr>
          <a:xfrm>
            <a:off x="7500958" y="214290"/>
            <a:ext cx="1643042" cy="461665"/>
          </a:xfrm>
          <a:prstGeom prst="rect">
            <a:avLst/>
          </a:prstGeom>
          <a:solidFill>
            <a:srgbClr val="92D050"/>
          </a:solidFill>
        </p:spPr>
        <p:txBody>
          <a:bodyPr wrap="square" rtlCol="0">
            <a:spAutoFit/>
          </a:bodyPr>
          <a:lstStyle/>
          <a:p>
            <a:r>
              <a:rPr lang="zh-CN" altLang="en-US" sz="2400" dirty="0" smtClean="0">
                <a:latin typeface="Arial" pitchFamily="34" charset="0"/>
                <a:ea typeface="黑体" pitchFamily="49" charset="-122"/>
                <a:cs typeface="Arial" pitchFamily="34" charset="0"/>
              </a:rPr>
              <a:t>测序中</a:t>
            </a:r>
            <a:r>
              <a:rPr lang="en-US" altLang="zh-CN" sz="2400" dirty="0" smtClean="0">
                <a:latin typeface="Arial" pitchFamily="34" charset="0"/>
                <a:ea typeface="黑体" pitchFamily="49" charset="-122"/>
                <a:cs typeface="Arial" pitchFamily="34" charset="0"/>
              </a:rPr>
              <a:t>QC</a:t>
            </a:r>
            <a:endParaRPr lang="zh-CN" altLang="en-US" sz="2400" dirty="0">
              <a:latin typeface="Arial" pitchFamily="34" charset="0"/>
              <a:ea typeface="黑体" pitchFamily="49" charset="-122"/>
              <a:cs typeface="Arial" pitchFamily="34" charset="0"/>
            </a:endParaRPr>
          </a:p>
        </p:txBody>
      </p:sp>
      <p:sp>
        <p:nvSpPr>
          <p:cNvPr id="32" name="TextBox 31"/>
          <p:cNvSpPr txBox="1"/>
          <p:nvPr/>
        </p:nvSpPr>
        <p:spPr>
          <a:xfrm>
            <a:off x="1785918" y="6072206"/>
            <a:ext cx="1643042" cy="461665"/>
          </a:xfrm>
          <a:prstGeom prst="rect">
            <a:avLst/>
          </a:prstGeom>
          <a:solidFill>
            <a:srgbClr val="92D050"/>
          </a:solidFill>
        </p:spPr>
        <p:txBody>
          <a:bodyPr wrap="square" rtlCol="0">
            <a:spAutoFit/>
          </a:bodyPr>
          <a:lstStyle/>
          <a:p>
            <a:r>
              <a:rPr lang="zh-CN" altLang="en-US" sz="2400" dirty="0" smtClean="0">
                <a:latin typeface="Arial" pitchFamily="34" charset="0"/>
                <a:ea typeface="黑体" pitchFamily="49" charset="-122"/>
                <a:cs typeface="Arial" pitchFamily="34" charset="0"/>
              </a:rPr>
              <a:t>测序后</a:t>
            </a:r>
            <a:r>
              <a:rPr lang="en-US" altLang="zh-CN" sz="2400" dirty="0" smtClean="0">
                <a:latin typeface="Arial" pitchFamily="34" charset="0"/>
                <a:ea typeface="黑体" pitchFamily="49" charset="-122"/>
                <a:cs typeface="Arial" pitchFamily="34" charset="0"/>
              </a:rPr>
              <a:t>QC</a:t>
            </a:r>
            <a:endParaRPr lang="zh-CN" altLang="en-US" sz="2400" dirty="0">
              <a:latin typeface="Arial" pitchFamily="34" charset="0"/>
              <a:ea typeface="黑体" pitchFamily="49" charset="-122"/>
              <a:cs typeface="Arial" pitchFamily="34" charset="0"/>
            </a:endParaRPr>
          </a:p>
        </p:txBody>
      </p:sp>
      <p:cxnSp>
        <p:nvCxnSpPr>
          <p:cNvPr id="35" name="直接箭头连接符 34"/>
          <p:cNvCxnSpPr/>
          <p:nvPr/>
        </p:nvCxnSpPr>
        <p:spPr>
          <a:xfrm>
            <a:off x="928662" y="1285860"/>
            <a:ext cx="714380" cy="500066"/>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rot="5400000">
            <a:off x="7643834" y="857232"/>
            <a:ext cx="571504" cy="571504"/>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V="1">
            <a:off x="3500430" y="6000768"/>
            <a:ext cx="1500198" cy="214314"/>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376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0" grpId="0" animBg="1"/>
      <p:bldP spid="31" grpId="0" animBg="1"/>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42875" y="476250"/>
            <a:ext cx="9001125" cy="646113"/>
          </a:xfrm>
          <a:prstGeom prst="rect">
            <a:avLst/>
          </a:prstGeom>
          <a:solidFill>
            <a:srgbClr val="FFCC99"/>
          </a:solidFill>
          <a:ln w="9525">
            <a:solidFill>
              <a:srgbClr val="FFFF99"/>
            </a:solidFill>
            <a:miter lim="800000"/>
            <a:headEnd/>
            <a:tailEnd/>
          </a:ln>
        </p:spPr>
        <p:txBody>
          <a:bodyPr>
            <a:spAutoFit/>
          </a:bodyPr>
          <a:lstStyle/>
          <a:p>
            <a:pPr marL="342900" indent="-342900" algn="ctr" eaLnBrk="1" hangingPunct="1">
              <a:spcBef>
                <a:spcPct val="50000"/>
              </a:spcBef>
            </a:pPr>
            <a:r>
              <a:rPr lang="zh-CN" altLang="zh-CN" sz="3600" dirty="0" smtClean="0">
                <a:solidFill>
                  <a:srgbClr val="FF0000"/>
                </a:solidFill>
                <a:latin typeface="华文中宋" pitchFamily="2" charset="-122"/>
                <a:ea typeface="华文中宋" pitchFamily="2" charset="-122"/>
              </a:rPr>
              <a:t>基于</a:t>
            </a:r>
            <a:r>
              <a:rPr lang="zh-CN" altLang="en-US" sz="3600" dirty="0">
                <a:solidFill>
                  <a:srgbClr val="FF0000"/>
                </a:solidFill>
                <a:latin typeface="华文中宋" pitchFamily="2" charset="-122"/>
                <a:ea typeface="华文中宋" pitchFamily="2" charset="-122"/>
              </a:rPr>
              <a:t>测序技术的检测</a:t>
            </a:r>
          </a:p>
        </p:txBody>
      </p:sp>
      <p:sp>
        <p:nvSpPr>
          <p:cNvPr id="20483" name="Text Box 4"/>
          <p:cNvSpPr txBox="1">
            <a:spLocks noChangeArrowheads="1"/>
          </p:cNvSpPr>
          <p:nvPr/>
        </p:nvSpPr>
        <p:spPr bwMode="auto">
          <a:xfrm>
            <a:off x="3048000" y="1447800"/>
            <a:ext cx="1447800" cy="396875"/>
          </a:xfrm>
          <a:prstGeom prst="rect">
            <a:avLst/>
          </a:prstGeom>
          <a:noFill/>
          <a:ln w="9525">
            <a:noFill/>
            <a:miter lim="800000"/>
            <a:headEnd/>
            <a:tailEnd/>
          </a:ln>
        </p:spPr>
        <p:txBody>
          <a:bodyPr>
            <a:spAutoFit/>
          </a:bodyPr>
          <a:lstStyle/>
          <a:p>
            <a:pPr algn="ctr" eaLnBrk="1" hangingPunct="1">
              <a:spcBef>
                <a:spcPct val="50000"/>
              </a:spcBef>
            </a:pPr>
            <a:endParaRPr lang="en-US" altLang="zh-CN" sz="2000" b="0"/>
          </a:p>
        </p:txBody>
      </p:sp>
      <p:sp>
        <p:nvSpPr>
          <p:cNvPr id="20484" name="Text Box 5"/>
          <p:cNvSpPr txBox="1">
            <a:spLocks noChangeArrowheads="1"/>
          </p:cNvSpPr>
          <p:nvPr/>
        </p:nvSpPr>
        <p:spPr bwMode="auto">
          <a:xfrm>
            <a:off x="3200400" y="1812925"/>
            <a:ext cx="2286000" cy="396875"/>
          </a:xfrm>
          <a:prstGeom prst="rect">
            <a:avLst/>
          </a:prstGeom>
          <a:noFill/>
          <a:ln w="9525">
            <a:noFill/>
            <a:miter lim="800000"/>
            <a:headEnd/>
            <a:tailEnd/>
          </a:ln>
        </p:spPr>
        <p:txBody>
          <a:bodyPr>
            <a:spAutoFit/>
          </a:bodyPr>
          <a:lstStyle/>
          <a:p>
            <a:pPr algn="ctr" eaLnBrk="1" hangingPunct="1">
              <a:spcBef>
                <a:spcPct val="50000"/>
              </a:spcBef>
            </a:pPr>
            <a:endParaRPr lang="en-US" altLang="zh-CN" sz="2000" b="0"/>
          </a:p>
        </p:txBody>
      </p:sp>
      <p:sp>
        <p:nvSpPr>
          <p:cNvPr id="20485" name="Text Box 6"/>
          <p:cNvSpPr txBox="1">
            <a:spLocks noChangeArrowheads="1"/>
          </p:cNvSpPr>
          <p:nvPr/>
        </p:nvSpPr>
        <p:spPr bwMode="auto">
          <a:xfrm>
            <a:off x="2971800" y="4114800"/>
            <a:ext cx="3657600" cy="396875"/>
          </a:xfrm>
          <a:prstGeom prst="rect">
            <a:avLst/>
          </a:prstGeom>
          <a:noFill/>
          <a:ln w="9525">
            <a:noFill/>
            <a:miter lim="800000"/>
            <a:headEnd/>
            <a:tailEnd/>
          </a:ln>
        </p:spPr>
        <p:txBody>
          <a:bodyPr>
            <a:spAutoFit/>
          </a:bodyPr>
          <a:lstStyle/>
          <a:p>
            <a:pPr algn="ctr" eaLnBrk="1" hangingPunct="1">
              <a:spcBef>
                <a:spcPct val="50000"/>
              </a:spcBef>
            </a:pPr>
            <a:endParaRPr lang="zh-CN" altLang="en-US" sz="2000" b="0"/>
          </a:p>
        </p:txBody>
      </p:sp>
      <p:sp>
        <p:nvSpPr>
          <p:cNvPr id="20486" name="Text Box 7"/>
          <p:cNvSpPr txBox="1">
            <a:spLocks noChangeArrowheads="1"/>
          </p:cNvSpPr>
          <p:nvPr/>
        </p:nvSpPr>
        <p:spPr bwMode="auto">
          <a:xfrm>
            <a:off x="6096000" y="3124200"/>
            <a:ext cx="2819400" cy="396875"/>
          </a:xfrm>
          <a:prstGeom prst="rect">
            <a:avLst/>
          </a:prstGeom>
          <a:noFill/>
          <a:ln w="9525">
            <a:noFill/>
            <a:miter lim="800000"/>
            <a:headEnd/>
            <a:tailEnd/>
          </a:ln>
        </p:spPr>
        <p:txBody>
          <a:bodyPr>
            <a:spAutoFit/>
          </a:bodyPr>
          <a:lstStyle/>
          <a:p>
            <a:pPr eaLnBrk="1" hangingPunct="1">
              <a:spcBef>
                <a:spcPct val="50000"/>
              </a:spcBef>
            </a:pPr>
            <a:endParaRPr lang="zh-CN" altLang="en-US" sz="2000" b="0"/>
          </a:p>
        </p:txBody>
      </p:sp>
      <p:sp>
        <p:nvSpPr>
          <p:cNvPr id="20487" name="Text Box 8"/>
          <p:cNvSpPr txBox="1">
            <a:spLocks noChangeArrowheads="1"/>
          </p:cNvSpPr>
          <p:nvPr/>
        </p:nvSpPr>
        <p:spPr bwMode="auto">
          <a:xfrm>
            <a:off x="5867400" y="1219200"/>
            <a:ext cx="2590800" cy="396875"/>
          </a:xfrm>
          <a:prstGeom prst="rect">
            <a:avLst/>
          </a:prstGeom>
          <a:noFill/>
          <a:ln w="9525">
            <a:noFill/>
            <a:miter lim="800000"/>
            <a:headEnd/>
            <a:tailEnd/>
          </a:ln>
        </p:spPr>
        <p:txBody>
          <a:bodyPr>
            <a:spAutoFit/>
          </a:bodyPr>
          <a:lstStyle/>
          <a:p>
            <a:pPr eaLnBrk="1" hangingPunct="1">
              <a:spcBef>
                <a:spcPct val="50000"/>
              </a:spcBef>
            </a:pPr>
            <a:endParaRPr lang="zh-CN" altLang="en-US" sz="2000" b="0"/>
          </a:p>
        </p:txBody>
      </p:sp>
      <p:sp>
        <p:nvSpPr>
          <p:cNvPr id="20488" name="Text Box 9"/>
          <p:cNvSpPr txBox="1">
            <a:spLocks noChangeArrowheads="1"/>
          </p:cNvSpPr>
          <p:nvPr/>
        </p:nvSpPr>
        <p:spPr bwMode="auto">
          <a:xfrm>
            <a:off x="5943600" y="1676400"/>
            <a:ext cx="2590800" cy="396875"/>
          </a:xfrm>
          <a:prstGeom prst="rect">
            <a:avLst/>
          </a:prstGeom>
          <a:noFill/>
          <a:ln w="9525">
            <a:noFill/>
            <a:miter lim="800000"/>
            <a:headEnd/>
            <a:tailEnd/>
          </a:ln>
        </p:spPr>
        <p:txBody>
          <a:bodyPr>
            <a:spAutoFit/>
          </a:bodyPr>
          <a:lstStyle/>
          <a:p>
            <a:pPr eaLnBrk="1" hangingPunct="1">
              <a:spcBef>
                <a:spcPct val="50000"/>
              </a:spcBef>
            </a:pPr>
            <a:endParaRPr lang="zh-CN" altLang="en-US" sz="2000" b="0"/>
          </a:p>
        </p:txBody>
      </p:sp>
      <p:sp>
        <p:nvSpPr>
          <p:cNvPr id="20489" name="Text Box 10"/>
          <p:cNvSpPr txBox="1">
            <a:spLocks noChangeArrowheads="1"/>
          </p:cNvSpPr>
          <p:nvPr/>
        </p:nvSpPr>
        <p:spPr bwMode="auto">
          <a:xfrm>
            <a:off x="5943600" y="2133600"/>
            <a:ext cx="3200400" cy="396875"/>
          </a:xfrm>
          <a:prstGeom prst="rect">
            <a:avLst/>
          </a:prstGeom>
          <a:noFill/>
          <a:ln w="9525">
            <a:noFill/>
            <a:miter lim="800000"/>
            <a:headEnd/>
            <a:tailEnd/>
          </a:ln>
        </p:spPr>
        <p:txBody>
          <a:bodyPr>
            <a:spAutoFit/>
          </a:bodyPr>
          <a:lstStyle/>
          <a:p>
            <a:pPr algn="ctr" eaLnBrk="1" hangingPunct="1">
              <a:spcBef>
                <a:spcPct val="50000"/>
              </a:spcBef>
            </a:pPr>
            <a:endParaRPr lang="zh-CN" altLang="en-US" sz="2000" b="0"/>
          </a:p>
        </p:txBody>
      </p:sp>
      <p:graphicFrame>
        <p:nvGraphicFramePr>
          <p:cNvPr id="286770" name="Group 50"/>
          <p:cNvGraphicFramePr>
            <a:graphicFrameLocks noGrp="1"/>
          </p:cNvGraphicFramePr>
          <p:nvPr/>
        </p:nvGraphicFramePr>
        <p:xfrm>
          <a:off x="250825" y="1484313"/>
          <a:ext cx="8604250" cy="4730751"/>
        </p:xfrm>
        <a:graphic>
          <a:graphicData uri="http://schemas.openxmlformats.org/drawingml/2006/table">
            <a:tbl>
              <a:tblPr/>
              <a:tblGrid>
                <a:gridCol w="2043113"/>
                <a:gridCol w="3063875"/>
                <a:gridCol w="3497262"/>
              </a:tblGrid>
              <a:tr h="564938">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Arial" charset="0"/>
                          <a:ea typeface="宋体" pitchFamily="2" charset="-122"/>
                        </a:rPr>
                        <a:t>技术名称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pitchFamily="2" charset="-122"/>
                        </a:rPr>
                        <a:t>检测项目</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pitchFamily="2" charset="-122"/>
                        </a:rPr>
                        <a:t>检测意义</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r>
              <a:tr h="571676">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测序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EGFR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EGFR-TKI</a:t>
                      </a:r>
                      <a:r>
                        <a:rPr kumimoji="0" lang="zh-CN" altLang="en-US" sz="2000" b="0" i="0" u="none" strike="noStrike" cap="none" normalizeH="0" baseline="0" smtClean="0">
                          <a:ln>
                            <a:noFill/>
                          </a:ln>
                          <a:solidFill>
                            <a:schemeClr val="tx1"/>
                          </a:solidFill>
                          <a:effectLst/>
                          <a:latin typeface="Arial" charset="0"/>
                          <a:ea typeface="宋体" pitchFamily="2" charset="-122"/>
                        </a:rPr>
                        <a:t>靶向筛选</a:t>
                      </a:r>
                      <a:endParaRPr kumimoji="0" lang="en-US" altLang="zh-CN" sz="20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584937">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endParaRPr kumimoji="0" lang="zh-CN" altLang="en-US" sz="20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CKIT</a:t>
                      </a:r>
                      <a:r>
                        <a:rPr kumimoji="0" lang="zh-CN" altLang="en-US" sz="2000" b="0" i="0" u="none" strike="noStrike" cap="none" normalizeH="0" baseline="0" smtClean="0">
                          <a:ln>
                            <a:noFill/>
                          </a:ln>
                          <a:solidFill>
                            <a:schemeClr val="tx1"/>
                          </a:solidFill>
                          <a:effectLst/>
                          <a:latin typeface="Arial" charset="0"/>
                          <a:ea typeface="宋体" pitchFamily="2" charset="-122"/>
                        </a:rPr>
                        <a:t>、</a:t>
                      </a:r>
                      <a:r>
                        <a:rPr kumimoji="0" lang="en-US" altLang="zh-CN" sz="2000" b="0" i="0" u="none" strike="noStrike" cap="none" normalizeH="0" baseline="0" smtClean="0">
                          <a:ln>
                            <a:noFill/>
                          </a:ln>
                          <a:solidFill>
                            <a:schemeClr val="tx1"/>
                          </a:solidFill>
                          <a:effectLst/>
                          <a:latin typeface="Arial" charset="0"/>
                          <a:ea typeface="宋体" pitchFamily="2" charset="-122"/>
                        </a:rPr>
                        <a:t>PDGFRA</a:t>
                      </a:r>
                      <a:endParaRPr kumimoji="0" lang="zh-CN" altLang="en-US" sz="20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charset="0"/>
                          <a:ea typeface="宋体" pitchFamily="2" charset="-122"/>
                        </a:rPr>
                        <a:t>Imatinib</a:t>
                      </a:r>
                      <a:r>
                        <a:rPr kumimoji="0" lang="zh-CN" altLang="en-US" sz="2000" b="0" i="0" u="none" strike="noStrike" cap="none" normalizeH="0" baseline="0" smtClean="0">
                          <a:ln>
                            <a:noFill/>
                          </a:ln>
                          <a:solidFill>
                            <a:schemeClr val="tx1"/>
                          </a:solidFill>
                          <a:effectLst/>
                          <a:latin typeface="Arial" charset="0"/>
                          <a:ea typeface="宋体" pitchFamily="2" charset="-122"/>
                        </a:rPr>
                        <a:t>靶向筛选</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533325">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endParaRPr kumimoji="0" lang="zh-CN" altLang="en-US" sz="20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UGT1A1</a:t>
                      </a:r>
                      <a:r>
                        <a:rPr kumimoji="0" lang="zh-CN" altLang="en-US" sz="2000" b="0" i="0" u="none" strike="noStrike" cap="none" normalizeH="0" baseline="0" smtClean="0">
                          <a:ln>
                            <a:noFill/>
                          </a:ln>
                          <a:solidFill>
                            <a:schemeClr val="tx1"/>
                          </a:solidFill>
                          <a:effectLst/>
                          <a:latin typeface="Arial" charset="0"/>
                          <a:ea typeface="宋体" pitchFamily="2" charset="-122"/>
                        </a:rPr>
                        <a:t>等</a:t>
                      </a:r>
                      <a:r>
                        <a:rPr kumimoji="0" lang="en-US" altLang="zh-CN" sz="2000" b="0" i="0" u="none" strike="noStrike" cap="none" normalizeH="0" baseline="0" smtClean="0">
                          <a:ln>
                            <a:noFill/>
                          </a:ln>
                          <a:solidFill>
                            <a:schemeClr val="tx1"/>
                          </a:solidFill>
                          <a:effectLst/>
                          <a:latin typeface="Arial" charset="0"/>
                          <a:ea typeface="宋体" pitchFamily="2" charset="-122"/>
                        </a:rPr>
                        <a:t>SNP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CPT-11</a:t>
                      </a:r>
                      <a:r>
                        <a:rPr kumimoji="0" lang="zh-CN" altLang="en-US" sz="2000" b="0" i="0" u="none" strike="noStrike" cap="none" normalizeH="0" baseline="0" smtClean="0">
                          <a:ln>
                            <a:noFill/>
                          </a:ln>
                          <a:solidFill>
                            <a:schemeClr val="tx1"/>
                          </a:solidFill>
                          <a:effectLst/>
                          <a:latin typeface="Arial" charset="0"/>
                          <a:ea typeface="宋体" pitchFamily="2" charset="-122"/>
                        </a:rPr>
                        <a:t>等化疗毒性预测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533325">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endParaRPr kumimoji="0" lang="zh-CN" altLang="en-US" sz="20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NORCH1</a:t>
                      </a:r>
                      <a:r>
                        <a:rPr kumimoji="0" lang="zh-CN" altLang="en-US" sz="2000" b="0" i="0" u="none" strike="noStrike" cap="none" normalizeH="0" baseline="0" smtClean="0">
                          <a:ln>
                            <a:noFill/>
                          </a:ln>
                          <a:solidFill>
                            <a:schemeClr val="tx1"/>
                          </a:solidFill>
                          <a:effectLst/>
                          <a:latin typeface="Arial" charset="0"/>
                          <a:ea typeface="宋体" pitchFamily="2" charset="-122"/>
                        </a:rPr>
                        <a:t>、</a:t>
                      </a:r>
                      <a:r>
                        <a:rPr kumimoji="0" lang="en-US" altLang="zh-CN" sz="2000" b="0" i="0" u="none" strike="noStrike" cap="none" normalizeH="0" baseline="0" smtClean="0">
                          <a:ln>
                            <a:noFill/>
                          </a:ln>
                          <a:solidFill>
                            <a:schemeClr val="tx1"/>
                          </a:solidFill>
                          <a:effectLst/>
                          <a:latin typeface="Arial" charset="0"/>
                          <a:ea typeface="宋体" pitchFamily="2" charset="-122"/>
                        </a:rPr>
                        <a:t>FWT7</a:t>
                      </a:r>
                      <a:r>
                        <a:rPr kumimoji="0" lang="zh-CN" altLang="en-US" sz="2000" b="0" i="0" u="none" strike="noStrike" cap="none" normalizeH="0" baseline="0" smtClean="0">
                          <a:ln>
                            <a:noFill/>
                          </a:ln>
                          <a:solidFill>
                            <a:schemeClr val="tx1"/>
                          </a:solidFill>
                          <a:effectLst/>
                          <a:latin typeface="Arial" charset="0"/>
                          <a:ea typeface="宋体" pitchFamily="2" charset="-122"/>
                        </a:rPr>
                        <a:t>突变</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儿童</a:t>
                      </a:r>
                      <a:r>
                        <a:rPr kumimoji="0" lang="en-US" altLang="zh-CN" sz="2000" b="0" i="0" u="none" strike="noStrike" cap="none" normalizeH="0" baseline="0" smtClean="0">
                          <a:ln>
                            <a:noFill/>
                          </a:ln>
                          <a:solidFill>
                            <a:schemeClr val="tx1"/>
                          </a:solidFill>
                          <a:effectLst/>
                          <a:latin typeface="Arial" charset="0"/>
                          <a:ea typeface="宋体" pitchFamily="2" charset="-122"/>
                        </a:rPr>
                        <a:t>T</a:t>
                      </a:r>
                      <a:r>
                        <a:rPr kumimoji="0" lang="zh-CN" altLang="en-US" sz="2000" b="0" i="0" u="none" strike="noStrike" cap="none" normalizeH="0" baseline="0" smtClean="0">
                          <a:ln>
                            <a:noFill/>
                          </a:ln>
                          <a:solidFill>
                            <a:schemeClr val="tx1"/>
                          </a:solidFill>
                          <a:effectLst/>
                          <a:latin typeface="Arial" charset="0"/>
                          <a:ea typeface="宋体" pitchFamily="2" charset="-122"/>
                        </a:rPr>
                        <a:t>细胞淋巴瘤预后预测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533325">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endParaRPr kumimoji="0" lang="zh-CN" altLang="en-US" sz="20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dirty="0" smtClean="0">
                          <a:ln>
                            <a:noFill/>
                          </a:ln>
                          <a:solidFill>
                            <a:schemeClr val="tx1"/>
                          </a:solidFill>
                          <a:effectLst/>
                          <a:latin typeface="Arial" charset="0"/>
                          <a:ea typeface="宋体" pitchFamily="2" charset="-122"/>
                        </a:rPr>
                        <a:t>IDH1</a:t>
                      </a:r>
                      <a:r>
                        <a:rPr kumimoji="0" lang="zh-CN" altLang="en-US" sz="2000" b="0" i="0" u="none" strike="noStrike" cap="none" normalizeH="0" baseline="0" dirty="0" smtClean="0">
                          <a:ln>
                            <a:noFill/>
                          </a:ln>
                          <a:solidFill>
                            <a:schemeClr val="tx1"/>
                          </a:solidFill>
                          <a:effectLst/>
                          <a:latin typeface="Arial" charset="0"/>
                          <a:ea typeface="宋体" pitchFamily="2" charset="-122"/>
                        </a:rPr>
                        <a:t>突变</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00000"/>
                        </a:lnSpc>
                        <a:spcBef>
                          <a:spcPct val="15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间变胶质母细胞瘤预后预测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921204">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片段分析技术</a:t>
                      </a:r>
                    </a:p>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endParaRPr kumimoji="0" lang="zh-CN" altLang="en-US" sz="20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微卫星不稳定性检测</a:t>
                      </a:r>
                      <a:endParaRPr kumimoji="0" lang="en-US" altLang="zh-CN" sz="20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15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2</a:t>
                      </a:r>
                      <a:r>
                        <a:rPr kumimoji="0" lang="zh-CN" altLang="en-US" sz="2000" b="0" i="0" u="none" strike="noStrike" cap="none" normalizeH="0" baseline="0" smtClean="0">
                          <a:ln>
                            <a:noFill/>
                          </a:ln>
                          <a:solidFill>
                            <a:schemeClr val="tx1"/>
                          </a:solidFill>
                          <a:effectLst/>
                          <a:latin typeface="Arial" charset="0"/>
                          <a:ea typeface="宋体" pitchFamily="2" charset="-122"/>
                        </a:rPr>
                        <a:t>期肠癌</a:t>
                      </a:r>
                      <a:r>
                        <a:rPr kumimoji="0" lang="en-US" altLang="zh-CN" sz="2000" b="0" i="0" u="none" strike="noStrike" cap="none" normalizeH="0" baseline="0" smtClean="0">
                          <a:ln>
                            <a:noFill/>
                          </a:ln>
                          <a:solidFill>
                            <a:schemeClr val="tx1"/>
                          </a:solidFill>
                          <a:effectLst/>
                          <a:latin typeface="Arial" charset="0"/>
                          <a:ea typeface="宋体" pitchFamily="2" charset="-122"/>
                        </a:rPr>
                        <a:t>5FU</a:t>
                      </a:r>
                      <a:r>
                        <a:rPr kumimoji="0" lang="zh-CN" altLang="en-US" sz="2000" b="0" i="0" u="none" strike="noStrike" cap="none" normalizeH="0" baseline="0" smtClean="0">
                          <a:ln>
                            <a:noFill/>
                          </a:ln>
                          <a:solidFill>
                            <a:schemeClr val="tx1"/>
                          </a:solidFill>
                          <a:effectLst/>
                          <a:latin typeface="Arial" charset="0"/>
                          <a:ea typeface="宋体" pitchFamily="2" charset="-122"/>
                        </a:rPr>
                        <a:t>化疗预测</a:t>
                      </a:r>
                    </a:p>
                    <a:p>
                      <a:pPr marL="0" marR="0" lvl="0" indent="0" algn="l" defTabSz="914400" rtl="0" eaLnBrk="1" fontAlgn="base" latinLnBrk="0" hangingPunct="1">
                        <a:lnSpc>
                          <a:spcPct val="100000"/>
                        </a:lnSpc>
                        <a:spcBef>
                          <a:spcPct val="15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Lynch</a:t>
                      </a:r>
                      <a:r>
                        <a:rPr kumimoji="0" lang="zh-CN" altLang="en-US" sz="2000" b="0" i="0" u="none" strike="noStrike" cap="none" normalizeH="0" baseline="0" smtClean="0">
                          <a:ln>
                            <a:noFill/>
                          </a:ln>
                          <a:solidFill>
                            <a:schemeClr val="tx1"/>
                          </a:solidFill>
                          <a:effectLst/>
                          <a:latin typeface="Arial" charset="0"/>
                          <a:ea typeface="宋体" pitchFamily="2" charset="-122"/>
                        </a:rPr>
                        <a:t>综合征筛查</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AF4"/>
                    </a:solidFill>
                  </a:tcPr>
                </a:tc>
              </a:tr>
              <a:tr h="488021">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毛细管电泳技术</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淋巴瘤</a:t>
                      </a:r>
                      <a:r>
                        <a:rPr kumimoji="0" lang="en-US" altLang="zh-CN" sz="2000" b="0" i="0" u="none" strike="noStrike" cap="none" normalizeH="0" baseline="0" smtClean="0">
                          <a:ln>
                            <a:noFill/>
                          </a:ln>
                          <a:solidFill>
                            <a:schemeClr val="tx1"/>
                          </a:solidFill>
                          <a:effectLst/>
                          <a:latin typeface="Arial" charset="0"/>
                          <a:ea typeface="宋体" pitchFamily="2" charset="-122"/>
                        </a:rPr>
                        <a:t>Ig</a:t>
                      </a:r>
                      <a:r>
                        <a:rPr kumimoji="0" lang="zh-CN" altLang="en-US" sz="2000" b="0" i="0" u="none" strike="noStrike" cap="none" normalizeH="0" baseline="0" smtClean="0">
                          <a:ln>
                            <a:noFill/>
                          </a:ln>
                          <a:solidFill>
                            <a:schemeClr val="tx1"/>
                          </a:solidFill>
                          <a:effectLst/>
                          <a:latin typeface="Arial" charset="0"/>
                          <a:ea typeface="宋体" pitchFamily="2" charset="-122"/>
                        </a:rPr>
                        <a:t>、</a:t>
                      </a:r>
                      <a:r>
                        <a:rPr kumimoji="0" lang="en-US" altLang="zh-CN" sz="2000" b="0" i="0" u="none" strike="noStrike" cap="none" normalizeH="0" baseline="0" smtClean="0">
                          <a:ln>
                            <a:noFill/>
                          </a:ln>
                          <a:solidFill>
                            <a:schemeClr val="tx1"/>
                          </a:solidFill>
                          <a:effectLst/>
                          <a:latin typeface="Arial" charset="0"/>
                          <a:ea typeface="宋体" pitchFamily="2" charset="-122"/>
                        </a:rPr>
                        <a:t>TCR</a:t>
                      </a:r>
                      <a:r>
                        <a:rPr kumimoji="0" lang="zh-CN" altLang="en-US" sz="2000" b="0" i="0" u="none" strike="noStrike" cap="none" normalizeH="0" baseline="0" smtClean="0">
                          <a:ln>
                            <a:noFill/>
                          </a:ln>
                          <a:solidFill>
                            <a:schemeClr val="tx1"/>
                          </a:solidFill>
                          <a:effectLst/>
                          <a:latin typeface="Arial" charset="0"/>
                          <a:ea typeface="宋体" pitchFamily="2" charset="-122"/>
                        </a:rPr>
                        <a:t>基因重排</a:t>
                      </a:r>
                      <a:endParaRPr kumimoji="0" lang="en-US" altLang="zh-CN" sz="2000" b="0" i="0" u="none" strike="noStrike" cap="none" normalizeH="0" baseline="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000" b="0" i="0" u="none" strike="noStrike" cap="none" normalizeH="0" baseline="0" dirty="0" smtClean="0">
                          <a:ln>
                            <a:noFill/>
                          </a:ln>
                          <a:solidFill>
                            <a:schemeClr val="tx1"/>
                          </a:solidFill>
                          <a:effectLst/>
                          <a:latin typeface="Arial" charset="0"/>
                          <a:ea typeface="宋体" pitchFamily="2" charset="-122"/>
                        </a:rPr>
                        <a:t>淋巴瘤辅助诊断</a:t>
                      </a:r>
                      <a:endParaRPr kumimoji="0" lang="en-US" altLang="zh-CN" sz="2000" b="0" i="0" u="none" strike="noStrike" cap="none" normalizeH="0" baseline="0" dirty="0" smtClean="0">
                        <a:ln>
                          <a:noFill/>
                        </a:ln>
                        <a:solidFill>
                          <a:schemeClr val="tx1"/>
                        </a:solidFill>
                        <a:effectLst/>
                        <a:latin typeface="Arial" charset="0"/>
                        <a:ea typeface="宋体"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D2E8"/>
                    </a:solidFill>
                  </a:tcPr>
                </a:tc>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5"/>
          <p:cNvPicPr>
            <a:picLocks noGrp="1" noChangeAspect="1"/>
          </p:cNvPicPr>
          <p:nvPr>
            <p:ph idx="1"/>
          </p:nvPr>
        </p:nvPicPr>
        <p:blipFill>
          <a:blip r:embed="rId3" cstate="print"/>
          <a:srcRect t="9806" b="9806"/>
          <a:stretch>
            <a:fillRect/>
          </a:stretch>
        </p:blipFill>
        <p:spPr>
          <a:xfrm>
            <a:off x="3419872" y="1762678"/>
            <a:ext cx="5472608" cy="2118434"/>
          </a:xfr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166" y="629980"/>
            <a:ext cx="1396944" cy="1070828"/>
          </a:xfrm>
          <a:prstGeom prst="rect">
            <a:avLst/>
          </a:prstGeom>
        </p:spPr>
      </p:pic>
      <p:sp>
        <p:nvSpPr>
          <p:cNvPr id="10" name="TextBox 9"/>
          <p:cNvSpPr txBox="1"/>
          <p:nvPr/>
        </p:nvSpPr>
        <p:spPr>
          <a:xfrm>
            <a:off x="1874821" y="609837"/>
            <a:ext cx="1109599" cy="523220"/>
          </a:xfrm>
          <a:prstGeom prst="rect">
            <a:avLst/>
          </a:prstGeom>
          <a:noFill/>
        </p:spPr>
        <p:txBody>
          <a:bodyPr wrap="none" rtlCol="0">
            <a:spAutoFit/>
          </a:bodyPr>
          <a:lstStyle/>
          <a:p>
            <a:r>
              <a:rPr lang="en-US" altLang="zh-CN" sz="1400" dirty="0" smtClean="0">
                <a:latin typeface="Times New Roman" pitchFamily="18" charset="0"/>
                <a:cs typeface="Times New Roman" pitchFamily="18" charset="0"/>
              </a:rPr>
              <a:t>Base Calling</a:t>
            </a:r>
          </a:p>
          <a:p>
            <a:r>
              <a:rPr lang="en-US" altLang="zh-CN" sz="1400" dirty="0" smtClean="0">
                <a:latin typeface="Times New Roman" pitchFamily="18" charset="0"/>
                <a:cs typeface="Times New Roman" pitchFamily="18" charset="0"/>
              </a:rPr>
              <a:t>(bcl2fastq)</a:t>
            </a:r>
            <a:endParaRPr lang="zh-CN" altLang="en-US" sz="1400" dirty="0">
              <a:latin typeface="Times New Roman" pitchFamily="18" charset="0"/>
              <a:cs typeface="Times New Roman" pitchFamily="18" charset="0"/>
            </a:endParaRPr>
          </a:p>
        </p:txBody>
      </p:sp>
      <p:sp>
        <p:nvSpPr>
          <p:cNvPr id="11" name="流程图: 可选过程 10"/>
          <p:cNvSpPr/>
          <p:nvPr/>
        </p:nvSpPr>
        <p:spPr>
          <a:xfrm>
            <a:off x="3131840" y="836712"/>
            <a:ext cx="1656184" cy="648072"/>
          </a:xfrm>
          <a:prstGeom prst="flowChartAlternateProcess">
            <a:avLst/>
          </a:prstGeom>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400" dirty="0" smtClean="0"/>
              <a:t>Short Reads</a:t>
            </a:r>
          </a:p>
          <a:p>
            <a:pPr algn="ctr"/>
            <a:r>
              <a:rPr lang="en-US" altLang="zh-CN" sz="1400" dirty="0" smtClean="0"/>
              <a:t>(</a:t>
            </a:r>
            <a:r>
              <a:rPr lang="en-US" altLang="zh-CN" sz="1400" dirty="0" err="1" smtClean="0"/>
              <a:t>FastQ</a:t>
            </a:r>
            <a:r>
              <a:rPr lang="en-US" altLang="zh-CN" sz="1400" dirty="0" smtClean="0"/>
              <a:t> files)</a:t>
            </a:r>
            <a:endParaRPr lang="zh-CN" altLang="en-US" sz="1400" dirty="0"/>
          </a:p>
        </p:txBody>
      </p:sp>
      <p:cxnSp>
        <p:nvCxnSpPr>
          <p:cNvPr id="20" name="直接箭头连接符 19"/>
          <p:cNvCxnSpPr/>
          <p:nvPr/>
        </p:nvCxnSpPr>
        <p:spPr>
          <a:xfrm>
            <a:off x="6948264" y="3818539"/>
            <a:ext cx="0" cy="288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圆角矩形 21"/>
          <p:cNvSpPr/>
          <p:nvPr/>
        </p:nvSpPr>
        <p:spPr>
          <a:xfrm>
            <a:off x="6047570" y="4141600"/>
            <a:ext cx="1801388" cy="540000"/>
          </a:xfrm>
          <a:prstGeom prst="roundRect">
            <a:avLst/>
          </a:prstGeom>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400" dirty="0" smtClean="0">
                <a:latin typeface="Times New Roman" pitchFamily="18" charset="0"/>
                <a:cs typeface="Times New Roman" pitchFamily="18" charset="0"/>
              </a:rPr>
              <a:t>Preprocessing Before Calling </a:t>
            </a:r>
            <a:endParaRPr lang="zh-CN" altLang="en-US" sz="1400" dirty="0">
              <a:latin typeface="Times New Roman" pitchFamily="18" charset="0"/>
              <a:cs typeface="Times New Roman" pitchFamily="18" charset="0"/>
            </a:endParaRPr>
          </a:p>
        </p:txBody>
      </p:sp>
      <p:cxnSp>
        <p:nvCxnSpPr>
          <p:cNvPr id="24" name="直接箭头连接符 23"/>
          <p:cNvCxnSpPr/>
          <p:nvPr/>
        </p:nvCxnSpPr>
        <p:spPr>
          <a:xfrm>
            <a:off x="6959882" y="4765205"/>
            <a:ext cx="0" cy="288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圆角矩形 24"/>
          <p:cNvSpPr/>
          <p:nvPr/>
        </p:nvSpPr>
        <p:spPr>
          <a:xfrm>
            <a:off x="6060458" y="5060614"/>
            <a:ext cx="1800000" cy="540000"/>
          </a:xfrm>
          <a:prstGeom prst="roundRect">
            <a:avLst/>
          </a:prstGeom>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400" dirty="0" smtClean="0">
                <a:latin typeface="Times New Roman" pitchFamily="18" charset="0"/>
                <a:cs typeface="Times New Roman" pitchFamily="18" charset="0"/>
              </a:rPr>
              <a:t>SNVs &amp; </a:t>
            </a:r>
            <a:r>
              <a:rPr lang="en-US" altLang="zh-CN" sz="1400" dirty="0" err="1" smtClean="0">
                <a:latin typeface="Times New Roman" pitchFamily="18" charset="0"/>
                <a:cs typeface="Times New Roman" pitchFamily="18" charset="0"/>
              </a:rPr>
              <a:t>INDEls</a:t>
            </a:r>
            <a:r>
              <a:rPr lang="en-US" altLang="zh-CN" sz="1400" dirty="0" smtClean="0">
                <a:latin typeface="Times New Roman" pitchFamily="18" charset="0"/>
                <a:cs typeface="Times New Roman" pitchFamily="18" charset="0"/>
              </a:rPr>
              <a:t> Calling</a:t>
            </a:r>
            <a:endParaRPr lang="zh-CN" altLang="en-US" sz="1400" dirty="0">
              <a:latin typeface="Times New Roman" pitchFamily="18" charset="0"/>
              <a:cs typeface="Times New Roman" pitchFamily="18" charset="0"/>
            </a:endParaRPr>
          </a:p>
        </p:txBody>
      </p:sp>
      <p:cxnSp>
        <p:nvCxnSpPr>
          <p:cNvPr id="29" name="直接箭头连接符 28"/>
          <p:cNvCxnSpPr/>
          <p:nvPr/>
        </p:nvCxnSpPr>
        <p:spPr>
          <a:xfrm>
            <a:off x="6961152" y="5610470"/>
            <a:ext cx="694" cy="288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圆角矩形 29"/>
          <p:cNvSpPr/>
          <p:nvPr/>
        </p:nvSpPr>
        <p:spPr>
          <a:xfrm>
            <a:off x="6048958" y="5934951"/>
            <a:ext cx="1800000" cy="540000"/>
          </a:xfrm>
          <a:prstGeom prst="roundRect">
            <a:avLst/>
          </a:prstGeom>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400" dirty="0" smtClean="0">
                <a:latin typeface="Times New Roman" pitchFamily="18" charset="0"/>
                <a:cs typeface="Times New Roman" pitchFamily="18" charset="0"/>
              </a:rPr>
              <a:t>Variants Filtering</a:t>
            </a:r>
            <a:endParaRPr lang="zh-CN" altLang="en-US" sz="1400" dirty="0">
              <a:latin typeface="Times New Roman" pitchFamily="18" charset="0"/>
              <a:cs typeface="Times New Roman" pitchFamily="18" charset="0"/>
            </a:endParaRPr>
          </a:p>
        </p:txBody>
      </p:sp>
      <p:cxnSp>
        <p:nvCxnSpPr>
          <p:cNvPr id="32" name="直接箭头连接符 31"/>
          <p:cNvCxnSpPr>
            <a:endCxn id="30" idx="1"/>
          </p:cNvCxnSpPr>
          <p:nvPr/>
        </p:nvCxnSpPr>
        <p:spPr>
          <a:xfrm>
            <a:off x="4892591" y="6204951"/>
            <a:ext cx="1156367" cy="0"/>
          </a:xfrm>
          <a:prstGeom prst="straightConnector1">
            <a:avLst/>
          </a:prstGeom>
          <a:ln>
            <a:headEnd type="arrow"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39" name="直接箭头连接符 38"/>
          <p:cNvCxnSpPr/>
          <p:nvPr/>
        </p:nvCxnSpPr>
        <p:spPr>
          <a:xfrm flipV="1">
            <a:off x="3761840" y="5445256"/>
            <a:ext cx="0" cy="288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1" name="直接箭头连接符 40"/>
          <p:cNvCxnSpPr/>
          <p:nvPr/>
        </p:nvCxnSpPr>
        <p:spPr>
          <a:xfrm flipV="1">
            <a:off x="3761840" y="4822693"/>
            <a:ext cx="0" cy="288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3" name="直接箭头连接符 42"/>
          <p:cNvCxnSpPr/>
          <p:nvPr/>
        </p:nvCxnSpPr>
        <p:spPr>
          <a:xfrm flipV="1">
            <a:off x="3761840" y="4209884"/>
            <a:ext cx="0" cy="288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直接箭头连接符 46"/>
          <p:cNvCxnSpPr>
            <a:stCxn id="8" idx="3"/>
            <a:endCxn id="11" idx="1"/>
          </p:cNvCxnSpPr>
          <p:nvPr/>
        </p:nvCxnSpPr>
        <p:spPr>
          <a:xfrm flipV="1">
            <a:off x="1795110" y="1160748"/>
            <a:ext cx="1336730" cy="464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8" name="圆角矩形 47"/>
          <p:cNvSpPr/>
          <p:nvPr/>
        </p:nvSpPr>
        <p:spPr>
          <a:xfrm>
            <a:off x="2434211" y="5733256"/>
            <a:ext cx="2458380" cy="1008000"/>
          </a:xfrm>
          <a:prstGeom prst="roundRect">
            <a:avLst/>
          </a:prstGeom>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tLang="zh-CN" sz="1400" dirty="0" smtClean="0">
              <a:latin typeface="Times New Roman" pitchFamily="18" charset="0"/>
              <a:cs typeface="Times New Roman" pitchFamily="18" charset="0"/>
            </a:endParaRPr>
          </a:p>
          <a:p>
            <a:pPr algn="ctr"/>
            <a:r>
              <a:rPr lang="en-US" altLang="zh-CN" sz="1400" dirty="0" smtClean="0">
                <a:latin typeface="Times New Roman" pitchFamily="18" charset="0"/>
                <a:cs typeface="Times New Roman" pitchFamily="18" charset="0"/>
              </a:rPr>
              <a:t>Annotation</a:t>
            </a:r>
            <a:endParaRPr lang="en-US" altLang="zh-CN" sz="1400" dirty="0">
              <a:latin typeface="Times New Roman" pitchFamily="18" charset="0"/>
              <a:cs typeface="Times New Roman" pitchFamily="18" charset="0"/>
            </a:endParaRPr>
          </a:p>
          <a:p>
            <a:pPr algn="ctr"/>
            <a:r>
              <a:rPr lang="en-US" altLang="zh-CN" sz="1200" dirty="0">
                <a:solidFill>
                  <a:schemeClr val="tx1">
                    <a:lumMod val="65000"/>
                    <a:lumOff val="35000"/>
                  </a:schemeClr>
                </a:solidFill>
                <a:latin typeface="Times New Roman" pitchFamily="18" charset="0"/>
                <a:cs typeface="Times New Roman" pitchFamily="18" charset="0"/>
              </a:rPr>
              <a:t>Population frequency-based</a:t>
            </a:r>
          </a:p>
          <a:p>
            <a:pPr algn="ctr"/>
            <a:r>
              <a:rPr lang="en-US" altLang="zh-CN" sz="1200" dirty="0" smtClean="0">
                <a:solidFill>
                  <a:schemeClr val="tx1">
                    <a:lumMod val="65000"/>
                    <a:lumOff val="35000"/>
                  </a:schemeClr>
                </a:solidFill>
                <a:latin typeface="Times New Roman" pitchFamily="18" charset="0"/>
                <a:cs typeface="Times New Roman" pitchFamily="18" charset="0"/>
              </a:rPr>
              <a:t>Prediction-based</a:t>
            </a:r>
          </a:p>
          <a:p>
            <a:pPr algn="ctr"/>
            <a:r>
              <a:rPr lang="en-US" altLang="zh-CN" sz="1200" dirty="0" smtClean="0">
                <a:solidFill>
                  <a:schemeClr val="tx1">
                    <a:lumMod val="65000"/>
                    <a:lumOff val="35000"/>
                  </a:schemeClr>
                </a:solidFill>
                <a:latin typeface="Times New Roman" pitchFamily="18" charset="0"/>
                <a:cs typeface="Times New Roman" pitchFamily="18" charset="0"/>
              </a:rPr>
              <a:t>Structural-based</a:t>
            </a:r>
            <a:endParaRPr lang="en-US" altLang="zh-CN" sz="1200" dirty="0">
              <a:solidFill>
                <a:schemeClr val="tx1">
                  <a:lumMod val="65000"/>
                  <a:lumOff val="35000"/>
                </a:schemeClr>
              </a:solidFill>
              <a:latin typeface="Times New Roman" pitchFamily="18" charset="0"/>
              <a:cs typeface="Times New Roman" pitchFamily="18" charset="0"/>
            </a:endParaRPr>
          </a:p>
          <a:p>
            <a:pPr algn="ctr"/>
            <a:r>
              <a:rPr lang="en-US" altLang="zh-CN" sz="1200" dirty="0" smtClean="0">
                <a:solidFill>
                  <a:schemeClr val="tx1">
                    <a:lumMod val="65000"/>
                    <a:lumOff val="35000"/>
                  </a:schemeClr>
                </a:solidFill>
                <a:latin typeface="Times New Roman" pitchFamily="18" charset="0"/>
                <a:cs typeface="Times New Roman" pitchFamily="18" charset="0"/>
              </a:rPr>
              <a:t>Evidence-based</a:t>
            </a:r>
            <a:endParaRPr lang="en-US" altLang="zh-CN" sz="1200" dirty="0">
              <a:solidFill>
                <a:schemeClr val="tx1">
                  <a:lumMod val="65000"/>
                  <a:lumOff val="35000"/>
                </a:schemeClr>
              </a:solidFill>
              <a:latin typeface="Times New Roman" pitchFamily="18" charset="0"/>
              <a:cs typeface="Times New Roman" pitchFamily="18" charset="0"/>
            </a:endParaRPr>
          </a:p>
          <a:p>
            <a:pPr algn="ctr"/>
            <a:r>
              <a:rPr lang="en-US" altLang="zh-CN" sz="1200" dirty="0" smtClean="0">
                <a:solidFill>
                  <a:schemeClr val="tx1">
                    <a:lumMod val="65000"/>
                    <a:lumOff val="35000"/>
                  </a:schemeClr>
                </a:solidFill>
                <a:latin typeface="Times New Roman" pitchFamily="18" charset="0"/>
                <a:cs typeface="Times New Roman" pitchFamily="18" charset="0"/>
              </a:rPr>
              <a:t> </a:t>
            </a:r>
            <a:endParaRPr lang="zh-CN" altLang="en-US" sz="1200" dirty="0">
              <a:solidFill>
                <a:schemeClr val="tx1">
                  <a:lumMod val="65000"/>
                  <a:lumOff val="35000"/>
                </a:schemeClr>
              </a:solidFill>
              <a:latin typeface="Times New Roman" pitchFamily="18" charset="0"/>
              <a:cs typeface="Times New Roman" pitchFamily="18" charset="0"/>
            </a:endParaRPr>
          </a:p>
        </p:txBody>
      </p:sp>
      <p:sp>
        <p:nvSpPr>
          <p:cNvPr id="49" name="圆角矩形 48"/>
          <p:cNvSpPr/>
          <p:nvPr/>
        </p:nvSpPr>
        <p:spPr>
          <a:xfrm>
            <a:off x="3131840" y="5099084"/>
            <a:ext cx="1260000" cy="313200"/>
          </a:xfrm>
          <a:prstGeom prst="roundRect">
            <a:avLst/>
          </a:prstGeom>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ltLang="zh-CN" sz="1400" dirty="0" smtClean="0">
              <a:latin typeface="Times New Roman" pitchFamily="18" charset="0"/>
              <a:cs typeface="Times New Roman" pitchFamily="18" charset="0"/>
            </a:endParaRPr>
          </a:p>
          <a:p>
            <a:pPr algn="ctr"/>
            <a:r>
              <a:rPr lang="en-US" altLang="zh-CN" sz="1400" dirty="0" smtClean="0">
                <a:latin typeface="Times New Roman" pitchFamily="18" charset="0"/>
                <a:cs typeface="Times New Roman" pitchFamily="18" charset="0"/>
              </a:rPr>
              <a:t>Interpretation</a:t>
            </a:r>
            <a:endParaRPr lang="zh-CN" altLang="en-US" sz="1400" dirty="0">
              <a:latin typeface="Times New Roman" pitchFamily="18" charset="0"/>
              <a:cs typeface="Times New Roman" pitchFamily="18" charset="0"/>
            </a:endParaRPr>
          </a:p>
          <a:p>
            <a:pPr algn="ctr"/>
            <a:endParaRPr lang="zh-CN" altLang="en-US" sz="1400" dirty="0">
              <a:latin typeface="Times New Roman" pitchFamily="18" charset="0"/>
              <a:cs typeface="Times New Roman" pitchFamily="18" charset="0"/>
            </a:endParaRPr>
          </a:p>
        </p:txBody>
      </p:sp>
      <p:sp>
        <p:nvSpPr>
          <p:cNvPr id="50" name="圆角矩形 49"/>
          <p:cNvSpPr/>
          <p:nvPr/>
        </p:nvSpPr>
        <p:spPr>
          <a:xfrm>
            <a:off x="3131840" y="4473139"/>
            <a:ext cx="1260000" cy="313200"/>
          </a:xfrm>
          <a:prstGeom prst="roundRect">
            <a:avLst/>
          </a:prstGeom>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400" dirty="0">
                <a:latin typeface="Times New Roman" pitchFamily="18" charset="0"/>
                <a:cs typeface="Times New Roman" pitchFamily="18" charset="0"/>
              </a:rPr>
              <a:t>Validation</a:t>
            </a:r>
            <a:endParaRPr lang="zh-CN" altLang="en-US" sz="1400" dirty="0">
              <a:latin typeface="Times New Roman" pitchFamily="18" charset="0"/>
              <a:cs typeface="Times New Roman" pitchFamily="18" charset="0"/>
            </a:endParaRPr>
          </a:p>
        </p:txBody>
      </p:sp>
      <p:sp>
        <p:nvSpPr>
          <p:cNvPr id="51" name="圆角矩形 50"/>
          <p:cNvSpPr/>
          <p:nvPr/>
        </p:nvSpPr>
        <p:spPr>
          <a:xfrm>
            <a:off x="3131840" y="3881112"/>
            <a:ext cx="1260000" cy="313200"/>
          </a:xfrm>
          <a:prstGeom prst="roundRect">
            <a:avLst/>
          </a:prstGeom>
          <a:effectLst>
            <a:innerShdw blurRad="114300">
              <a:prstClr val="black"/>
            </a:innerShdw>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400" dirty="0" smtClean="0">
                <a:latin typeface="Times New Roman" pitchFamily="18" charset="0"/>
                <a:cs typeface="Times New Roman" pitchFamily="18" charset="0"/>
              </a:rPr>
              <a:t>Reporting</a:t>
            </a:r>
            <a:endParaRPr lang="zh-CN" altLang="en-US" sz="1400" dirty="0">
              <a:latin typeface="Times New Roman" pitchFamily="18" charset="0"/>
              <a:cs typeface="Times New Roman" pitchFamily="18" charset="0"/>
            </a:endParaRPr>
          </a:p>
        </p:txBody>
      </p:sp>
      <p:cxnSp>
        <p:nvCxnSpPr>
          <p:cNvPr id="67" name="肘形连接符 66"/>
          <p:cNvCxnSpPr>
            <a:stCxn id="11" idx="3"/>
          </p:cNvCxnSpPr>
          <p:nvPr/>
        </p:nvCxnSpPr>
        <p:spPr>
          <a:xfrm>
            <a:off x="4788024" y="1160748"/>
            <a:ext cx="682750" cy="684076"/>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520" y="2564533"/>
            <a:ext cx="2315993" cy="1617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0" name="直接箭头连接符 69"/>
          <p:cNvCxnSpPr>
            <a:endCxn id="51" idx="1"/>
          </p:cNvCxnSpPr>
          <p:nvPr/>
        </p:nvCxnSpPr>
        <p:spPr>
          <a:xfrm>
            <a:off x="2567513" y="4037712"/>
            <a:ext cx="564327" cy="0"/>
          </a:xfrm>
          <a:prstGeom prst="straightConnector1">
            <a:avLst/>
          </a:prstGeom>
          <a:ln>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71" name="矩形 70"/>
          <p:cNvSpPr/>
          <p:nvPr/>
        </p:nvSpPr>
        <p:spPr>
          <a:xfrm>
            <a:off x="5129398" y="1340768"/>
            <a:ext cx="2106897" cy="3132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1400" dirty="0">
                <a:latin typeface="Times New Roman" pitchFamily="18" charset="0"/>
                <a:cs typeface="Times New Roman" pitchFamily="18" charset="0"/>
              </a:rPr>
              <a:t>Human reference genome</a:t>
            </a:r>
            <a:endParaRPr lang="zh-CN" altLang="en-US" sz="1400" dirty="0">
              <a:latin typeface="Times New Roman" pitchFamily="18" charset="0"/>
              <a:cs typeface="Times New Roman" pitchFamily="18" charset="0"/>
            </a:endParaRPr>
          </a:p>
        </p:txBody>
      </p:sp>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508" y="4383655"/>
            <a:ext cx="2476005" cy="7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5" name="直接箭头连接符 74"/>
          <p:cNvCxnSpPr/>
          <p:nvPr/>
        </p:nvCxnSpPr>
        <p:spPr>
          <a:xfrm>
            <a:off x="2567512" y="4665599"/>
            <a:ext cx="564327" cy="0"/>
          </a:xfrm>
          <a:prstGeom prst="straightConnector1">
            <a:avLst/>
          </a:prstGeom>
          <a:ln>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28" name="标题 1"/>
          <p:cNvSpPr>
            <a:spLocks noGrp="1"/>
          </p:cNvSpPr>
          <p:nvPr>
            <p:ph type="title"/>
          </p:nvPr>
        </p:nvSpPr>
        <p:spPr>
          <a:xfrm>
            <a:off x="457200" y="-214330"/>
            <a:ext cx="8229600" cy="1143000"/>
          </a:xfrm>
        </p:spPr>
        <p:txBody>
          <a:bodyPr>
            <a:normAutofit/>
          </a:bodyPr>
          <a:lstStyle/>
          <a:p>
            <a:r>
              <a:rPr lang="en-US" altLang="zh-CN" sz="3200" dirty="0" smtClean="0">
                <a:solidFill>
                  <a:srgbClr val="C00000"/>
                </a:solidFill>
                <a:latin typeface="Arial" pitchFamily="34" charset="0"/>
                <a:ea typeface="黑体" pitchFamily="49" charset="-122"/>
                <a:cs typeface="Arial" pitchFamily="34" charset="0"/>
              </a:rPr>
              <a:t>BRCA</a:t>
            </a:r>
            <a:r>
              <a:rPr lang="zh-CN" altLang="en-US" sz="3200" dirty="0" smtClean="0">
                <a:solidFill>
                  <a:srgbClr val="C00000"/>
                </a:solidFill>
                <a:latin typeface="黑体" pitchFamily="49" charset="-122"/>
                <a:ea typeface="黑体" pitchFamily="49" charset="-122"/>
              </a:rPr>
              <a:t>检测报告合成</a:t>
            </a:r>
            <a:r>
              <a:rPr lang="en-US" altLang="zh-CN" sz="3200" dirty="0" smtClean="0">
                <a:solidFill>
                  <a:srgbClr val="C00000"/>
                </a:solidFill>
                <a:latin typeface="黑体" pitchFamily="49" charset="-122"/>
                <a:ea typeface="黑体" pitchFamily="49" charset="-122"/>
              </a:rPr>
              <a:t>—</a:t>
            </a:r>
            <a:r>
              <a:rPr lang="zh-CN" altLang="en-US" sz="3200" dirty="0" smtClean="0">
                <a:solidFill>
                  <a:srgbClr val="C00000"/>
                </a:solidFill>
                <a:latin typeface="黑体" pitchFamily="49" charset="-122"/>
                <a:ea typeface="黑体" pitchFamily="49" charset="-122"/>
              </a:rPr>
              <a:t>生信分析流程</a:t>
            </a:r>
          </a:p>
        </p:txBody>
      </p:sp>
    </p:spTree>
    <p:extLst>
      <p:ext uri="{BB962C8B-B14F-4D97-AF65-F5344CB8AC3E}">
        <p14:creationId xmlns:p14="http://schemas.microsoft.com/office/powerpoint/2010/main" val="108211011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8752" y="236538"/>
            <a:ext cx="9025247" cy="977884"/>
          </a:xfrm>
        </p:spPr>
        <p:txBody>
          <a:bodyPr>
            <a:noAutofit/>
          </a:bodyPr>
          <a:lstStyle/>
          <a:p>
            <a:r>
              <a:rPr lang="zh-CN" altLang="en-US" sz="3600" b="1" dirty="0" smtClean="0">
                <a:solidFill>
                  <a:srgbClr val="FF0000"/>
                </a:solidFill>
                <a:latin typeface="华文中宋" pitchFamily="2" charset="-122"/>
                <a:ea typeface="华文中宋" pitchFamily="2" charset="-122"/>
              </a:rPr>
              <a:t>如何选择：目标基因测序？全基因组</a:t>
            </a:r>
            <a:r>
              <a:rPr lang="en-US" altLang="zh-CN" sz="3600" b="1" dirty="0" smtClean="0">
                <a:solidFill>
                  <a:srgbClr val="FF0000"/>
                </a:solidFill>
                <a:latin typeface="华文中宋" pitchFamily="2" charset="-122"/>
                <a:ea typeface="华文中宋" pitchFamily="2" charset="-122"/>
              </a:rPr>
              <a:t>/</a:t>
            </a:r>
            <a:r>
              <a:rPr lang="zh-CN" altLang="en-US" sz="3600" b="1" dirty="0" smtClean="0">
                <a:solidFill>
                  <a:srgbClr val="FF0000"/>
                </a:solidFill>
                <a:latin typeface="华文中宋" pitchFamily="2" charset="-122"/>
                <a:ea typeface="华文中宋" pitchFamily="2" charset="-122"/>
              </a:rPr>
              <a:t>全外显子组测序？</a:t>
            </a:r>
            <a:endParaRPr lang="zh-CN" altLang="en-US" sz="3600" b="1" dirty="0">
              <a:solidFill>
                <a:srgbClr val="FF0000"/>
              </a:solidFill>
              <a:latin typeface="华文中宋" pitchFamily="2" charset="-122"/>
              <a:ea typeface="华文中宋" pitchFamily="2" charset="-122"/>
            </a:endParaRPr>
          </a:p>
        </p:txBody>
      </p:sp>
      <p:sp>
        <p:nvSpPr>
          <p:cNvPr id="4" name="矩形 3"/>
          <p:cNvSpPr/>
          <p:nvPr/>
        </p:nvSpPr>
        <p:spPr>
          <a:xfrm>
            <a:off x="494852" y="1749299"/>
            <a:ext cx="8272631" cy="4465838"/>
          </a:xfrm>
          <a:prstGeom prst="rect">
            <a:avLst/>
          </a:prstGeom>
        </p:spPr>
        <p:txBody>
          <a:bodyPr wrap="square">
            <a:spAutoFit/>
          </a:bodyPr>
          <a:lstStyle/>
          <a:p>
            <a:pPr marL="252896" indent="-252896" defTabSz="913971" fontAlgn="base">
              <a:spcBef>
                <a:spcPct val="40000"/>
              </a:spcBef>
              <a:spcAft>
                <a:spcPct val="0"/>
              </a:spcAft>
              <a:buClr>
                <a:schemeClr val="tx1"/>
              </a:buClr>
              <a:buSzPts val="2400"/>
              <a:buFont typeface="Verdana" pitchFamily="34" charset="0"/>
              <a:buChar char="•"/>
            </a:pPr>
            <a:r>
              <a:rPr lang="zh-CN" altLang="en-US" sz="2400" noProof="1" smtClean="0"/>
              <a:t>临床或科研需求</a:t>
            </a:r>
            <a:r>
              <a:rPr lang="en-US" altLang="zh-CN" sz="2400" noProof="1" smtClean="0"/>
              <a:t> </a:t>
            </a:r>
            <a:endParaRPr lang="en-US" altLang="zh-CN" sz="2400" noProof="1"/>
          </a:p>
          <a:p>
            <a:pPr marL="535369" lvl="1" indent="-110919" defTabSz="913971" fontAlgn="base">
              <a:lnSpc>
                <a:spcPct val="90000"/>
              </a:lnSpc>
              <a:spcBef>
                <a:spcPct val="20000"/>
              </a:spcBef>
              <a:spcAft>
                <a:spcPct val="0"/>
              </a:spcAft>
              <a:buClr>
                <a:srgbClr val="3333FF"/>
              </a:buClr>
              <a:buSzPts val="2200"/>
              <a:buFont typeface="Verdana"/>
              <a:buChar char="-"/>
            </a:pPr>
            <a:r>
              <a:rPr lang="zh-CN" altLang="en-US" sz="1900" noProof="1" smtClean="0">
                <a:solidFill>
                  <a:srgbClr val="3333FF"/>
                </a:solidFill>
              </a:rPr>
              <a:t>是否有合适的目标基因富集试剂盒包含拟测序瘤种中的重要基因？</a:t>
            </a:r>
            <a:endParaRPr lang="en-US" altLang="zh-CN" sz="1900" noProof="1" smtClean="0">
              <a:solidFill>
                <a:srgbClr val="3333FF"/>
              </a:solidFill>
            </a:endParaRPr>
          </a:p>
          <a:p>
            <a:pPr marL="535369" lvl="1" indent="-110919" defTabSz="913971" fontAlgn="base">
              <a:lnSpc>
                <a:spcPct val="90000"/>
              </a:lnSpc>
              <a:spcBef>
                <a:spcPct val="20000"/>
              </a:spcBef>
              <a:spcAft>
                <a:spcPct val="0"/>
              </a:spcAft>
              <a:buClr>
                <a:srgbClr val="3333FF"/>
              </a:buClr>
              <a:buSzPts val="2200"/>
              <a:buFont typeface="Verdana"/>
              <a:buChar char="-"/>
            </a:pPr>
            <a:r>
              <a:rPr lang="zh-CN" altLang="en-US" sz="1900" noProof="1" smtClean="0">
                <a:solidFill>
                  <a:srgbClr val="3333FF"/>
                </a:solidFill>
              </a:rPr>
              <a:t>拟进行的测序旨在指导特定靶向药物的使用？</a:t>
            </a:r>
            <a:endParaRPr lang="en-US" altLang="zh-CN" sz="1900" noProof="1" smtClean="0">
              <a:solidFill>
                <a:srgbClr val="3333FF"/>
              </a:solidFill>
            </a:endParaRPr>
          </a:p>
          <a:p>
            <a:pPr marL="535369" lvl="1" indent="-110919" defTabSz="913971" fontAlgn="base">
              <a:lnSpc>
                <a:spcPct val="90000"/>
              </a:lnSpc>
              <a:spcBef>
                <a:spcPct val="20000"/>
              </a:spcBef>
              <a:spcAft>
                <a:spcPct val="0"/>
              </a:spcAft>
              <a:buClr>
                <a:srgbClr val="3333FF"/>
              </a:buClr>
              <a:buSzPts val="2200"/>
              <a:buFont typeface="Verdana"/>
              <a:buChar char="-"/>
            </a:pPr>
            <a:r>
              <a:rPr lang="zh-CN" altLang="en-US" sz="1900" noProof="1">
                <a:solidFill>
                  <a:srgbClr val="3333FF"/>
                </a:solidFill>
              </a:rPr>
              <a:t>拟进行的</a:t>
            </a:r>
            <a:r>
              <a:rPr lang="zh-CN" altLang="en-US" sz="1900" noProof="1" smtClean="0">
                <a:solidFill>
                  <a:srgbClr val="3333FF"/>
                </a:solidFill>
              </a:rPr>
              <a:t>测序旨在为临床实验或基础转化研究提供数据？</a:t>
            </a:r>
            <a:endParaRPr lang="en-US" altLang="zh-CN" sz="1900" noProof="1" smtClean="0">
              <a:solidFill>
                <a:srgbClr val="3333FF"/>
              </a:solidFill>
            </a:endParaRPr>
          </a:p>
          <a:p>
            <a:pPr marL="535369" lvl="1" indent="-110919" defTabSz="913971" fontAlgn="base">
              <a:lnSpc>
                <a:spcPct val="90000"/>
              </a:lnSpc>
              <a:spcBef>
                <a:spcPct val="20000"/>
              </a:spcBef>
              <a:spcAft>
                <a:spcPct val="0"/>
              </a:spcAft>
              <a:buClr>
                <a:srgbClr val="3333FF"/>
              </a:buClr>
              <a:buSzPts val="2200"/>
              <a:buFont typeface="Verdana"/>
              <a:buChar char="-"/>
            </a:pPr>
            <a:endParaRPr lang="en-US" altLang="zh-CN" sz="1900" noProof="1">
              <a:solidFill>
                <a:srgbClr val="3333FF"/>
              </a:solidFill>
            </a:endParaRPr>
          </a:p>
          <a:p>
            <a:pPr marL="535369" lvl="1" indent="-110919" defTabSz="913971" fontAlgn="base">
              <a:lnSpc>
                <a:spcPct val="90000"/>
              </a:lnSpc>
              <a:spcBef>
                <a:spcPct val="20000"/>
              </a:spcBef>
              <a:spcAft>
                <a:spcPct val="0"/>
              </a:spcAft>
              <a:buClr>
                <a:srgbClr val="3333FF"/>
              </a:buClr>
              <a:buSzPts val="2200"/>
              <a:buFont typeface="Verdana"/>
              <a:buChar char="-"/>
            </a:pPr>
            <a:endParaRPr lang="en-US" altLang="zh-CN" sz="1900" noProof="1" smtClean="0">
              <a:solidFill>
                <a:srgbClr val="3333FF"/>
              </a:solidFill>
            </a:endParaRPr>
          </a:p>
          <a:p>
            <a:pPr marL="535369" lvl="1" indent="-110919" defTabSz="913971" fontAlgn="base">
              <a:lnSpc>
                <a:spcPct val="90000"/>
              </a:lnSpc>
              <a:spcBef>
                <a:spcPct val="20000"/>
              </a:spcBef>
              <a:spcAft>
                <a:spcPct val="0"/>
              </a:spcAft>
              <a:buClr>
                <a:srgbClr val="3333FF"/>
              </a:buClr>
              <a:buSzPts val="2200"/>
              <a:buFont typeface="Verdana"/>
              <a:buChar char="-"/>
            </a:pPr>
            <a:endParaRPr lang="en-US" altLang="zh-CN" sz="1900" noProof="1">
              <a:solidFill>
                <a:srgbClr val="3333FF"/>
              </a:solidFill>
            </a:endParaRPr>
          </a:p>
          <a:p>
            <a:pPr marL="535369" lvl="1" indent="-110919" defTabSz="913971" fontAlgn="base">
              <a:lnSpc>
                <a:spcPct val="90000"/>
              </a:lnSpc>
              <a:spcBef>
                <a:spcPct val="20000"/>
              </a:spcBef>
              <a:spcAft>
                <a:spcPct val="0"/>
              </a:spcAft>
              <a:buClr>
                <a:srgbClr val="3333FF"/>
              </a:buClr>
              <a:buSzPts val="2200"/>
              <a:buFont typeface="Verdana"/>
              <a:buChar char="-"/>
            </a:pPr>
            <a:endParaRPr lang="en-US" altLang="zh-CN" sz="1900" noProof="1" smtClean="0">
              <a:solidFill>
                <a:srgbClr val="3333FF"/>
              </a:solidFill>
            </a:endParaRPr>
          </a:p>
          <a:p>
            <a:pPr marL="252896" indent="-252896" defTabSz="913971" fontAlgn="base">
              <a:spcBef>
                <a:spcPct val="40000"/>
              </a:spcBef>
              <a:spcAft>
                <a:spcPct val="0"/>
              </a:spcAft>
              <a:buClr>
                <a:schemeClr val="tx1"/>
              </a:buClr>
              <a:buSzPts val="2400"/>
              <a:buFont typeface="Verdana" pitchFamily="34" charset="0"/>
              <a:buChar char="•"/>
            </a:pPr>
            <a:r>
              <a:rPr lang="zh-CN" altLang="en-US" sz="2400" dirty="0" smtClean="0"/>
              <a:t>资源</a:t>
            </a:r>
            <a:endParaRPr lang="en-US" altLang="zh-CN" sz="2400" dirty="0" smtClean="0"/>
          </a:p>
          <a:p>
            <a:pPr marL="535369" lvl="1" indent="-110919" defTabSz="913971" fontAlgn="base">
              <a:lnSpc>
                <a:spcPct val="90000"/>
              </a:lnSpc>
              <a:spcBef>
                <a:spcPct val="20000"/>
              </a:spcBef>
              <a:spcAft>
                <a:spcPct val="0"/>
              </a:spcAft>
              <a:buClr>
                <a:srgbClr val="3333FF"/>
              </a:buClr>
              <a:buSzPts val="2200"/>
              <a:buFont typeface="Verdana"/>
              <a:buChar char="-"/>
            </a:pPr>
            <a:r>
              <a:rPr lang="zh-CN" altLang="en-US" sz="1900" dirty="0" smtClean="0">
                <a:solidFill>
                  <a:srgbClr val="3333FF"/>
                </a:solidFill>
              </a:rPr>
              <a:t>实验室软硬件条件</a:t>
            </a:r>
            <a:endParaRPr lang="en-US" altLang="zh-CN" sz="1900" dirty="0" smtClean="0">
              <a:solidFill>
                <a:srgbClr val="3333FF"/>
              </a:solidFill>
            </a:endParaRPr>
          </a:p>
          <a:p>
            <a:pPr marL="429081" lvl="1" defTabSz="913971" fontAlgn="base">
              <a:lnSpc>
                <a:spcPct val="90000"/>
              </a:lnSpc>
              <a:spcBef>
                <a:spcPct val="20000"/>
              </a:spcBef>
              <a:spcAft>
                <a:spcPct val="0"/>
              </a:spcAft>
              <a:buClr>
                <a:srgbClr val="3333FF"/>
              </a:buClr>
              <a:buSzPts val="2200"/>
            </a:pPr>
            <a:r>
              <a:rPr lang="zh-CN" altLang="en-US" sz="1600" i="1" dirty="0" smtClean="0">
                <a:solidFill>
                  <a:srgbClr val="C00000"/>
                </a:solidFill>
              </a:rPr>
              <a:t>分子生物学</a:t>
            </a:r>
            <a:r>
              <a:rPr lang="zh-CN" altLang="en-US" sz="1600" i="1" dirty="0">
                <a:solidFill>
                  <a:srgbClr val="C00000"/>
                </a:solidFill>
              </a:rPr>
              <a:t>实验室、测序平台、生物信息学</a:t>
            </a:r>
            <a:r>
              <a:rPr lang="zh-CN" altLang="en-US" sz="1600" i="1" dirty="0" smtClean="0">
                <a:solidFill>
                  <a:srgbClr val="C00000"/>
                </a:solidFill>
              </a:rPr>
              <a:t>分析、分子诊断科室、临床科室</a:t>
            </a:r>
            <a:endParaRPr lang="en-US" altLang="zh-CN" sz="1600" i="1" dirty="0" smtClean="0">
              <a:solidFill>
                <a:srgbClr val="C00000"/>
              </a:solidFill>
            </a:endParaRPr>
          </a:p>
          <a:p>
            <a:pPr marL="535369" lvl="1" indent="-110919" defTabSz="913971" fontAlgn="base">
              <a:lnSpc>
                <a:spcPct val="90000"/>
              </a:lnSpc>
              <a:spcBef>
                <a:spcPct val="20000"/>
              </a:spcBef>
              <a:spcAft>
                <a:spcPct val="0"/>
              </a:spcAft>
              <a:buClr>
                <a:srgbClr val="3333FF"/>
              </a:buClr>
              <a:buSzPts val="2200"/>
              <a:buFont typeface="Verdana"/>
              <a:buChar char="-"/>
            </a:pPr>
            <a:r>
              <a:rPr lang="zh-CN" altLang="en-US" sz="1900" dirty="0">
                <a:solidFill>
                  <a:srgbClr val="3333FF"/>
                </a:solidFill>
              </a:rPr>
              <a:t>测序费用</a:t>
            </a:r>
            <a:endParaRPr lang="en-US" altLang="zh-CN" sz="1900" dirty="0">
              <a:solidFill>
                <a:srgbClr val="3333FF"/>
              </a:solidFill>
            </a:endParaRPr>
          </a:p>
          <a:p>
            <a:pPr marL="424450" lvl="1" defTabSz="913971" fontAlgn="base">
              <a:lnSpc>
                <a:spcPct val="90000"/>
              </a:lnSpc>
              <a:spcBef>
                <a:spcPct val="20000"/>
              </a:spcBef>
              <a:spcAft>
                <a:spcPct val="0"/>
              </a:spcAft>
              <a:buClr>
                <a:srgbClr val="3333FF"/>
              </a:buClr>
              <a:buSzPts val="2200"/>
            </a:pPr>
            <a:r>
              <a:rPr lang="zh-CN" altLang="en-US" sz="1600" i="1" dirty="0">
                <a:solidFill>
                  <a:srgbClr val="C00000"/>
                </a:solidFill>
              </a:rPr>
              <a:t>目标基因</a:t>
            </a:r>
            <a:r>
              <a:rPr lang="zh-CN" altLang="en-US" sz="1600" i="1" dirty="0" smtClean="0">
                <a:solidFill>
                  <a:srgbClr val="C00000"/>
                </a:solidFill>
              </a:rPr>
              <a:t>测序：</a:t>
            </a:r>
            <a:r>
              <a:rPr lang="en-US" altLang="zh-CN" sz="1600" i="1" dirty="0" smtClean="0">
                <a:solidFill>
                  <a:srgbClr val="C00000"/>
                </a:solidFill>
              </a:rPr>
              <a:t>~5000RMB/</a:t>
            </a:r>
            <a:r>
              <a:rPr lang="zh-CN" altLang="en-US" sz="1600" i="1" dirty="0" smtClean="0">
                <a:solidFill>
                  <a:srgbClr val="C00000"/>
                </a:solidFill>
              </a:rPr>
              <a:t>例；全基因组</a:t>
            </a:r>
            <a:r>
              <a:rPr lang="en-US" altLang="zh-CN" sz="1600" i="1" dirty="0" smtClean="0">
                <a:solidFill>
                  <a:srgbClr val="C00000"/>
                </a:solidFill>
              </a:rPr>
              <a:t>/</a:t>
            </a:r>
            <a:r>
              <a:rPr lang="zh-CN" altLang="en-US" sz="1600" i="1" dirty="0" smtClean="0">
                <a:solidFill>
                  <a:srgbClr val="C00000"/>
                </a:solidFill>
              </a:rPr>
              <a:t>全外显子组测序：</a:t>
            </a:r>
            <a:r>
              <a:rPr lang="en-US" altLang="zh-CN" sz="1600" i="1" dirty="0" smtClean="0">
                <a:solidFill>
                  <a:srgbClr val="C00000"/>
                </a:solidFill>
              </a:rPr>
              <a:t>~10000RMB/</a:t>
            </a:r>
            <a:r>
              <a:rPr lang="zh-CN" altLang="en-US" sz="1600" i="1" dirty="0" smtClean="0">
                <a:solidFill>
                  <a:srgbClr val="C00000"/>
                </a:solidFill>
              </a:rPr>
              <a:t>例</a:t>
            </a:r>
            <a:endParaRPr lang="en-US" altLang="zh-CN" sz="1600" i="1" dirty="0">
              <a:solidFill>
                <a:srgbClr val="C00000"/>
              </a:solidFill>
            </a:endParaRPr>
          </a:p>
        </p:txBody>
      </p:sp>
      <p:sp>
        <p:nvSpPr>
          <p:cNvPr id="5" name="矩形 4"/>
          <p:cNvSpPr/>
          <p:nvPr/>
        </p:nvSpPr>
        <p:spPr>
          <a:xfrm>
            <a:off x="909018" y="3258943"/>
            <a:ext cx="6836485" cy="854080"/>
          </a:xfrm>
          <a:prstGeom prst="rect">
            <a:avLst/>
          </a:prstGeom>
          <a:solidFill>
            <a:srgbClr val="FFFF00"/>
          </a:solidFill>
          <a:scene3d>
            <a:camera prst="orthographicFront"/>
            <a:lightRig rig="threePt" dir="t"/>
          </a:scene3d>
          <a:sp3d>
            <a:bevelT w="88900" h="88900"/>
            <a:bevelB w="12700"/>
          </a:sp3d>
        </p:spPr>
        <p:style>
          <a:lnRef idx="1">
            <a:schemeClr val="dk1"/>
          </a:lnRef>
          <a:fillRef idx="2">
            <a:schemeClr val="dk1"/>
          </a:fillRef>
          <a:effectRef idx="1">
            <a:schemeClr val="dk1"/>
          </a:effectRef>
          <a:fontRef idx="minor">
            <a:schemeClr val="dk1"/>
          </a:fontRef>
        </p:style>
        <p:txBody>
          <a:bodyPr wrap="square">
            <a:spAutoFit/>
          </a:bodyPr>
          <a:lstStyle/>
          <a:p>
            <a:pPr marL="288000" lvl="1" defTabSz="913971" fontAlgn="base">
              <a:lnSpc>
                <a:spcPct val="90000"/>
              </a:lnSpc>
              <a:spcBef>
                <a:spcPct val="20000"/>
              </a:spcBef>
              <a:spcAft>
                <a:spcPct val="0"/>
              </a:spcAft>
              <a:buClr>
                <a:srgbClr val="3333FF"/>
              </a:buClr>
              <a:buSzPts val="2200"/>
            </a:pPr>
            <a:r>
              <a:rPr lang="zh-CN" altLang="en-US" noProof="1" smtClean="0">
                <a:solidFill>
                  <a:schemeClr val="tx1"/>
                </a:solidFill>
              </a:rPr>
              <a:t>测序策略的选择取决于测序的目的。并非每个病人都需要进行全基因组或全外显子组测序。对于指导现有特定靶向药物的使用，</a:t>
            </a:r>
            <a:r>
              <a:rPr lang="zh-CN" altLang="en-US" noProof="1">
                <a:solidFill>
                  <a:schemeClr val="tx1"/>
                </a:solidFill>
              </a:rPr>
              <a:t>很多</a:t>
            </a:r>
            <a:r>
              <a:rPr lang="zh-CN" altLang="en-US" noProof="1" smtClean="0">
                <a:solidFill>
                  <a:schemeClr val="tx1"/>
                </a:solidFill>
              </a:rPr>
              <a:t>情况下，对个别目的基因进行测序即可满足要求</a:t>
            </a:r>
            <a:r>
              <a:rPr lang="zh-CN" altLang="en-US" sz="1900" noProof="1" smtClean="0">
                <a:solidFill>
                  <a:schemeClr val="tx1"/>
                </a:solidFill>
              </a:rPr>
              <a:t>。</a:t>
            </a:r>
            <a:endParaRPr lang="en-US" altLang="zh-CN" sz="1900" noProof="1">
              <a:solidFill>
                <a:schemeClr val="tx1"/>
              </a:solidFill>
            </a:endParaRPr>
          </a:p>
        </p:txBody>
      </p:sp>
      <p:sp>
        <p:nvSpPr>
          <p:cNvPr id="2" name="TextBox 1"/>
          <p:cNvSpPr txBox="1"/>
          <p:nvPr/>
        </p:nvSpPr>
        <p:spPr>
          <a:xfrm>
            <a:off x="285720" y="1428736"/>
            <a:ext cx="2144177" cy="400110"/>
          </a:xfrm>
          <a:prstGeom prst="rect">
            <a:avLst/>
          </a:prstGeom>
        </p:spPr>
        <p:style>
          <a:lnRef idx="1">
            <a:schemeClr val="accent3"/>
          </a:lnRef>
          <a:fillRef idx="2">
            <a:schemeClr val="accent3"/>
          </a:fillRef>
          <a:effectRef idx="1">
            <a:schemeClr val="accent3"/>
          </a:effectRef>
          <a:fontRef idx="minor">
            <a:schemeClr val="dk1"/>
          </a:fontRef>
        </p:style>
        <p:txBody>
          <a:bodyPr wrap="none" lIns="45720" rIns="45720" rtlCol="0">
            <a:spAutoFit/>
          </a:bodyPr>
          <a:lstStyle/>
          <a:p>
            <a:r>
              <a:rPr lang="zh-CN" altLang="en-US" sz="2000" b="1" dirty="0" smtClean="0"/>
              <a:t>请考虑以下问题：</a:t>
            </a:r>
          </a:p>
        </p:txBody>
      </p:sp>
    </p:spTree>
    <p:extLst>
      <p:ext uri="{BB962C8B-B14F-4D97-AF65-F5344CB8AC3E}">
        <p14:creationId xmlns:p14="http://schemas.microsoft.com/office/powerpoint/2010/main" val="33246933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2"/>
          <p:cNvSpPr>
            <a:spLocks noGrp="1" noChangeArrowheads="1"/>
          </p:cNvSpPr>
          <p:nvPr>
            <p:ph type="title" idx="4294967295"/>
          </p:nvPr>
        </p:nvSpPr>
        <p:spPr>
          <a:xfrm>
            <a:off x="0" y="260350"/>
            <a:ext cx="8769350" cy="1416050"/>
          </a:xfrm>
        </p:spPr>
        <p:txBody>
          <a:bodyPr>
            <a:normAutofit/>
          </a:bodyPr>
          <a:lstStyle/>
          <a:p>
            <a:pPr marL="0" indent="0" algn="l" eaLnBrk="1" hangingPunct="1"/>
            <a:r>
              <a:rPr lang="zh-CN" altLang="en-US" sz="4000" b="1" dirty="0" smtClean="0">
                <a:solidFill>
                  <a:srgbClr val="FF0000"/>
                </a:solidFill>
                <a:latin typeface="Arial" pitchFamily="34" charset="0"/>
                <a:ea typeface="黑体" pitchFamily="49" charset="-122"/>
                <a:cs typeface="Arial" pitchFamily="34" charset="0"/>
                <a:sym typeface="Arial" pitchFamily="34" charset="0"/>
              </a:rPr>
              <a:t>我们准备好了吗？</a:t>
            </a:r>
            <a:r>
              <a:rPr lang="zh-CN" sz="4000" b="1" dirty="0" smtClean="0">
                <a:solidFill>
                  <a:srgbClr val="FF0000"/>
                </a:solidFill>
                <a:latin typeface="Arial" pitchFamily="34" charset="0"/>
                <a:ea typeface="黑体" pitchFamily="49" charset="-122"/>
                <a:cs typeface="Arial" pitchFamily="34" charset="0"/>
                <a:sym typeface="Arial" pitchFamily="34" charset="0"/>
              </a:rPr>
              <a:t>？</a:t>
            </a:r>
            <a:r>
              <a:rPr lang="zh-CN" altLang="en-US" sz="4000" b="1" dirty="0" smtClean="0">
                <a:solidFill>
                  <a:srgbClr val="FF0000"/>
                </a:solidFill>
                <a:latin typeface="Arial" pitchFamily="34" charset="0"/>
                <a:ea typeface="黑体" pitchFamily="49" charset="-122"/>
                <a:cs typeface="Arial" pitchFamily="34" charset="0"/>
                <a:sym typeface="Arial" pitchFamily="34" charset="0"/>
              </a:rPr>
              <a:t/>
            </a:r>
            <a:br>
              <a:rPr lang="zh-CN" altLang="en-US" sz="4000" b="1" dirty="0" smtClean="0">
                <a:solidFill>
                  <a:srgbClr val="FF0000"/>
                </a:solidFill>
                <a:latin typeface="Arial" pitchFamily="34" charset="0"/>
                <a:ea typeface="黑体" pitchFamily="49" charset="-122"/>
                <a:cs typeface="Arial" pitchFamily="34" charset="0"/>
                <a:sym typeface="Arial" pitchFamily="34" charset="0"/>
              </a:rPr>
            </a:br>
            <a:r>
              <a:rPr lang="en-US" sz="4000" b="1" dirty="0" smtClean="0">
                <a:solidFill>
                  <a:srgbClr val="FF0000"/>
                </a:solidFill>
                <a:latin typeface="Arial" pitchFamily="34" charset="0"/>
                <a:ea typeface="黑体" pitchFamily="49" charset="-122"/>
                <a:cs typeface="Arial" pitchFamily="34" charset="0"/>
                <a:sym typeface="Arial" pitchFamily="34" charset="0"/>
              </a:rPr>
              <a:t>                         </a:t>
            </a:r>
            <a:r>
              <a:rPr lang="en-US" altLang="zh-CN" sz="4000" b="1" dirty="0" smtClean="0">
                <a:solidFill>
                  <a:srgbClr val="FF0000"/>
                </a:solidFill>
                <a:latin typeface="Arial" pitchFamily="34" charset="0"/>
                <a:ea typeface="黑体" pitchFamily="49" charset="-122"/>
                <a:cs typeface="Arial" pitchFamily="34" charset="0"/>
                <a:sym typeface="Arial" pitchFamily="34" charset="0"/>
              </a:rPr>
              <a:t>---- NGS</a:t>
            </a:r>
            <a:r>
              <a:rPr lang="zh-CN" altLang="en-US" sz="4000" b="1" dirty="0" smtClean="0">
                <a:solidFill>
                  <a:srgbClr val="FF0000"/>
                </a:solidFill>
                <a:latin typeface="Arial" pitchFamily="34" charset="0"/>
                <a:ea typeface="黑体" pitchFamily="49" charset="-122"/>
                <a:cs typeface="Arial" pitchFamily="34" charset="0"/>
                <a:sym typeface="Arial" pitchFamily="34" charset="0"/>
              </a:rPr>
              <a:t>的临床应用</a:t>
            </a:r>
          </a:p>
        </p:txBody>
      </p:sp>
      <p:sp>
        <p:nvSpPr>
          <p:cNvPr id="39939" name="矩形 7"/>
          <p:cNvSpPr>
            <a:spLocks noChangeArrowheads="1"/>
          </p:cNvSpPr>
          <p:nvPr/>
        </p:nvSpPr>
        <p:spPr bwMode="auto">
          <a:xfrm>
            <a:off x="682625" y="3717925"/>
            <a:ext cx="1981200" cy="368300"/>
          </a:xfrm>
          <a:prstGeom prst="rect">
            <a:avLst/>
          </a:prstGeom>
          <a:solidFill>
            <a:srgbClr val="B6DDE7"/>
          </a:solidFill>
          <a:ln w="25400">
            <a:solidFill>
              <a:srgbClr val="92CCDC"/>
            </a:solidFill>
            <a:bevel/>
            <a:headEnd/>
            <a:tailEnd/>
          </a:ln>
        </p:spPr>
        <p:txBody>
          <a:bodyPr>
            <a:spAutoFit/>
          </a:bodyPr>
          <a:lstStyle/>
          <a:p>
            <a:pPr eaLnBrk="1" hangingPunct="1">
              <a:buFont typeface="Arial" pitchFamily="34" charset="0"/>
              <a:buChar char="•"/>
            </a:pPr>
            <a:r>
              <a:rPr lang="zh-CN" altLang="en-US" sz="1800" b="0">
                <a:solidFill>
                  <a:schemeClr val="tx1"/>
                </a:solidFill>
                <a:latin typeface="宋体" pitchFamily="2" charset="-122"/>
                <a:ea typeface="宋体" pitchFamily="2" charset="-122"/>
                <a:sym typeface="宋体" pitchFamily="2" charset="-122"/>
              </a:rPr>
              <a:t>实验室资质</a:t>
            </a:r>
            <a:endParaRPr lang="en-US" sz="1800" b="0">
              <a:solidFill>
                <a:schemeClr val="tx1"/>
              </a:solidFill>
              <a:latin typeface="Calibri" pitchFamily="34" charset="0"/>
              <a:sym typeface="Calibri" pitchFamily="34" charset="0"/>
            </a:endParaRPr>
          </a:p>
        </p:txBody>
      </p:sp>
      <p:sp>
        <p:nvSpPr>
          <p:cNvPr id="39940" name="矩形 8"/>
          <p:cNvSpPr>
            <a:spLocks noChangeArrowheads="1"/>
          </p:cNvSpPr>
          <p:nvPr/>
        </p:nvSpPr>
        <p:spPr bwMode="auto">
          <a:xfrm>
            <a:off x="682625" y="2997200"/>
            <a:ext cx="1981200" cy="646113"/>
          </a:xfrm>
          <a:prstGeom prst="rect">
            <a:avLst/>
          </a:prstGeom>
          <a:solidFill>
            <a:srgbClr val="B6DDE7"/>
          </a:solidFill>
          <a:ln w="25400">
            <a:solidFill>
              <a:srgbClr val="92CCDC"/>
            </a:solidFill>
            <a:bevel/>
            <a:headEnd/>
            <a:tailEnd/>
          </a:ln>
        </p:spPr>
        <p:txBody>
          <a:bodyPr>
            <a:spAutoFit/>
          </a:bodyPr>
          <a:lstStyle/>
          <a:p>
            <a:pPr eaLnBrk="1" hangingPunct="1">
              <a:buFont typeface="Arial" pitchFamily="34" charset="0"/>
              <a:buChar char="•"/>
            </a:pPr>
            <a:r>
              <a:rPr lang="zh-CN" altLang="en-US" sz="1800" b="0">
                <a:solidFill>
                  <a:schemeClr val="tx1"/>
                </a:solidFill>
                <a:latin typeface="宋体" pitchFamily="2" charset="-122"/>
                <a:ea typeface="宋体" pitchFamily="2" charset="-122"/>
                <a:sym typeface="宋体" pitchFamily="2" charset="-122"/>
              </a:rPr>
              <a:t>仪器设备的合法性使用</a:t>
            </a:r>
            <a:endParaRPr lang="en-US" sz="1800" b="0">
              <a:solidFill>
                <a:schemeClr val="tx1"/>
              </a:solidFill>
              <a:latin typeface="Calibri" pitchFamily="34" charset="0"/>
              <a:sym typeface="Calibri" pitchFamily="34" charset="0"/>
            </a:endParaRPr>
          </a:p>
        </p:txBody>
      </p:sp>
      <p:grpSp>
        <p:nvGrpSpPr>
          <p:cNvPr id="2" name="组合 14"/>
          <p:cNvGrpSpPr>
            <a:grpSpLocks/>
          </p:cNvGrpSpPr>
          <p:nvPr/>
        </p:nvGrpSpPr>
        <p:grpSpPr bwMode="auto">
          <a:xfrm>
            <a:off x="682625" y="2124075"/>
            <a:ext cx="2016125" cy="795338"/>
            <a:chOff x="0" y="0"/>
            <a:chExt cx="2016224" cy="795663"/>
          </a:xfrm>
        </p:grpSpPr>
        <p:sp>
          <p:nvSpPr>
            <p:cNvPr id="39960" name="矩形 15"/>
            <p:cNvSpPr>
              <a:spLocks noChangeArrowheads="1"/>
            </p:cNvSpPr>
            <p:nvPr/>
          </p:nvSpPr>
          <p:spPr bwMode="auto">
            <a:xfrm>
              <a:off x="27067" y="0"/>
              <a:ext cx="1989157" cy="795663"/>
            </a:xfrm>
            <a:prstGeom prst="rect">
              <a:avLst/>
            </a:prstGeom>
            <a:solidFill>
              <a:srgbClr val="439BB3"/>
            </a:solidFill>
            <a:ln w="25400">
              <a:solidFill>
                <a:srgbClr val="439BB3"/>
              </a:solidFill>
              <a:bevel/>
              <a:headEnd/>
              <a:tailEnd/>
            </a:ln>
          </p:spPr>
          <p:txBody>
            <a:bodyPr/>
            <a:lstStyle/>
            <a:p>
              <a:pPr eaLnBrk="1" hangingPunct="1">
                <a:buFont typeface="Arial" pitchFamily="34" charset="0"/>
                <a:buNone/>
              </a:pPr>
              <a:endParaRPr lang="zh-CN" altLang="en-US"/>
            </a:p>
          </p:txBody>
        </p:sp>
        <p:sp>
          <p:nvSpPr>
            <p:cNvPr id="39961" name="矩形 16"/>
            <p:cNvSpPr>
              <a:spLocks noChangeArrowheads="1"/>
            </p:cNvSpPr>
            <p:nvPr/>
          </p:nvSpPr>
          <p:spPr bwMode="auto">
            <a:xfrm>
              <a:off x="0" y="0"/>
              <a:ext cx="1989157" cy="795663"/>
            </a:xfrm>
            <a:prstGeom prst="rect">
              <a:avLst/>
            </a:prstGeom>
            <a:noFill/>
            <a:ln w="9525">
              <a:noFill/>
              <a:miter lim="800000"/>
              <a:headEnd/>
              <a:tailEnd/>
            </a:ln>
          </p:spPr>
          <p:txBody>
            <a:bodyPr lIns="199136" tIns="113792" rIns="199136" bIns="113792" anchor="ctr"/>
            <a:lstStyle/>
            <a:p>
              <a:pPr algn="ctr" eaLnBrk="1" hangingPunct="1">
                <a:lnSpc>
                  <a:spcPct val="90000"/>
                </a:lnSpc>
                <a:spcAft>
                  <a:spcPct val="35000"/>
                </a:spcAft>
                <a:buFont typeface="Arial" pitchFamily="34" charset="0"/>
                <a:buNone/>
              </a:pPr>
              <a:r>
                <a:rPr lang="zh-CN" altLang="en-US" sz="2800">
                  <a:solidFill>
                    <a:srgbClr val="FFFFFF"/>
                  </a:solidFill>
                  <a:latin typeface="华文细黑" pitchFamily="2" charset="-122"/>
                  <a:ea typeface="华文细黑" pitchFamily="2" charset="-122"/>
                  <a:sym typeface="华文细黑" pitchFamily="2" charset="-122"/>
                </a:rPr>
                <a:t>政策法规</a:t>
              </a:r>
            </a:p>
          </p:txBody>
        </p:sp>
      </p:grpSp>
      <p:grpSp>
        <p:nvGrpSpPr>
          <p:cNvPr id="3" name="组合 24"/>
          <p:cNvGrpSpPr>
            <a:grpSpLocks/>
          </p:cNvGrpSpPr>
          <p:nvPr/>
        </p:nvGrpSpPr>
        <p:grpSpPr bwMode="auto">
          <a:xfrm>
            <a:off x="3590925" y="2133600"/>
            <a:ext cx="1989138" cy="2797175"/>
            <a:chOff x="0" y="0"/>
            <a:chExt cx="1989157" cy="2797023"/>
          </a:xfrm>
        </p:grpSpPr>
        <p:sp>
          <p:nvSpPr>
            <p:cNvPr id="39953" name="矩形 6"/>
            <p:cNvSpPr>
              <a:spLocks noChangeArrowheads="1"/>
            </p:cNvSpPr>
            <p:nvPr/>
          </p:nvSpPr>
          <p:spPr bwMode="auto">
            <a:xfrm>
              <a:off x="0" y="1995643"/>
              <a:ext cx="1980000" cy="369332"/>
            </a:xfrm>
            <a:prstGeom prst="rect">
              <a:avLst/>
            </a:prstGeom>
            <a:solidFill>
              <a:srgbClr val="FBD4B4"/>
            </a:solidFill>
            <a:ln w="25400">
              <a:solidFill>
                <a:srgbClr val="FABF8E"/>
              </a:solidFill>
              <a:bevel/>
              <a:headEnd/>
              <a:tailEnd/>
            </a:ln>
          </p:spPr>
          <p:txBody>
            <a:bodyPr>
              <a:spAutoFit/>
            </a:bodyPr>
            <a:lstStyle/>
            <a:p>
              <a:pPr eaLnBrk="1" hangingPunct="1">
                <a:buFont typeface="Arial" pitchFamily="34" charset="0"/>
                <a:buChar char="•"/>
              </a:pPr>
              <a:r>
                <a:rPr lang="zh-CN" altLang="en-US" sz="1800" b="0">
                  <a:solidFill>
                    <a:schemeClr val="tx1"/>
                  </a:solidFill>
                  <a:latin typeface="宋体" pitchFamily="2" charset="-122"/>
                  <a:ea typeface="宋体" pitchFamily="2" charset="-122"/>
                  <a:sym typeface="宋体" pitchFamily="2" charset="-122"/>
                </a:rPr>
                <a:t>检测</a:t>
              </a:r>
              <a:r>
                <a:rPr lang="en-US" altLang="zh-CN" sz="1800" b="0">
                  <a:solidFill>
                    <a:schemeClr val="tx1"/>
                  </a:solidFill>
                  <a:latin typeface="Calibri" pitchFamily="34" charset="0"/>
                  <a:sym typeface="Calibri" pitchFamily="34" charset="0"/>
                </a:rPr>
                <a:t>panel</a:t>
              </a:r>
              <a:r>
                <a:rPr lang="zh-CN" altLang="en-US" sz="1800" b="0">
                  <a:solidFill>
                    <a:schemeClr val="tx1"/>
                  </a:solidFill>
                  <a:latin typeface="宋体" pitchFamily="2" charset="-122"/>
                  <a:ea typeface="宋体" pitchFamily="2" charset="-122"/>
                  <a:sym typeface="宋体" pitchFamily="2" charset="-122"/>
                </a:rPr>
                <a:t>制定</a:t>
              </a:r>
              <a:endParaRPr lang="en-US" sz="1800" b="0">
                <a:solidFill>
                  <a:schemeClr val="tx1"/>
                </a:solidFill>
                <a:latin typeface="Calibri" pitchFamily="34" charset="0"/>
                <a:sym typeface="Calibri" pitchFamily="34" charset="0"/>
              </a:endParaRPr>
            </a:p>
          </p:txBody>
        </p:sp>
        <p:grpSp>
          <p:nvGrpSpPr>
            <p:cNvPr id="4" name="组合 11"/>
            <p:cNvGrpSpPr>
              <a:grpSpLocks/>
            </p:cNvGrpSpPr>
            <p:nvPr/>
          </p:nvGrpSpPr>
          <p:grpSpPr bwMode="auto">
            <a:xfrm>
              <a:off x="0" y="0"/>
              <a:ext cx="1989157" cy="795663"/>
              <a:chOff x="0" y="0"/>
              <a:chExt cx="1989157" cy="795663"/>
            </a:xfrm>
          </p:grpSpPr>
          <p:sp>
            <p:nvSpPr>
              <p:cNvPr id="39958" name="矩形 12"/>
              <p:cNvSpPr>
                <a:spLocks noChangeArrowheads="1"/>
              </p:cNvSpPr>
              <p:nvPr/>
            </p:nvSpPr>
            <p:spPr bwMode="auto">
              <a:xfrm>
                <a:off x="0" y="0"/>
                <a:ext cx="1989157" cy="795663"/>
              </a:xfrm>
              <a:prstGeom prst="rect">
                <a:avLst/>
              </a:prstGeom>
              <a:solidFill>
                <a:srgbClr val="439BB3"/>
              </a:solidFill>
              <a:ln w="25400">
                <a:solidFill>
                  <a:srgbClr val="439BB3"/>
                </a:solidFill>
                <a:bevel/>
                <a:headEnd/>
                <a:tailEnd/>
              </a:ln>
            </p:spPr>
            <p:txBody>
              <a:bodyPr/>
              <a:lstStyle/>
              <a:p>
                <a:pPr eaLnBrk="1" hangingPunct="1">
                  <a:buFont typeface="Arial" pitchFamily="34" charset="0"/>
                  <a:buNone/>
                </a:pPr>
                <a:endParaRPr lang="zh-CN" altLang="en-US"/>
              </a:p>
            </p:txBody>
          </p:sp>
          <p:sp>
            <p:nvSpPr>
              <p:cNvPr id="39959" name="矩形 13"/>
              <p:cNvSpPr>
                <a:spLocks noChangeArrowheads="1"/>
              </p:cNvSpPr>
              <p:nvPr/>
            </p:nvSpPr>
            <p:spPr bwMode="auto">
              <a:xfrm>
                <a:off x="0" y="0"/>
                <a:ext cx="1989157" cy="795663"/>
              </a:xfrm>
              <a:prstGeom prst="rect">
                <a:avLst/>
              </a:prstGeom>
              <a:solidFill>
                <a:srgbClr val="F79646"/>
              </a:solidFill>
              <a:ln w="25400">
                <a:solidFill>
                  <a:srgbClr val="B46D33"/>
                </a:solidFill>
                <a:bevel/>
                <a:headEnd/>
                <a:tailEnd/>
              </a:ln>
            </p:spPr>
            <p:txBody>
              <a:bodyPr lIns="199136" tIns="113792" rIns="199136" bIns="113792" anchor="ctr"/>
              <a:lstStyle/>
              <a:p>
                <a:pPr algn="ctr" eaLnBrk="1" hangingPunct="1">
                  <a:lnSpc>
                    <a:spcPct val="90000"/>
                  </a:lnSpc>
                  <a:spcAft>
                    <a:spcPct val="35000"/>
                  </a:spcAft>
                  <a:buFont typeface="Arial" pitchFamily="34" charset="0"/>
                  <a:buNone/>
                </a:pPr>
                <a:r>
                  <a:rPr lang="zh-CN" altLang="en-US" sz="2800">
                    <a:solidFill>
                      <a:srgbClr val="FFFFFF"/>
                    </a:solidFill>
                    <a:latin typeface="华文细黑" pitchFamily="2" charset="-122"/>
                    <a:ea typeface="华文细黑" pitchFamily="2" charset="-122"/>
                    <a:sym typeface="华文细黑" pitchFamily="2" charset="-122"/>
                  </a:rPr>
                  <a:t>质量控制</a:t>
                </a:r>
              </a:p>
            </p:txBody>
          </p:sp>
        </p:grpSp>
        <p:sp>
          <p:nvSpPr>
            <p:cNvPr id="39955" name="矩形 17"/>
            <p:cNvSpPr>
              <a:spLocks noChangeArrowheads="1"/>
            </p:cNvSpPr>
            <p:nvPr/>
          </p:nvSpPr>
          <p:spPr bwMode="auto">
            <a:xfrm>
              <a:off x="0" y="2427691"/>
              <a:ext cx="1980000" cy="369332"/>
            </a:xfrm>
            <a:prstGeom prst="rect">
              <a:avLst/>
            </a:prstGeom>
            <a:solidFill>
              <a:srgbClr val="FBD4B4"/>
            </a:solidFill>
            <a:ln w="25400">
              <a:solidFill>
                <a:srgbClr val="FABF8E"/>
              </a:solidFill>
              <a:bevel/>
              <a:headEnd/>
              <a:tailEnd/>
            </a:ln>
          </p:spPr>
          <p:txBody>
            <a:bodyPr>
              <a:spAutoFit/>
            </a:bodyPr>
            <a:lstStyle/>
            <a:p>
              <a:pPr eaLnBrk="1" hangingPunct="1">
                <a:buFont typeface="Arial" pitchFamily="34" charset="0"/>
                <a:buChar char="•"/>
              </a:pPr>
              <a:r>
                <a:rPr lang="zh-CN" altLang="en-US" sz="1800" b="0">
                  <a:solidFill>
                    <a:schemeClr val="tx1"/>
                  </a:solidFill>
                  <a:latin typeface="宋体" pitchFamily="2" charset="-122"/>
                  <a:ea typeface="宋体" pitchFamily="2" charset="-122"/>
                  <a:sym typeface="宋体" pitchFamily="2" charset="-122"/>
                </a:rPr>
                <a:t>实验流程的控制</a:t>
              </a:r>
              <a:endParaRPr lang="en-US" sz="1800" b="0">
                <a:solidFill>
                  <a:schemeClr val="tx1"/>
                </a:solidFill>
                <a:latin typeface="Calibri" pitchFamily="34" charset="0"/>
                <a:sym typeface="Calibri" pitchFamily="34" charset="0"/>
              </a:endParaRPr>
            </a:p>
          </p:txBody>
        </p:sp>
        <p:sp>
          <p:nvSpPr>
            <p:cNvPr id="39956" name="矩形 18"/>
            <p:cNvSpPr>
              <a:spLocks noChangeArrowheads="1"/>
            </p:cNvSpPr>
            <p:nvPr/>
          </p:nvSpPr>
          <p:spPr bwMode="auto">
            <a:xfrm>
              <a:off x="4274" y="1572887"/>
              <a:ext cx="1980000" cy="369332"/>
            </a:xfrm>
            <a:prstGeom prst="rect">
              <a:avLst/>
            </a:prstGeom>
            <a:solidFill>
              <a:srgbClr val="FBD4B4"/>
            </a:solidFill>
            <a:ln w="25400">
              <a:solidFill>
                <a:srgbClr val="FABF8E"/>
              </a:solidFill>
              <a:bevel/>
              <a:headEnd/>
              <a:tailEnd/>
            </a:ln>
          </p:spPr>
          <p:txBody>
            <a:bodyPr>
              <a:spAutoFit/>
            </a:bodyPr>
            <a:lstStyle/>
            <a:p>
              <a:pPr eaLnBrk="1" hangingPunct="1">
                <a:buFont typeface="Arial" pitchFamily="34" charset="0"/>
                <a:buChar char="•"/>
              </a:pPr>
              <a:r>
                <a:rPr lang="zh-CN" altLang="en-US" sz="1800" b="0">
                  <a:solidFill>
                    <a:schemeClr val="tx1"/>
                  </a:solidFill>
                  <a:latin typeface="宋体" pitchFamily="2" charset="-122"/>
                  <a:ea typeface="宋体" pitchFamily="2" charset="-122"/>
                  <a:sym typeface="宋体" pitchFamily="2" charset="-122"/>
                </a:rPr>
                <a:t>实验室空间改造</a:t>
              </a:r>
              <a:endParaRPr lang="en-US" sz="1800" b="0">
                <a:solidFill>
                  <a:schemeClr val="tx1"/>
                </a:solidFill>
                <a:latin typeface="Calibri" pitchFamily="34" charset="0"/>
                <a:sym typeface="Calibri" pitchFamily="34" charset="0"/>
              </a:endParaRPr>
            </a:p>
          </p:txBody>
        </p:sp>
        <p:sp>
          <p:nvSpPr>
            <p:cNvPr id="39957" name="矩形 19"/>
            <p:cNvSpPr>
              <a:spLocks noChangeArrowheads="1"/>
            </p:cNvSpPr>
            <p:nvPr/>
          </p:nvSpPr>
          <p:spPr bwMode="auto">
            <a:xfrm>
              <a:off x="0" y="864096"/>
              <a:ext cx="1980000" cy="646331"/>
            </a:xfrm>
            <a:prstGeom prst="rect">
              <a:avLst/>
            </a:prstGeom>
            <a:solidFill>
              <a:srgbClr val="FBD4B4"/>
            </a:solidFill>
            <a:ln w="25400">
              <a:solidFill>
                <a:srgbClr val="FABF8E"/>
              </a:solidFill>
              <a:bevel/>
              <a:headEnd/>
              <a:tailEnd/>
            </a:ln>
          </p:spPr>
          <p:txBody>
            <a:bodyPr wrap="none">
              <a:spAutoFit/>
            </a:bodyPr>
            <a:lstStyle/>
            <a:p>
              <a:pPr eaLnBrk="1" hangingPunct="1">
                <a:buFont typeface="Arial" pitchFamily="34" charset="0"/>
                <a:buChar char="•"/>
              </a:pPr>
              <a:r>
                <a:rPr lang="zh-CN" altLang="en-US" sz="1800" b="0">
                  <a:solidFill>
                    <a:schemeClr val="tx1"/>
                  </a:solidFill>
                  <a:latin typeface="宋体" pitchFamily="2" charset="-122"/>
                  <a:ea typeface="宋体" pitchFamily="2" charset="-122"/>
                  <a:sym typeface="宋体" pitchFamily="2" charset="-122"/>
                </a:rPr>
                <a:t>检测</a:t>
              </a:r>
              <a:r>
                <a:rPr lang="en-US" altLang="zh-CN" sz="1800" b="0">
                  <a:solidFill>
                    <a:schemeClr val="tx1"/>
                  </a:solidFill>
                  <a:latin typeface="Calibri" pitchFamily="34" charset="0"/>
                  <a:sym typeface="Calibri" pitchFamily="34" charset="0"/>
                </a:rPr>
                <a:t>+</a:t>
              </a:r>
              <a:r>
                <a:rPr lang="zh-CN" altLang="en-US" sz="1800" b="0">
                  <a:solidFill>
                    <a:schemeClr val="tx1"/>
                  </a:solidFill>
                  <a:latin typeface="宋体" pitchFamily="2" charset="-122"/>
                  <a:ea typeface="宋体" pitchFamily="2" charset="-122"/>
                  <a:sym typeface="宋体" pitchFamily="2" charset="-122"/>
                </a:rPr>
                <a:t>分析</a:t>
              </a:r>
              <a:r>
                <a:rPr lang="en-US" altLang="zh-CN" sz="1800" b="0">
                  <a:solidFill>
                    <a:schemeClr val="tx1"/>
                  </a:solidFill>
                  <a:latin typeface="Calibri" pitchFamily="34" charset="0"/>
                  <a:sym typeface="Calibri" pitchFamily="34" charset="0"/>
                </a:rPr>
                <a:t>+</a:t>
              </a:r>
              <a:r>
                <a:rPr lang="zh-CN" altLang="en-US" sz="1800" b="0">
                  <a:solidFill>
                    <a:schemeClr val="tx1"/>
                  </a:solidFill>
                  <a:latin typeface="宋体" pitchFamily="2" charset="-122"/>
                  <a:ea typeface="宋体" pitchFamily="2" charset="-122"/>
                  <a:sym typeface="宋体" pitchFamily="2" charset="-122"/>
                </a:rPr>
                <a:t>管理人</a:t>
              </a:r>
              <a:endParaRPr lang="en-US" sz="1800" b="0">
                <a:solidFill>
                  <a:schemeClr val="tx1"/>
                </a:solidFill>
                <a:latin typeface="Calibri" pitchFamily="34" charset="0"/>
                <a:sym typeface="Calibri" pitchFamily="34" charset="0"/>
              </a:endParaRPr>
            </a:p>
            <a:p>
              <a:pPr eaLnBrk="1" hangingPunct="1">
                <a:buFont typeface="Arial" pitchFamily="34" charset="0"/>
                <a:buNone/>
              </a:pPr>
              <a:r>
                <a:rPr lang="en-US" sz="1800" b="0">
                  <a:solidFill>
                    <a:schemeClr val="tx1"/>
                  </a:solidFill>
                  <a:latin typeface="Calibri" pitchFamily="34" charset="0"/>
                  <a:sym typeface="Calibri" pitchFamily="34" charset="0"/>
                </a:rPr>
                <a:t>  </a:t>
              </a:r>
              <a:r>
                <a:rPr lang="zh-CN" altLang="en-US" sz="1800" b="0">
                  <a:solidFill>
                    <a:schemeClr val="tx1"/>
                  </a:solidFill>
                  <a:latin typeface="宋体" pitchFamily="2" charset="-122"/>
                  <a:ea typeface="宋体" pitchFamily="2" charset="-122"/>
                  <a:sym typeface="宋体" pitchFamily="2" charset="-122"/>
                </a:rPr>
                <a:t>员配备</a:t>
              </a:r>
              <a:endParaRPr lang="en-US" sz="1800" b="0">
                <a:solidFill>
                  <a:schemeClr val="tx1"/>
                </a:solidFill>
                <a:latin typeface="Calibri" pitchFamily="34" charset="0"/>
                <a:sym typeface="Calibri" pitchFamily="34" charset="0"/>
              </a:endParaRPr>
            </a:p>
          </p:txBody>
        </p:sp>
      </p:grpSp>
      <p:grpSp>
        <p:nvGrpSpPr>
          <p:cNvPr id="5" name="组合 23"/>
          <p:cNvGrpSpPr>
            <a:grpSpLocks/>
          </p:cNvGrpSpPr>
          <p:nvPr/>
        </p:nvGrpSpPr>
        <p:grpSpPr bwMode="auto">
          <a:xfrm>
            <a:off x="6443663" y="2133600"/>
            <a:ext cx="1989137" cy="2898775"/>
            <a:chOff x="0" y="0"/>
            <a:chExt cx="1989157" cy="2748607"/>
          </a:xfrm>
        </p:grpSpPr>
        <p:sp>
          <p:nvSpPr>
            <p:cNvPr id="39946" name="矩形 4"/>
            <p:cNvSpPr>
              <a:spLocks noChangeArrowheads="1"/>
            </p:cNvSpPr>
            <p:nvPr/>
          </p:nvSpPr>
          <p:spPr bwMode="auto">
            <a:xfrm>
              <a:off x="0" y="1368282"/>
              <a:ext cx="1431836" cy="371800"/>
            </a:xfrm>
            <a:prstGeom prst="rect">
              <a:avLst/>
            </a:prstGeom>
            <a:solidFill>
              <a:srgbClr val="D6E3BC"/>
            </a:solidFill>
            <a:ln w="25400">
              <a:solidFill>
                <a:srgbClr val="C2D59B"/>
              </a:solidFill>
              <a:bevel/>
              <a:headEnd/>
              <a:tailEnd/>
            </a:ln>
          </p:spPr>
          <p:txBody>
            <a:bodyPr wrap="none">
              <a:spAutoFit/>
            </a:bodyPr>
            <a:lstStyle/>
            <a:p>
              <a:pPr eaLnBrk="1" hangingPunct="1">
                <a:buFont typeface="Arial" pitchFamily="34" charset="0"/>
                <a:buChar char="•"/>
              </a:pPr>
              <a:r>
                <a:rPr lang="zh-CN" altLang="en-US" sz="1800" b="0">
                  <a:solidFill>
                    <a:schemeClr val="tx1"/>
                  </a:solidFill>
                  <a:latin typeface="宋体" pitchFamily="2" charset="-122"/>
                  <a:ea typeface="宋体" pitchFamily="2" charset="-122"/>
                  <a:sym typeface="宋体" pitchFamily="2" charset="-122"/>
                </a:rPr>
                <a:t>标本适用性</a:t>
              </a:r>
            </a:p>
          </p:txBody>
        </p:sp>
        <p:sp>
          <p:nvSpPr>
            <p:cNvPr id="39947" name="矩形 5"/>
            <p:cNvSpPr>
              <a:spLocks noChangeArrowheads="1"/>
            </p:cNvSpPr>
            <p:nvPr/>
          </p:nvSpPr>
          <p:spPr bwMode="auto">
            <a:xfrm>
              <a:off x="0" y="864020"/>
              <a:ext cx="1317543" cy="371799"/>
            </a:xfrm>
            <a:prstGeom prst="rect">
              <a:avLst/>
            </a:prstGeom>
            <a:solidFill>
              <a:srgbClr val="D6E3BC"/>
            </a:solidFill>
            <a:ln w="25400">
              <a:solidFill>
                <a:srgbClr val="C2D59B"/>
              </a:solidFill>
              <a:bevel/>
              <a:headEnd/>
              <a:tailEnd/>
            </a:ln>
          </p:spPr>
          <p:txBody>
            <a:bodyPr wrap="none">
              <a:spAutoFit/>
            </a:bodyPr>
            <a:lstStyle/>
            <a:p>
              <a:pPr eaLnBrk="1" hangingPunct="1">
                <a:buFont typeface="Arial" pitchFamily="34" charset="0"/>
                <a:buChar char="•"/>
              </a:pPr>
              <a:r>
                <a:rPr lang="en-US" altLang="zh-CN" sz="1800" b="0">
                  <a:solidFill>
                    <a:schemeClr val="tx1"/>
                  </a:solidFill>
                  <a:latin typeface="Calibri" pitchFamily="34" charset="0"/>
                  <a:sym typeface="Calibri" pitchFamily="34" charset="0"/>
                </a:rPr>
                <a:t> </a:t>
              </a:r>
              <a:r>
                <a:rPr lang="zh-CN" altLang="en-US" sz="1800" b="0">
                  <a:solidFill>
                    <a:schemeClr val="tx1"/>
                  </a:solidFill>
                  <a:latin typeface="宋体" pitchFamily="2" charset="-122"/>
                  <a:ea typeface="宋体" pitchFamily="2" charset="-122"/>
                  <a:sym typeface="宋体" pitchFamily="2" charset="-122"/>
                </a:rPr>
                <a:t>临床收费</a:t>
              </a:r>
              <a:endParaRPr lang="en-US" sz="1800" b="0">
                <a:solidFill>
                  <a:schemeClr val="tx1"/>
                </a:solidFill>
                <a:latin typeface="Calibri" pitchFamily="34" charset="0"/>
                <a:sym typeface="Calibri" pitchFamily="34" charset="0"/>
              </a:endParaRPr>
            </a:p>
          </p:txBody>
        </p:sp>
        <p:sp>
          <p:nvSpPr>
            <p:cNvPr id="39948" name="矩形 9"/>
            <p:cNvSpPr>
              <a:spLocks noChangeArrowheads="1"/>
            </p:cNvSpPr>
            <p:nvPr/>
          </p:nvSpPr>
          <p:spPr bwMode="auto">
            <a:xfrm>
              <a:off x="0" y="2376807"/>
              <a:ext cx="1203250" cy="371800"/>
            </a:xfrm>
            <a:prstGeom prst="rect">
              <a:avLst/>
            </a:prstGeom>
            <a:solidFill>
              <a:srgbClr val="D6E3BC"/>
            </a:solidFill>
            <a:ln w="25400">
              <a:solidFill>
                <a:srgbClr val="C2D59B"/>
              </a:solidFill>
              <a:bevel/>
              <a:headEnd/>
              <a:tailEnd/>
            </a:ln>
          </p:spPr>
          <p:txBody>
            <a:bodyPr wrap="none">
              <a:spAutoFit/>
            </a:bodyPr>
            <a:lstStyle/>
            <a:p>
              <a:pPr eaLnBrk="1" hangingPunct="1">
                <a:buFont typeface="Arial" pitchFamily="34" charset="0"/>
                <a:buChar char="•"/>
              </a:pPr>
              <a:r>
                <a:rPr lang="zh-CN" altLang="en-US" sz="1800" b="0">
                  <a:solidFill>
                    <a:schemeClr val="tx1"/>
                  </a:solidFill>
                  <a:latin typeface="宋体" pitchFamily="2" charset="-122"/>
                  <a:ea typeface="宋体" pitchFamily="2" charset="-122"/>
                  <a:sym typeface="宋体" pitchFamily="2" charset="-122"/>
                </a:rPr>
                <a:t>报告解析</a:t>
              </a:r>
            </a:p>
          </p:txBody>
        </p:sp>
        <p:sp>
          <p:nvSpPr>
            <p:cNvPr id="39949" name="TextBox 10"/>
            <p:cNvSpPr>
              <a:spLocks noChangeArrowheads="1"/>
            </p:cNvSpPr>
            <p:nvPr/>
          </p:nvSpPr>
          <p:spPr bwMode="auto">
            <a:xfrm>
              <a:off x="0" y="1872545"/>
              <a:ext cx="1546129" cy="371799"/>
            </a:xfrm>
            <a:prstGeom prst="rect">
              <a:avLst/>
            </a:prstGeom>
            <a:solidFill>
              <a:srgbClr val="D6E3BC"/>
            </a:solidFill>
            <a:ln w="25400">
              <a:solidFill>
                <a:srgbClr val="C2D59B"/>
              </a:solidFill>
              <a:bevel/>
              <a:headEnd/>
              <a:tailEnd/>
            </a:ln>
          </p:spPr>
          <p:txBody>
            <a:bodyPr wrap="none">
              <a:spAutoFit/>
            </a:bodyPr>
            <a:lstStyle/>
            <a:p>
              <a:pPr eaLnBrk="1" hangingPunct="1">
                <a:buFont typeface="Arial" pitchFamily="34" charset="0"/>
                <a:buChar char="•"/>
              </a:pPr>
              <a:r>
                <a:rPr lang="en-US" altLang="zh-CN" sz="1800" b="0">
                  <a:solidFill>
                    <a:schemeClr val="tx1"/>
                  </a:solidFill>
                  <a:latin typeface="Calibri" pitchFamily="34" charset="0"/>
                  <a:sym typeface="Calibri" pitchFamily="34" charset="0"/>
                </a:rPr>
                <a:t> </a:t>
              </a:r>
              <a:r>
                <a:rPr lang="zh-CN" altLang="en-US" sz="1800" b="0">
                  <a:solidFill>
                    <a:schemeClr val="tx1"/>
                  </a:solidFill>
                  <a:latin typeface="宋体" pitchFamily="2" charset="-122"/>
                  <a:ea typeface="宋体" pitchFamily="2" charset="-122"/>
                  <a:sym typeface="宋体" pitchFamily="2" charset="-122"/>
                </a:rPr>
                <a:t>检测成功率</a:t>
              </a:r>
            </a:p>
          </p:txBody>
        </p:sp>
        <p:grpSp>
          <p:nvGrpSpPr>
            <p:cNvPr id="6" name="组合 20"/>
            <p:cNvGrpSpPr>
              <a:grpSpLocks/>
            </p:cNvGrpSpPr>
            <p:nvPr/>
          </p:nvGrpSpPr>
          <p:grpSpPr bwMode="auto">
            <a:xfrm>
              <a:off x="0" y="0"/>
              <a:ext cx="1989157" cy="795663"/>
              <a:chOff x="0" y="0"/>
              <a:chExt cx="1989157" cy="795663"/>
            </a:xfrm>
          </p:grpSpPr>
          <p:sp>
            <p:nvSpPr>
              <p:cNvPr id="39951" name="矩形 21"/>
              <p:cNvSpPr>
                <a:spLocks noChangeArrowheads="1"/>
              </p:cNvSpPr>
              <p:nvPr/>
            </p:nvSpPr>
            <p:spPr bwMode="auto">
              <a:xfrm>
                <a:off x="0" y="0"/>
                <a:ext cx="1989157" cy="795663"/>
              </a:xfrm>
              <a:prstGeom prst="rect">
                <a:avLst/>
              </a:prstGeom>
              <a:solidFill>
                <a:srgbClr val="92D050"/>
              </a:solidFill>
              <a:ln w="25400">
                <a:solidFill>
                  <a:srgbClr val="00B050"/>
                </a:solidFill>
                <a:bevel/>
                <a:headEnd/>
                <a:tailEnd/>
              </a:ln>
            </p:spPr>
            <p:txBody>
              <a:bodyPr/>
              <a:lstStyle/>
              <a:p>
                <a:pPr eaLnBrk="1" hangingPunct="1">
                  <a:buFont typeface="Arial" pitchFamily="34" charset="0"/>
                  <a:buNone/>
                </a:pPr>
                <a:endParaRPr lang="zh-CN" altLang="en-US"/>
              </a:p>
            </p:txBody>
          </p:sp>
          <p:sp>
            <p:nvSpPr>
              <p:cNvPr id="39952" name="矩形 22"/>
              <p:cNvSpPr>
                <a:spLocks noChangeArrowheads="1"/>
              </p:cNvSpPr>
              <p:nvPr/>
            </p:nvSpPr>
            <p:spPr bwMode="auto">
              <a:xfrm>
                <a:off x="0" y="0"/>
                <a:ext cx="1989157" cy="795663"/>
              </a:xfrm>
              <a:prstGeom prst="rect">
                <a:avLst/>
              </a:prstGeom>
              <a:solidFill>
                <a:srgbClr val="92D050"/>
              </a:solidFill>
              <a:ln w="9525">
                <a:solidFill>
                  <a:srgbClr val="00B050"/>
                </a:solidFill>
                <a:bevel/>
                <a:headEnd/>
                <a:tailEnd/>
              </a:ln>
            </p:spPr>
            <p:txBody>
              <a:bodyPr lIns="199136" tIns="113792" rIns="199136" bIns="113792" anchor="ctr"/>
              <a:lstStyle/>
              <a:p>
                <a:pPr algn="ctr" eaLnBrk="1" hangingPunct="1">
                  <a:lnSpc>
                    <a:spcPct val="90000"/>
                  </a:lnSpc>
                  <a:spcAft>
                    <a:spcPct val="35000"/>
                  </a:spcAft>
                  <a:buFont typeface="Arial" pitchFamily="34" charset="0"/>
                  <a:buNone/>
                </a:pPr>
                <a:r>
                  <a:rPr lang="zh-CN" altLang="en-US" sz="2800">
                    <a:solidFill>
                      <a:srgbClr val="FFFFFF"/>
                    </a:solidFill>
                    <a:latin typeface="华文细黑" pitchFamily="2" charset="-122"/>
                    <a:ea typeface="华文细黑" pitchFamily="2" charset="-122"/>
                    <a:sym typeface="华文细黑" pitchFamily="2" charset="-122"/>
                  </a:rPr>
                  <a:t>临床反馈</a:t>
                </a:r>
              </a:p>
            </p:txBody>
          </p:sp>
        </p:grpSp>
      </p:grpSp>
      <p:sp>
        <p:nvSpPr>
          <p:cNvPr id="39944" name="右箭头 25"/>
          <p:cNvSpPr>
            <a:spLocks noChangeArrowheads="1"/>
          </p:cNvSpPr>
          <p:nvPr/>
        </p:nvSpPr>
        <p:spPr bwMode="auto">
          <a:xfrm>
            <a:off x="5795963" y="3068638"/>
            <a:ext cx="360362" cy="288925"/>
          </a:xfrm>
          <a:prstGeom prst="rightArrow">
            <a:avLst>
              <a:gd name="adj1" fmla="val 50000"/>
              <a:gd name="adj2" fmla="val 49930"/>
            </a:avLst>
          </a:prstGeom>
          <a:solidFill>
            <a:srgbClr val="E36C09"/>
          </a:solidFill>
          <a:ln w="25400">
            <a:solidFill>
              <a:srgbClr val="E36C09"/>
            </a:solidFill>
            <a:bevel/>
            <a:headEnd/>
            <a:tailEnd/>
          </a:ln>
        </p:spPr>
        <p:txBody>
          <a:bodyPr anchor="ctr"/>
          <a:lstStyle/>
          <a:p>
            <a:pPr algn="ctr" eaLnBrk="1" hangingPunct="1">
              <a:buFont typeface="Arial" pitchFamily="34" charset="0"/>
              <a:buNone/>
            </a:pPr>
            <a:endParaRPr lang="zh-CN" altLang="en-US" sz="1800" b="0">
              <a:solidFill>
                <a:srgbClr val="FFFFFF"/>
              </a:solidFill>
              <a:latin typeface="宋体" pitchFamily="2" charset="-122"/>
              <a:ea typeface="宋体" pitchFamily="2" charset="-122"/>
              <a:sym typeface="宋体" pitchFamily="2" charset="-122"/>
            </a:endParaRPr>
          </a:p>
        </p:txBody>
      </p:sp>
      <p:sp>
        <p:nvSpPr>
          <p:cNvPr id="39945" name="右箭头 26"/>
          <p:cNvSpPr>
            <a:spLocks noChangeArrowheads="1"/>
          </p:cNvSpPr>
          <p:nvPr/>
        </p:nvSpPr>
        <p:spPr bwMode="auto">
          <a:xfrm>
            <a:off x="2916238" y="3140075"/>
            <a:ext cx="360362" cy="288925"/>
          </a:xfrm>
          <a:prstGeom prst="rightArrow">
            <a:avLst>
              <a:gd name="adj1" fmla="val 50000"/>
              <a:gd name="adj2" fmla="val 49930"/>
            </a:avLst>
          </a:prstGeom>
          <a:solidFill>
            <a:srgbClr val="4BACC6"/>
          </a:solidFill>
          <a:ln w="25400">
            <a:solidFill>
              <a:srgbClr val="92CCDC"/>
            </a:solidFill>
            <a:bevel/>
            <a:headEnd/>
            <a:tailEnd/>
          </a:ln>
        </p:spPr>
        <p:txBody>
          <a:bodyPr anchor="ctr"/>
          <a:lstStyle/>
          <a:p>
            <a:pPr algn="ctr" eaLnBrk="1" hangingPunct="1">
              <a:buFont typeface="Arial" pitchFamily="34" charset="0"/>
              <a:buNone/>
            </a:pPr>
            <a:endParaRPr lang="zh-CN" altLang="en-US" sz="1800" b="0">
              <a:solidFill>
                <a:srgbClr val="FFFFFF"/>
              </a:solidFill>
              <a:latin typeface="宋体" pitchFamily="2" charset="-122"/>
              <a:ea typeface="宋体" pitchFamily="2" charset="-122"/>
              <a:sym typeface="宋体" pitchFamily="2" charset="-122"/>
            </a:endParaRPr>
          </a:p>
        </p:txBody>
      </p:sp>
    </p:spTree>
    <p:extLst>
      <p:ext uri="{BB962C8B-B14F-4D97-AF65-F5344CB8AC3E}">
        <p14:creationId xmlns:p14="http://schemas.microsoft.com/office/powerpoint/2010/main" val="238164239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p:nvPr/>
        </p:nvGrpSpPr>
        <p:grpSpPr>
          <a:xfrm>
            <a:off x="800192" y="1471296"/>
            <a:ext cx="7843774" cy="3957968"/>
            <a:chOff x="372148" y="1214422"/>
            <a:chExt cx="7843774" cy="3957968"/>
          </a:xfrm>
        </p:grpSpPr>
        <p:cxnSp>
          <p:nvCxnSpPr>
            <p:cNvPr id="4" name="直接连接符 3"/>
            <p:cNvCxnSpPr/>
            <p:nvPr/>
          </p:nvCxnSpPr>
          <p:spPr>
            <a:xfrm rot="5400000">
              <a:off x="-473620" y="2133216"/>
              <a:ext cx="183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5400000">
              <a:off x="352862" y="2132422"/>
              <a:ext cx="183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55064" y="1224312"/>
              <a:ext cx="3276000" cy="15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13606" y="3026840"/>
              <a:ext cx="50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712662" y="2829342"/>
              <a:ext cx="43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3009734" y="1934422"/>
              <a:ext cx="144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2282612" y="2187946"/>
              <a:ext cx="864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285852" y="2000240"/>
              <a:ext cx="1116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285852" y="3015362"/>
              <a:ext cx="1512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72148" y="3429000"/>
              <a:ext cx="230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1835622" y="4278010"/>
              <a:ext cx="172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699622" y="5143512"/>
              <a:ext cx="432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714744" y="2643182"/>
              <a:ext cx="3276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778446" y="3651182"/>
              <a:ext cx="201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6445902" y="3198172"/>
              <a:ext cx="108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72000" y="4643446"/>
              <a:ext cx="122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6478892" y="4650390"/>
              <a:ext cx="1044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7678348" y="3567342"/>
              <a:ext cx="1044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000892" y="3045342"/>
              <a:ext cx="1188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55922" y="4101922"/>
              <a:ext cx="126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2714250" y="3042192"/>
              <a:ext cx="828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714612" y="2586734"/>
              <a:ext cx="432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3952294" y="3507182"/>
              <a:ext cx="1728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3504903" y="4029522"/>
              <a:ext cx="1224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114362" y="4643446"/>
              <a:ext cx="1008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2657240" y="4200752"/>
              <a:ext cx="972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128250" y="3729742"/>
              <a:ext cx="432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128250" y="3429000"/>
              <a:ext cx="104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643702" y="3714752"/>
              <a:ext cx="32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6427702" y="3915762"/>
              <a:ext cx="432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786446" y="4143380"/>
              <a:ext cx="54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071802" y="1571612"/>
              <a:ext cx="400110" cy="810478"/>
            </a:xfrm>
            <a:prstGeom prst="rect">
              <a:avLst/>
            </a:prstGeom>
            <a:solidFill>
              <a:schemeClr val="bg1"/>
            </a:solidFill>
          </p:spPr>
          <p:txBody>
            <a:bodyPr vert="eaVert" wrap="none" rtlCol="0">
              <a:spAutoFit/>
            </a:bodyPr>
            <a:lstStyle/>
            <a:p>
              <a:r>
                <a:rPr lang="zh-CN" altLang="en-US" sz="1400" dirty="0" smtClean="0"/>
                <a:t>文库制备</a:t>
              </a:r>
              <a:endParaRPr lang="zh-CN" altLang="en-US" sz="1400" dirty="0"/>
            </a:p>
          </p:txBody>
        </p:sp>
        <p:sp>
          <p:nvSpPr>
            <p:cNvPr id="39" name="TextBox 38"/>
            <p:cNvSpPr txBox="1"/>
            <p:nvPr/>
          </p:nvSpPr>
          <p:spPr>
            <a:xfrm>
              <a:off x="642910" y="1643050"/>
              <a:ext cx="400110" cy="810478"/>
            </a:xfrm>
            <a:prstGeom prst="rect">
              <a:avLst/>
            </a:prstGeom>
            <a:solidFill>
              <a:schemeClr val="bg1"/>
            </a:solidFill>
          </p:spPr>
          <p:txBody>
            <a:bodyPr vert="eaVert" wrap="none" rtlCol="0">
              <a:spAutoFit/>
            </a:bodyPr>
            <a:lstStyle/>
            <a:p>
              <a:r>
                <a:rPr lang="zh-CN" altLang="en-US" sz="1400" dirty="0" smtClean="0"/>
                <a:t>试剂准备</a:t>
              </a:r>
              <a:endParaRPr lang="zh-CN" altLang="en-US" sz="1400" dirty="0"/>
            </a:p>
          </p:txBody>
        </p:sp>
        <p:sp>
          <p:nvSpPr>
            <p:cNvPr id="40" name="TextBox 39"/>
            <p:cNvSpPr txBox="1"/>
            <p:nvPr/>
          </p:nvSpPr>
          <p:spPr>
            <a:xfrm>
              <a:off x="2285984" y="1500174"/>
              <a:ext cx="400110" cy="990015"/>
            </a:xfrm>
            <a:prstGeom prst="rect">
              <a:avLst/>
            </a:prstGeom>
            <a:solidFill>
              <a:schemeClr val="bg1"/>
            </a:solidFill>
          </p:spPr>
          <p:txBody>
            <a:bodyPr vert="eaVert" wrap="square" rtlCol="0">
              <a:spAutoFit/>
            </a:bodyPr>
            <a:lstStyle/>
            <a:p>
              <a:r>
                <a:rPr lang="zh-CN" altLang="en-US" sz="1400" dirty="0" smtClean="0"/>
                <a:t>提取打断区</a:t>
              </a:r>
              <a:endParaRPr lang="zh-CN" altLang="en-US" sz="1400" dirty="0"/>
            </a:p>
          </p:txBody>
        </p:sp>
        <p:sp>
          <p:nvSpPr>
            <p:cNvPr id="41" name="TextBox 40"/>
            <p:cNvSpPr txBox="1"/>
            <p:nvPr/>
          </p:nvSpPr>
          <p:spPr>
            <a:xfrm>
              <a:off x="2744699" y="3500438"/>
              <a:ext cx="324000" cy="828000"/>
            </a:xfrm>
            <a:prstGeom prst="rect">
              <a:avLst/>
            </a:prstGeom>
            <a:solidFill>
              <a:schemeClr val="bg1"/>
            </a:solidFill>
          </p:spPr>
          <p:txBody>
            <a:bodyPr vert="eaVert" wrap="none" rtlCol="0">
              <a:spAutoFit/>
            </a:bodyPr>
            <a:lstStyle/>
            <a:p>
              <a:r>
                <a:rPr lang="zh-CN" altLang="en-US" sz="1400" dirty="0" smtClean="0"/>
                <a:t>专用走廊</a:t>
              </a:r>
              <a:endParaRPr lang="zh-CN" altLang="en-US" sz="1400" dirty="0"/>
            </a:p>
          </p:txBody>
        </p:sp>
        <p:sp>
          <p:nvSpPr>
            <p:cNvPr id="42" name="TextBox 41"/>
            <p:cNvSpPr txBox="1"/>
            <p:nvPr/>
          </p:nvSpPr>
          <p:spPr>
            <a:xfrm>
              <a:off x="4143372" y="3071810"/>
              <a:ext cx="400110" cy="990015"/>
            </a:xfrm>
            <a:prstGeom prst="rect">
              <a:avLst/>
            </a:prstGeom>
            <a:solidFill>
              <a:schemeClr val="bg1"/>
            </a:solidFill>
          </p:spPr>
          <p:txBody>
            <a:bodyPr vert="eaVert" wrap="none" rtlCol="0">
              <a:spAutoFit/>
            </a:bodyPr>
            <a:lstStyle/>
            <a:p>
              <a:r>
                <a:rPr lang="zh-CN" altLang="en-US" sz="1400" dirty="0" smtClean="0"/>
                <a:t>杂交扩增区</a:t>
              </a:r>
              <a:endParaRPr lang="zh-CN" altLang="en-US" sz="1400" dirty="0"/>
            </a:p>
          </p:txBody>
        </p:sp>
        <p:sp>
          <p:nvSpPr>
            <p:cNvPr id="43" name="TextBox 42"/>
            <p:cNvSpPr txBox="1"/>
            <p:nvPr/>
          </p:nvSpPr>
          <p:spPr>
            <a:xfrm>
              <a:off x="5000628" y="2928934"/>
              <a:ext cx="400110" cy="1169551"/>
            </a:xfrm>
            <a:prstGeom prst="rect">
              <a:avLst/>
            </a:prstGeom>
            <a:solidFill>
              <a:schemeClr val="bg1"/>
            </a:solidFill>
          </p:spPr>
          <p:txBody>
            <a:bodyPr vert="eaVert" wrap="none" rtlCol="0">
              <a:spAutoFit/>
            </a:bodyPr>
            <a:lstStyle/>
            <a:p>
              <a:r>
                <a:rPr lang="zh-CN" altLang="en-US" sz="1400" dirty="0" smtClean="0"/>
                <a:t>文库扩增检测</a:t>
              </a:r>
              <a:endParaRPr lang="zh-CN" altLang="en-US" sz="1400" dirty="0"/>
            </a:p>
          </p:txBody>
        </p:sp>
        <p:sp>
          <p:nvSpPr>
            <p:cNvPr id="44" name="TextBox 43"/>
            <p:cNvSpPr txBox="1"/>
            <p:nvPr/>
          </p:nvSpPr>
          <p:spPr>
            <a:xfrm>
              <a:off x="3529549" y="3529316"/>
              <a:ext cx="400110" cy="990015"/>
            </a:xfrm>
            <a:prstGeom prst="rect">
              <a:avLst/>
            </a:prstGeom>
            <a:solidFill>
              <a:schemeClr val="bg1"/>
            </a:solidFill>
          </p:spPr>
          <p:txBody>
            <a:bodyPr vert="eaVert" wrap="none" rtlCol="0">
              <a:spAutoFit/>
            </a:bodyPr>
            <a:lstStyle/>
            <a:p>
              <a:r>
                <a:rPr lang="zh-CN" altLang="en-US" sz="1400" dirty="0" smtClean="0"/>
                <a:t>一代测序区</a:t>
              </a:r>
              <a:endParaRPr lang="zh-CN" altLang="en-US" sz="1400" dirty="0"/>
            </a:p>
          </p:txBody>
        </p:sp>
        <p:sp>
          <p:nvSpPr>
            <p:cNvPr id="45" name="TextBox 44"/>
            <p:cNvSpPr txBox="1"/>
            <p:nvPr/>
          </p:nvSpPr>
          <p:spPr>
            <a:xfrm>
              <a:off x="6084481" y="2866164"/>
              <a:ext cx="400110" cy="941925"/>
            </a:xfrm>
            <a:prstGeom prst="rect">
              <a:avLst/>
            </a:prstGeom>
            <a:solidFill>
              <a:schemeClr val="bg1"/>
            </a:solidFill>
          </p:spPr>
          <p:txBody>
            <a:bodyPr vert="eaVert" wrap="none" rtlCol="0">
              <a:spAutoFit/>
            </a:bodyPr>
            <a:lstStyle/>
            <a:p>
              <a:r>
                <a:rPr lang="en-US" altLang="zh-CN" sz="1400" dirty="0" smtClean="0"/>
                <a:t>NGS</a:t>
              </a:r>
              <a:r>
                <a:rPr lang="zh-CN" altLang="en-US" sz="1400" dirty="0" smtClean="0"/>
                <a:t>测序区</a:t>
              </a:r>
              <a:endParaRPr lang="zh-CN" altLang="en-US" sz="1400" dirty="0"/>
            </a:p>
          </p:txBody>
        </p:sp>
        <p:sp>
          <p:nvSpPr>
            <p:cNvPr id="46" name="TextBox 45"/>
            <p:cNvSpPr txBox="1"/>
            <p:nvPr/>
          </p:nvSpPr>
          <p:spPr>
            <a:xfrm>
              <a:off x="7286686" y="3093907"/>
              <a:ext cx="400110" cy="990015"/>
            </a:xfrm>
            <a:prstGeom prst="rect">
              <a:avLst/>
            </a:prstGeom>
            <a:solidFill>
              <a:schemeClr val="bg1"/>
            </a:solidFill>
          </p:spPr>
          <p:txBody>
            <a:bodyPr vert="eaVert" wrap="none" rtlCol="0">
              <a:spAutoFit/>
            </a:bodyPr>
            <a:lstStyle/>
            <a:p>
              <a:r>
                <a:rPr lang="zh-CN" altLang="en-US" sz="1400" dirty="0"/>
                <a:t>生信</a:t>
              </a:r>
              <a:r>
                <a:rPr lang="zh-CN" altLang="en-US" sz="1400" dirty="0" smtClean="0"/>
                <a:t>分析区</a:t>
              </a:r>
              <a:endParaRPr lang="zh-CN" altLang="en-US" sz="1400" dirty="0"/>
            </a:p>
          </p:txBody>
        </p:sp>
        <p:sp>
          <p:nvSpPr>
            <p:cNvPr id="48" name="右箭头 47"/>
            <p:cNvSpPr/>
            <p:nvPr/>
          </p:nvSpPr>
          <p:spPr>
            <a:xfrm>
              <a:off x="857224" y="3143248"/>
              <a:ext cx="1071570" cy="142876"/>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49" name="直角上箭头 48"/>
            <p:cNvSpPr/>
            <p:nvPr/>
          </p:nvSpPr>
          <p:spPr>
            <a:xfrm rot="5400000">
              <a:off x="4143372" y="3357562"/>
              <a:ext cx="285752" cy="2857520"/>
            </a:xfrm>
            <a:prstGeom prst="bentUpArrow">
              <a:avLst>
                <a:gd name="adj1" fmla="val 25000"/>
                <a:gd name="adj2" fmla="val 25000"/>
                <a:gd name="adj3" fmla="val 1600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cxnSp>
          <p:nvCxnSpPr>
            <p:cNvPr id="50" name="直接连接符 49"/>
            <p:cNvCxnSpPr/>
            <p:nvPr/>
          </p:nvCxnSpPr>
          <p:spPr>
            <a:xfrm>
              <a:off x="6463702" y="4128390"/>
              <a:ext cx="18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143240" y="2586734"/>
              <a:ext cx="540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7" name="圆角矩形 46"/>
            <p:cNvSpPr/>
            <p:nvPr/>
          </p:nvSpPr>
          <p:spPr>
            <a:xfrm>
              <a:off x="3297594" y="2515296"/>
              <a:ext cx="214314" cy="216000"/>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p:nvSpPr>
        <p:spPr>
          <a:xfrm>
            <a:off x="285720" y="285728"/>
            <a:ext cx="8462573" cy="584775"/>
          </a:xfrm>
          <a:prstGeom prst="rect">
            <a:avLst/>
          </a:prstGeom>
          <a:noFill/>
        </p:spPr>
        <p:txBody>
          <a:bodyPr wrap="none" rtlCol="0">
            <a:spAutoFit/>
          </a:bodyPr>
          <a:lstStyle/>
          <a:p>
            <a:r>
              <a:rPr lang="zh-CN" altLang="en-US" sz="3200" dirty="0" smtClean="0">
                <a:solidFill>
                  <a:srgbClr val="FF0000"/>
                </a:solidFill>
                <a:latin typeface="Arial" pitchFamily="34" charset="0"/>
                <a:ea typeface="黑体" pitchFamily="49" charset="-122"/>
                <a:cs typeface="Arial" pitchFamily="34" charset="0"/>
              </a:rPr>
              <a:t>分子诊断科</a:t>
            </a:r>
            <a:r>
              <a:rPr lang="en-US" altLang="zh-CN" sz="3200" dirty="0" smtClean="0">
                <a:solidFill>
                  <a:srgbClr val="FF0000"/>
                </a:solidFill>
                <a:latin typeface="Arial" pitchFamily="34" charset="0"/>
                <a:ea typeface="黑体" pitchFamily="49" charset="-122"/>
                <a:cs typeface="Arial" pitchFamily="34" charset="0"/>
              </a:rPr>
              <a:t>Sanger&amp;</a:t>
            </a:r>
            <a:r>
              <a:rPr lang="zh-CN" altLang="en-US" sz="3200" dirty="0" smtClean="0">
                <a:solidFill>
                  <a:srgbClr val="FF0000"/>
                </a:solidFill>
                <a:latin typeface="Arial" pitchFamily="34" charset="0"/>
                <a:ea typeface="黑体" pitchFamily="49" charset="-122"/>
                <a:cs typeface="Arial" pitchFamily="34" charset="0"/>
              </a:rPr>
              <a:t>高通量测序实验室平面图</a:t>
            </a:r>
            <a:endParaRPr lang="zh-CN" altLang="en-US" sz="3200" dirty="0">
              <a:solidFill>
                <a:srgbClr val="FF0000"/>
              </a:solidFill>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396642742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2915816" y="0"/>
            <a:ext cx="3725791" cy="6741368"/>
          </a:xfrm>
          <a:prstGeom prst="rect">
            <a:avLst/>
          </a:prstGeom>
        </p:spPr>
      </p:pic>
      <p:pic>
        <p:nvPicPr>
          <p:cNvPr id="5" name="图片 4"/>
          <p:cNvPicPr>
            <a:picLocks noChangeAspect="1"/>
          </p:cNvPicPr>
          <p:nvPr/>
        </p:nvPicPr>
        <p:blipFill>
          <a:blip r:embed="rId3"/>
          <a:stretch>
            <a:fillRect/>
          </a:stretch>
        </p:blipFill>
        <p:spPr>
          <a:xfrm>
            <a:off x="627298" y="7180"/>
            <a:ext cx="7848872" cy="6842131"/>
          </a:xfrm>
          <a:prstGeom prst="rect">
            <a:avLst/>
          </a:prstGeom>
        </p:spPr>
      </p:pic>
      <p:pic>
        <p:nvPicPr>
          <p:cNvPr id="6" name="图片 5"/>
          <p:cNvPicPr>
            <a:picLocks noChangeAspect="1"/>
          </p:cNvPicPr>
          <p:nvPr/>
        </p:nvPicPr>
        <p:blipFill>
          <a:blip r:embed="rId4"/>
          <a:stretch>
            <a:fillRect/>
          </a:stretch>
        </p:blipFill>
        <p:spPr>
          <a:xfrm>
            <a:off x="6675462" y="188640"/>
            <a:ext cx="7128792" cy="6842131"/>
          </a:xfrm>
          <a:prstGeom prst="rect">
            <a:avLst/>
          </a:prstGeom>
        </p:spPr>
      </p:pic>
    </p:spTree>
    <p:extLst>
      <p:ext uri="{BB962C8B-B14F-4D97-AF65-F5344CB8AC3E}">
        <p14:creationId xmlns:p14="http://schemas.microsoft.com/office/powerpoint/2010/main" val="779458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339752" y="-99392"/>
            <a:ext cx="4675354" cy="7198562"/>
          </a:xfrm>
          <a:prstGeom prst="rect">
            <a:avLst/>
          </a:prstGeom>
        </p:spPr>
      </p:pic>
      <p:pic>
        <p:nvPicPr>
          <p:cNvPr id="3" name="图片 2"/>
          <p:cNvPicPr>
            <a:picLocks noChangeAspect="1"/>
          </p:cNvPicPr>
          <p:nvPr/>
        </p:nvPicPr>
        <p:blipFill>
          <a:blip r:embed="rId3"/>
          <a:stretch>
            <a:fillRect/>
          </a:stretch>
        </p:blipFill>
        <p:spPr>
          <a:xfrm>
            <a:off x="1659598" y="0"/>
            <a:ext cx="6813376" cy="6813376"/>
          </a:xfrm>
          <a:prstGeom prst="rect">
            <a:avLst/>
          </a:prstGeom>
        </p:spPr>
      </p:pic>
      <p:pic>
        <p:nvPicPr>
          <p:cNvPr id="4" name="图片 3"/>
          <p:cNvPicPr>
            <a:picLocks noChangeAspect="1"/>
          </p:cNvPicPr>
          <p:nvPr/>
        </p:nvPicPr>
        <p:blipFill>
          <a:blip r:embed="rId4"/>
          <a:stretch>
            <a:fillRect/>
          </a:stretch>
        </p:blipFill>
        <p:spPr>
          <a:xfrm>
            <a:off x="1835696" y="0"/>
            <a:ext cx="6637060" cy="7320972"/>
          </a:xfrm>
          <a:prstGeom prst="rect">
            <a:avLst/>
          </a:prstGeom>
        </p:spPr>
      </p:pic>
      <p:sp>
        <p:nvSpPr>
          <p:cNvPr id="5" name="文本框 4"/>
          <p:cNvSpPr txBox="1"/>
          <p:nvPr/>
        </p:nvSpPr>
        <p:spPr>
          <a:xfrm>
            <a:off x="479957" y="341492"/>
            <a:ext cx="677108" cy="6233438"/>
          </a:xfrm>
          <a:prstGeom prst="rect">
            <a:avLst/>
          </a:prstGeom>
          <a:noFill/>
        </p:spPr>
        <p:txBody>
          <a:bodyPr vert="eaVert" wrap="none" rtlCol="0">
            <a:spAutoFit/>
          </a:bodyPr>
          <a:lstStyle/>
          <a:p>
            <a:r>
              <a:rPr lang="en-US" altLang="zh-CN" sz="3200" b="1" dirty="0" smtClean="0">
                <a:latin typeface="Arial" panose="020B0604020202020204" pitchFamily="34" charset="0"/>
                <a:cs typeface="Arial" panose="020B0604020202020204" pitchFamily="34" charset="0"/>
              </a:rPr>
              <a:t>NGS</a:t>
            </a:r>
            <a:r>
              <a:rPr lang="zh-CN" altLang="en-US" sz="3200" b="1" dirty="0" smtClean="0">
                <a:latin typeface="Arial" panose="020B0604020202020204" pitchFamily="34" charset="0"/>
                <a:cs typeface="Arial" panose="020B0604020202020204" pitchFamily="34" charset="0"/>
              </a:rPr>
              <a:t>实验室功能分区及平面分布图</a:t>
            </a:r>
            <a:endParaRPr lang="zh-CN" altLang="en-US"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709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b="5455"/>
          <a:stretch>
            <a:fillRect/>
          </a:stretch>
        </p:blipFill>
        <p:spPr bwMode="auto">
          <a:xfrm>
            <a:off x="200056" y="1009672"/>
            <a:ext cx="8801100" cy="563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圆角矩形 4"/>
          <p:cNvSpPr>
            <a:spLocks noChangeArrowheads="1"/>
          </p:cNvSpPr>
          <p:nvPr/>
        </p:nvSpPr>
        <p:spPr bwMode="auto">
          <a:xfrm>
            <a:off x="1879631" y="1344611"/>
            <a:ext cx="2089150" cy="430213"/>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4" name="圆角矩形 5"/>
          <p:cNvSpPr>
            <a:spLocks noChangeArrowheads="1"/>
          </p:cNvSpPr>
          <p:nvPr/>
        </p:nvSpPr>
        <p:spPr bwMode="auto">
          <a:xfrm>
            <a:off x="4841906" y="1373186"/>
            <a:ext cx="962025" cy="407988"/>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5" name="圆角矩形 6"/>
          <p:cNvSpPr>
            <a:spLocks noChangeArrowheads="1"/>
          </p:cNvSpPr>
          <p:nvPr/>
        </p:nvSpPr>
        <p:spPr bwMode="auto">
          <a:xfrm>
            <a:off x="5867431" y="1357311"/>
            <a:ext cx="1439863" cy="471488"/>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6" name="圆角矩形 7"/>
          <p:cNvSpPr>
            <a:spLocks noChangeArrowheads="1"/>
          </p:cNvSpPr>
          <p:nvPr/>
        </p:nvSpPr>
        <p:spPr bwMode="auto">
          <a:xfrm>
            <a:off x="7556531" y="1344611"/>
            <a:ext cx="1296988" cy="498475"/>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7" name="标题 1"/>
          <p:cNvSpPr>
            <a:spLocks noChangeArrowheads="1"/>
          </p:cNvSpPr>
          <p:nvPr/>
        </p:nvSpPr>
        <p:spPr bwMode="auto">
          <a:xfrm>
            <a:off x="428596" y="53975"/>
            <a:ext cx="848362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4400" dirty="0" smtClean="0">
                <a:solidFill>
                  <a:srgbClr val="FF0000"/>
                </a:solidFill>
                <a:latin typeface="黑体" pitchFamily="49" charset="-122"/>
                <a:ea typeface="黑体" pitchFamily="49" charset="-122"/>
                <a:sym typeface="宋体" charset="-122"/>
              </a:rPr>
              <a:t>流程化</a:t>
            </a:r>
            <a:r>
              <a:rPr lang="en-US" altLang="zh-CN" sz="4400" dirty="0" smtClean="0">
                <a:solidFill>
                  <a:srgbClr val="FF0000"/>
                </a:solidFill>
                <a:latin typeface="黑体" pitchFamily="49" charset="-122"/>
                <a:ea typeface="黑体" pitchFamily="49" charset="-122"/>
                <a:sym typeface="宋体" charset="-122"/>
              </a:rPr>
              <a:t>----</a:t>
            </a:r>
            <a:r>
              <a:rPr lang="zh-CN" altLang="en-US" sz="4400" dirty="0" smtClean="0">
                <a:solidFill>
                  <a:srgbClr val="FF0000"/>
                </a:solidFill>
                <a:latin typeface="黑体" pitchFamily="49" charset="-122"/>
                <a:ea typeface="黑体" pitchFamily="49" charset="-122"/>
                <a:sym typeface="宋体" charset="-122"/>
              </a:rPr>
              <a:t>标本处理流程表</a:t>
            </a:r>
            <a:r>
              <a:rPr lang="zh-CN" altLang="en-US" sz="4400" dirty="0">
                <a:solidFill>
                  <a:srgbClr val="FF0000"/>
                </a:solidFill>
                <a:latin typeface="黑体" pitchFamily="49" charset="-122"/>
                <a:ea typeface="黑体" pitchFamily="49" charset="-122"/>
                <a:sym typeface="宋体" charset="-122"/>
              </a:rPr>
              <a:t/>
            </a:r>
            <a:br>
              <a:rPr lang="zh-CN" altLang="en-US" sz="4400" dirty="0">
                <a:solidFill>
                  <a:srgbClr val="FF0000"/>
                </a:solidFill>
                <a:latin typeface="黑体" pitchFamily="49" charset="-122"/>
                <a:ea typeface="黑体" pitchFamily="49" charset="-122"/>
                <a:sym typeface="宋体" charset="-122"/>
              </a:rPr>
            </a:br>
            <a:endParaRPr lang="zh-CN" altLang="en-US" sz="4400" dirty="0">
              <a:solidFill>
                <a:srgbClr val="FF0000"/>
              </a:solidFill>
              <a:latin typeface="黑体" pitchFamily="49" charset="-122"/>
              <a:ea typeface="黑体" pitchFamily="49" charset="-122"/>
              <a:sym typeface="宋体" charset="-122"/>
            </a:endParaRPr>
          </a:p>
        </p:txBody>
      </p:sp>
      <p:sp>
        <p:nvSpPr>
          <p:cNvPr id="35848" name="圆角矩形 9"/>
          <p:cNvSpPr>
            <a:spLocks noChangeArrowheads="1"/>
          </p:cNvSpPr>
          <p:nvPr/>
        </p:nvSpPr>
        <p:spPr bwMode="auto">
          <a:xfrm>
            <a:off x="6165881" y="5972174"/>
            <a:ext cx="377825" cy="407987"/>
          </a:xfrm>
          <a:prstGeom prst="roundRect">
            <a:avLst>
              <a:gd name="adj" fmla="val 16667"/>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宋体" charset="-122"/>
              <a:sym typeface="宋体" charset="-122"/>
            </a:endParaRPr>
          </a:p>
        </p:txBody>
      </p:sp>
      <p:sp>
        <p:nvSpPr>
          <p:cNvPr id="35849" name="直接连接符 10"/>
          <p:cNvSpPr>
            <a:spLocks noChangeShapeType="1"/>
          </p:cNvSpPr>
          <p:nvPr/>
        </p:nvSpPr>
        <p:spPr bwMode="auto">
          <a:xfrm>
            <a:off x="5657881" y="3840161"/>
            <a:ext cx="630238" cy="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0" name="直接连接符 11"/>
          <p:cNvSpPr>
            <a:spLocks noChangeShapeType="1"/>
          </p:cNvSpPr>
          <p:nvPr/>
        </p:nvSpPr>
        <p:spPr bwMode="auto">
          <a:xfrm>
            <a:off x="5803931" y="2725736"/>
            <a:ext cx="784225" cy="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圆角矩形 10"/>
          <p:cNvSpPr/>
          <p:nvPr/>
        </p:nvSpPr>
        <p:spPr>
          <a:xfrm>
            <a:off x="1285852" y="2786058"/>
            <a:ext cx="4572032" cy="1214446"/>
          </a:xfrm>
          <a:prstGeom prst="round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200" b="1" dirty="0" smtClean="0"/>
              <a:t>所有标本的接收、切片、病理及</a:t>
            </a:r>
            <a:r>
              <a:rPr lang="en-US" altLang="zh-CN" sz="3200" b="1" dirty="0" smtClean="0"/>
              <a:t>DNA</a:t>
            </a:r>
            <a:r>
              <a:rPr lang="zh-CN" altLang="en-US" sz="3200" b="1" dirty="0" smtClean="0"/>
              <a:t>质控</a:t>
            </a:r>
            <a:endParaRPr lang="zh-CN" altLang="en-US" sz="3200" b="1" dirty="0"/>
          </a:p>
        </p:txBody>
      </p:sp>
    </p:spTree>
    <p:extLst>
      <p:ext uri="{BB962C8B-B14F-4D97-AF65-F5344CB8AC3E}">
        <p14:creationId xmlns:p14="http://schemas.microsoft.com/office/powerpoint/2010/main" val="55265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0" y="744918"/>
            <a:ext cx="4071934" cy="6113082"/>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2000232" y="857232"/>
            <a:ext cx="4197014" cy="5842494"/>
          </a:xfrm>
          <a:prstGeom prst="rect">
            <a:avLst/>
          </a:prstGeom>
          <a:noFill/>
          <a:ln w="9525">
            <a:noFill/>
            <a:miter lim="800000"/>
            <a:headEnd/>
            <a:tailEnd/>
          </a:ln>
          <a:effectLst/>
        </p:spPr>
      </p:pic>
      <p:sp>
        <p:nvSpPr>
          <p:cNvPr id="7" name="TextBox 6"/>
          <p:cNvSpPr txBox="1"/>
          <p:nvPr/>
        </p:nvSpPr>
        <p:spPr>
          <a:xfrm>
            <a:off x="1000100" y="2214554"/>
            <a:ext cx="642942" cy="646331"/>
          </a:xfrm>
          <a:prstGeom prst="rect">
            <a:avLst/>
          </a:prstGeom>
          <a:solidFill>
            <a:srgbClr val="92D050"/>
          </a:solidFill>
          <a:ln>
            <a:solidFill>
              <a:srgbClr val="92D05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dirty="0" smtClean="0"/>
              <a:t>体系配置</a:t>
            </a:r>
            <a:endParaRPr lang="zh-CN" altLang="en-US" dirty="0"/>
          </a:p>
        </p:txBody>
      </p:sp>
      <p:sp>
        <p:nvSpPr>
          <p:cNvPr id="8" name="TextBox 7"/>
          <p:cNvSpPr txBox="1"/>
          <p:nvPr/>
        </p:nvSpPr>
        <p:spPr>
          <a:xfrm>
            <a:off x="3286116" y="3000372"/>
            <a:ext cx="1107996" cy="369332"/>
          </a:xfrm>
          <a:prstGeom prst="rect">
            <a:avLst/>
          </a:prstGeom>
          <a:solidFill>
            <a:srgbClr val="92D050"/>
          </a:solidFill>
          <a:ln>
            <a:solidFill>
              <a:srgbClr val="92D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dirty="0" smtClean="0"/>
              <a:t>电泳质控</a:t>
            </a:r>
            <a:endParaRPr lang="zh-CN" altLang="en-US" dirty="0"/>
          </a:p>
        </p:txBody>
      </p:sp>
      <p:sp>
        <p:nvSpPr>
          <p:cNvPr id="9" name="TextBox 8"/>
          <p:cNvSpPr txBox="1"/>
          <p:nvPr/>
        </p:nvSpPr>
        <p:spPr>
          <a:xfrm>
            <a:off x="4214810" y="1285860"/>
            <a:ext cx="1475084" cy="369332"/>
          </a:xfrm>
          <a:prstGeom prst="rect">
            <a:avLst/>
          </a:prstGeom>
          <a:solidFill>
            <a:srgbClr val="92D050"/>
          </a:solidFill>
          <a:ln>
            <a:solidFill>
              <a:srgbClr val="92D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altLang="zh-CN" dirty="0" smtClean="0"/>
              <a:t>PCR</a:t>
            </a:r>
            <a:r>
              <a:rPr lang="zh-CN" altLang="en-US" dirty="0" smtClean="0"/>
              <a:t>上机记录</a:t>
            </a:r>
            <a:endParaRPr lang="zh-CN" altLang="en-US" dirty="0"/>
          </a:p>
        </p:txBody>
      </p:sp>
      <p:sp>
        <p:nvSpPr>
          <p:cNvPr id="10" name="TextBox 9"/>
          <p:cNvSpPr txBox="1"/>
          <p:nvPr/>
        </p:nvSpPr>
        <p:spPr>
          <a:xfrm>
            <a:off x="4429124" y="4929198"/>
            <a:ext cx="1107996" cy="369332"/>
          </a:xfrm>
          <a:prstGeom prst="rect">
            <a:avLst/>
          </a:prstGeom>
          <a:solidFill>
            <a:srgbClr val="92D050"/>
          </a:solidFill>
          <a:ln>
            <a:solidFill>
              <a:srgbClr val="92D050"/>
            </a:solid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zh-CN" altLang="en-US" dirty="0" smtClean="0"/>
              <a:t>测序布板</a:t>
            </a:r>
            <a:endParaRPr lang="zh-CN" altLang="en-US" dirty="0"/>
          </a:p>
        </p:txBody>
      </p:sp>
      <p:pic>
        <p:nvPicPr>
          <p:cNvPr id="9222" name="Picture 6"/>
          <p:cNvPicPr>
            <a:picLocks noChangeAspect="1" noChangeArrowheads="1"/>
          </p:cNvPicPr>
          <p:nvPr/>
        </p:nvPicPr>
        <p:blipFill>
          <a:blip r:embed="rId4"/>
          <a:srcRect/>
          <a:stretch>
            <a:fillRect/>
          </a:stretch>
        </p:blipFill>
        <p:spPr bwMode="auto">
          <a:xfrm>
            <a:off x="4788000" y="1143318"/>
            <a:ext cx="4356000" cy="5714682"/>
          </a:xfrm>
          <a:prstGeom prst="rect">
            <a:avLst/>
          </a:prstGeom>
          <a:noFill/>
          <a:ln w="9525">
            <a:noFill/>
            <a:miter lim="800000"/>
            <a:headEnd/>
            <a:tailEnd/>
          </a:ln>
          <a:effectLst/>
        </p:spPr>
      </p:pic>
      <p:sp>
        <p:nvSpPr>
          <p:cNvPr id="11" name="TextBox 10"/>
          <p:cNvSpPr txBox="1"/>
          <p:nvPr/>
        </p:nvSpPr>
        <p:spPr>
          <a:xfrm>
            <a:off x="7358083" y="1571612"/>
            <a:ext cx="1143008" cy="369332"/>
          </a:xfrm>
          <a:prstGeom prst="rect">
            <a:avLst/>
          </a:prstGeom>
          <a:solidFill>
            <a:srgbClr val="92D050"/>
          </a:solidFill>
          <a:ln>
            <a:solidFill>
              <a:srgbClr val="92D05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dirty="0" smtClean="0"/>
              <a:t>仪器记录</a:t>
            </a:r>
            <a:endParaRPr lang="zh-CN" altLang="en-US" dirty="0"/>
          </a:p>
        </p:txBody>
      </p:sp>
      <p:sp>
        <p:nvSpPr>
          <p:cNvPr id="12" name="TextBox 11"/>
          <p:cNvSpPr txBox="1"/>
          <p:nvPr/>
        </p:nvSpPr>
        <p:spPr>
          <a:xfrm>
            <a:off x="7215207" y="4143380"/>
            <a:ext cx="1143008" cy="369332"/>
          </a:xfrm>
          <a:prstGeom prst="rect">
            <a:avLst/>
          </a:prstGeom>
          <a:solidFill>
            <a:srgbClr val="92D050"/>
          </a:solidFill>
          <a:ln>
            <a:solidFill>
              <a:srgbClr val="92D050"/>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r>
              <a:rPr lang="zh-CN" altLang="en-US" dirty="0" smtClean="0"/>
              <a:t>峰图判读</a:t>
            </a:r>
            <a:endParaRPr lang="zh-CN" altLang="en-US" dirty="0"/>
          </a:p>
        </p:txBody>
      </p:sp>
      <p:sp>
        <p:nvSpPr>
          <p:cNvPr id="13" name="标题 1"/>
          <p:cNvSpPr txBox="1">
            <a:spLocks noChangeArrowheads="1"/>
          </p:cNvSpPr>
          <p:nvPr/>
        </p:nvSpPr>
        <p:spPr>
          <a:xfrm>
            <a:off x="0" y="44450"/>
            <a:ext cx="9144000" cy="1012825"/>
          </a:xfrm>
          <a:prstGeom prst="rect">
            <a:avLst/>
          </a:prstGeom>
          <a:solidFill>
            <a:schemeClr val="bg1"/>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440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j-cs"/>
                <a:sym typeface="华文新魏" pitchFamily="2" charset="-122"/>
              </a:rPr>
              <a:t>流程化</a:t>
            </a:r>
            <a:r>
              <a:rPr kumimoji="0" lang="en-US" altLang="zh-CN" sz="440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j-cs"/>
                <a:sym typeface="华文新魏" pitchFamily="2" charset="-122"/>
              </a:rPr>
              <a:t>----</a:t>
            </a:r>
            <a:r>
              <a:rPr kumimoji="0" lang="zh-CN" altLang="en-US" sz="4400" i="0" u="none" strike="noStrike" kern="1200" cap="none" spc="0" normalizeH="0" baseline="0" noProof="0" dirty="0" smtClean="0">
                <a:ln>
                  <a:noFill/>
                </a:ln>
                <a:solidFill>
                  <a:srgbClr val="FF0000"/>
                </a:solidFill>
                <a:effectLst/>
                <a:uLnTx/>
                <a:uFillTx/>
                <a:latin typeface="黑体" pitchFamily="49" charset="-122"/>
                <a:ea typeface="黑体" pitchFamily="49" charset="-122"/>
                <a:cs typeface="+mj-cs"/>
                <a:sym typeface="华文新魏" pitchFamily="2" charset="-122"/>
              </a:rPr>
              <a:t>测序项目流程表</a:t>
            </a:r>
          </a:p>
        </p:txBody>
      </p:sp>
      <p:sp>
        <p:nvSpPr>
          <p:cNvPr id="15" name="圆角矩形 14"/>
          <p:cNvSpPr/>
          <p:nvPr/>
        </p:nvSpPr>
        <p:spPr>
          <a:xfrm>
            <a:off x="2357422" y="5643578"/>
            <a:ext cx="4643470" cy="642942"/>
          </a:xfrm>
          <a:prstGeom prst="round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200" b="1" dirty="0" smtClean="0"/>
              <a:t>层次性的监控</a:t>
            </a:r>
            <a:endParaRPr lang="zh-CN" altLang="en-US" sz="3200" b="1" dirty="0"/>
          </a:p>
        </p:txBody>
      </p:sp>
    </p:spTree>
    <p:extLst>
      <p:ext uri="{BB962C8B-B14F-4D97-AF65-F5344CB8AC3E}">
        <p14:creationId xmlns:p14="http://schemas.microsoft.com/office/powerpoint/2010/main" val="155435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2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2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8229600" cy="1143000"/>
          </a:xfrm>
        </p:spPr>
        <p:txBody>
          <a:bodyPr>
            <a:normAutofit fontScale="90000"/>
          </a:bodyPr>
          <a:lstStyle/>
          <a:p>
            <a:r>
              <a:rPr lang="zh-CN" altLang="en-US" dirty="0" smtClean="0">
                <a:solidFill>
                  <a:srgbClr val="FF0000"/>
                </a:solidFill>
                <a:latin typeface="黑体" pitchFamily="49" charset="-122"/>
                <a:ea typeface="黑体" pitchFamily="49" charset="-122"/>
              </a:rPr>
              <a:t>测序实验室专用室内质量控制体系</a:t>
            </a:r>
            <a:endParaRPr lang="zh-CN" altLang="en-US" dirty="0">
              <a:solidFill>
                <a:srgbClr val="FF0000"/>
              </a:solidFill>
              <a:latin typeface="黑体" pitchFamily="49" charset="-122"/>
              <a:ea typeface="黑体" pitchFamily="49" charset="-122"/>
            </a:endParaRPr>
          </a:p>
        </p:txBody>
      </p:sp>
      <p:sp>
        <p:nvSpPr>
          <p:cNvPr id="7" name="TextBox 6"/>
          <p:cNvSpPr txBox="1"/>
          <p:nvPr/>
        </p:nvSpPr>
        <p:spPr>
          <a:xfrm>
            <a:off x="428596" y="5143512"/>
            <a:ext cx="8501090" cy="1200329"/>
          </a:xfrm>
          <a:prstGeom prst="rect">
            <a:avLst/>
          </a:prstGeom>
          <a:solidFill>
            <a:srgbClr val="92D050"/>
          </a:solidFill>
        </p:spPr>
        <p:txBody>
          <a:bodyPr wrap="square" rtlCol="0">
            <a:spAutoFit/>
          </a:bodyPr>
          <a:lstStyle/>
          <a:p>
            <a:pPr algn="ctr"/>
            <a:r>
              <a:rPr lang="zh-CN" altLang="en-US" sz="3600" dirty="0" smtClean="0">
                <a:solidFill>
                  <a:schemeClr val="bg1"/>
                </a:solidFill>
                <a:latin typeface="黑体" pitchFamily="49" charset="-122"/>
                <a:ea typeface="黑体" pitchFamily="49" charset="-122"/>
              </a:rPr>
              <a:t>实验室设置、室内质控体系、人员培训为成功测序保驾护航！</a:t>
            </a:r>
            <a:endParaRPr lang="zh-CN" altLang="en-US" sz="3600" dirty="0">
              <a:solidFill>
                <a:schemeClr val="bg1"/>
              </a:solidFill>
              <a:latin typeface="黑体" pitchFamily="49" charset="-122"/>
              <a:ea typeface="黑体" pitchFamily="49" charset="-122"/>
            </a:endParaRPr>
          </a:p>
        </p:txBody>
      </p:sp>
      <p:pic>
        <p:nvPicPr>
          <p:cNvPr id="11269" name="Picture 5"/>
          <p:cNvPicPr>
            <a:picLocks noChangeAspect="1" noChangeArrowheads="1"/>
          </p:cNvPicPr>
          <p:nvPr/>
        </p:nvPicPr>
        <p:blipFill>
          <a:blip r:embed="rId2"/>
          <a:srcRect l="18118" t="15625" r="68704" b="71680"/>
          <a:stretch>
            <a:fillRect/>
          </a:stretch>
        </p:blipFill>
        <p:spPr bwMode="auto">
          <a:xfrm>
            <a:off x="0" y="1285860"/>
            <a:ext cx="1714544" cy="928694"/>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l="18155" t="15820" r="54392" b="45117"/>
          <a:stretch>
            <a:fillRect/>
          </a:stretch>
        </p:blipFill>
        <p:spPr bwMode="auto">
          <a:xfrm>
            <a:off x="1571604" y="1285860"/>
            <a:ext cx="3571900" cy="2857520"/>
          </a:xfrm>
          <a:prstGeom prst="rect">
            <a:avLst/>
          </a:prstGeom>
          <a:noFill/>
          <a:ln w="9525">
            <a:noFill/>
            <a:miter lim="800000"/>
            <a:headEnd/>
            <a:tailEnd/>
          </a:ln>
          <a:effectLst/>
        </p:spPr>
      </p:pic>
      <p:pic>
        <p:nvPicPr>
          <p:cNvPr id="11268" name="Picture 4"/>
          <p:cNvPicPr>
            <a:picLocks noChangeAspect="1" noChangeArrowheads="1"/>
          </p:cNvPicPr>
          <p:nvPr/>
        </p:nvPicPr>
        <p:blipFill>
          <a:blip r:embed="rId4"/>
          <a:srcRect l="18155" t="14843" r="57687" b="61719"/>
          <a:stretch>
            <a:fillRect/>
          </a:stretch>
        </p:blipFill>
        <p:spPr bwMode="auto">
          <a:xfrm>
            <a:off x="4286248" y="1214422"/>
            <a:ext cx="3143272" cy="1714512"/>
          </a:xfrm>
          <a:prstGeom prst="rect">
            <a:avLst/>
          </a:prstGeom>
          <a:noFill/>
          <a:ln w="9525">
            <a:noFill/>
            <a:miter lim="800000"/>
            <a:headEnd/>
            <a:tailEnd/>
          </a:ln>
          <a:effectLst/>
        </p:spPr>
      </p:pic>
      <p:pic>
        <p:nvPicPr>
          <p:cNvPr id="11266" name="Picture 2"/>
          <p:cNvPicPr>
            <a:picLocks noChangeAspect="1" noChangeArrowheads="1"/>
          </p:cNvPicPr>
          <p:nvPr/>
        </p:nvPicPr>
        <p:blipFill>
          <a:blip r:embed="rId5"/>
          <a:srcRect l="18118" t="14648" r="64861" b="36523"/>
          <a:stretch>
            <a:fillRect/>
          </a:stretch>
        </p:blipFill>
        <p:spPr bwMode="auto">
          <a:xfrm>
            <a:off x="6929422" y="1158224"/>
            <a:ext cx="2214578" cy="3571900"/>
          </a:xfrm>
          <a:prstGeom prst="rect">
            <a:avLst/>
          </a:prstGeom>
          <a:noFill/>
          <a:ln w="9525">
            <a:noFill/>
            <a:miter lim="800000"/>
            <a:headEnd/>
            <a:tailEnd/>
          </a:ln>
          <a:effectLst/>
        </p:spPr>
      </p:pic>
    </p:spTree>
    <p:extLst>
      <p:ext uri="{BB962C8B-B14F-4D97-AF65-F5344CB8AC3E}">
        <p14:creationId xmlns:p14="http://schemas.microsoft.com/office/powerpoint/2010/main" val="58605684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30625" y="236538"/>
            <a:ext cx="8818563" cy="430212"/>
          </a:xfrm>
        </p:spPr>
        <p:txBody>
          <a:bodyPr>
            <a:noAutofit/>
          </a:bodyPr>
          <a:lstStyle/>
          <a:p>
            <a:r>
              <a:rPr lang="zh-CN" altLang="en-US" sz="3200" b="1" dirty="0" smtClean="0">
                <a:solidFill>
                  <a:srgbClr val="FF0000"/>
                </a:solidFill>
                <a:latin typeface="华文中宋" pitchFamily="2" charset="-122"/>
                <a:ea typeface="华文中宋" pitchFamily="2" charset="-122"/>
              </a:rPr>
              <a:t>常用二代测序平台能检测哪些生物标志物</a:t>
            </a:r>
            <a:r>
              <a:rPr lang="en-US" altLang="zh-CN" sz="3200" b="1" dirty="0" smtClean="0">
                <a:solidFill>
                  <a:srgbClr val="FF0000"/>
                </a:solidFill>
                <a:latin typeface="华文中宋" pitchFamily="2" charset="-122"/>
                <a:ea typeface="华文中宋" pitchFamily="2" charset="-122"/>
              </a:rPr>
              <a:t>?</a:t>
            </a:r>
            <a:br>
              <a:rPr lang="en-US" altLang="zh-CN" sz="3200" b="1" dirty="0" smtClean="0">
                <a:solidFill>
                  <a:srgbClr val="FF0000"/>
                </a:solidFill>
                <a:latin typeface="华文中宋" pitchFamily="2" charset="-122"/>
                <a:ea typeface="华文中宋" pitchFamily="2" charset="-122"/>
              </a:rPr>
            </a:br>
            <a:r>
              <a:rPr lang="en-US" altLang="zh-CN" sz="3200" b="1" dirty="0">
                <a:solidFill>
                  <a:srgbClr val="FF0000"/>
                </a:solidFill>
                <a:latin typeface="华文中宋" pitchFamily="2" charset="-122"/>
                <a:ea typeface="华文中宋" pitchFamily="2" charset="-122"/>
              </a:rPr>
              <a:t>― </a:t>
            </a:r>
            <a:r>
              <a:rPr lang="zh-CN" altLang="en-US" sz="3200" b="1" dirty="0" smtClean="0">
                <a:solidFill>
                  <a:srgbClr val="FF0000"/>
                </a:solidFill>
                <a:latin typeface="华文中宋" pitchFamily="2" charset="-122"/>
                <a:ea typeface="华文中宋" pitchFamily="2" charset="-122"/>
              </a:rPr>
              <a:t>服务于药物研发和个性化医疗</a:t>
            </a:r>
            <a:endParaRPr lang="zh-CN" altLang="en-US" sz="3200" b="1" dirty="0">
              <a:solidFill>
                <a:srgbClr val="FF0000"/>
              </a:solidFill>
              <a:latin typeface="华文中宋" pitchFamily="2" charset="-122"/>
              <a:ea typeface="华文中宋" pitchFamily="2" charset="-122"/>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424" y="1099353"/>
            <a:ext cx="8702675" cy="5150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椭圆 3"/>
          <p:cNvSpPr/>
          <p:nvPr/>
        </p:nvSpPr>
        <p:spPr>
          <a:xfrm>
            <a:off x="95002" y="2683824"/>
            <a:ext cx="1424833" cy="721170"/>
          </a:xfrm>
          <a:prstGeom prst="ellips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600" b="1" dirty="0">
                <a:solidFill>
                  <a:schemeClr val="tx1"/>
                </a:solidFill>
              </a:rPr>
              <a:t>全基因组测序</a:t>
            </a:r>
            <a:endParaRPr lang="zh-CN" altLang="en-US" sz="1600" b="1" dirty="0" smtClean="0">
              <a:solidFill>
                <a:schemeClr val="tx1"/>
              </a:solidFill>
            </a:endParaRPr>
          </a:p>
        </p:txBody>
      </p:sp>
      <p:sp>
        <p:nvSpPr>
          <p:cNvPr id="7" name="椭圆 6"/>
          <p:cNvSpPr/>
          <p:nvPr/>
        </p:nvSpPr>
        <p:spPr>
          <a:xfrm>
            <a:off x="95001" y="3869377"/>
            <a:ext cx="1424833" cy="721170"/>
          </a:xfrm>
          <a:prstGeom prst="ellips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600" b="1" dirty="0" smtClean="0">
                <a:solidFill>
                  <a:schemeClr val="tx1"/>
                </a:solidFill>
              </a:rPr>
              <a:t>外显子组测序</a:t>
            </a:r>
          </a:p>
        </p:txBody>
      </p:sp>
      <p:sp>
        <p:nvSpPr>
          <p:cNvPr id="8" name="椭圆 7"/>
          <p:cNvSpPr/>
          <p:nvPr/>
        </p:nvSpPr>
        <p:spPr>
          <a:xfrm>
            <a:off x="7656119" y="3314049"/>
            <a:ext cx="1424833" cy="721170"/>
          </a:xfrm>
          <a:prstGeom prst="ellipse">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en-US" altLang="zh-CN" sz="1600" b="1" dirty="0" smtClean="0">
                <a:solidFill>
                  <a:schemeClr val="tx1"/>
                </a:solidFill>
              </a:rPr>
              <a:t>RNA</a:t>
            </a:r>
            <a:r>
              <a:rPr lang="zh-CN" altLang="en-US" sz="1600" b="1" dirty="0" smtClean="0">
                <a:solidFill>
                  <a:schemeClr val="tx1"/>
                </a:solidFill>
              </a:rPr>
              <a:t>测序</a:t>
            </a:r>
          </a:p>
        </p:txBody>
      </p:sp>
      <p:sp>
        <p:nvSpPr>
          <p:cNvPr id="5" name="圆角矩形 4"/>
          <p:cNvSpPr/>
          <p:nvPr/>
        </p:nvSpPr>
        <p:spPr>
          <a:xfrm>
            <a:off x="2244437" y="4229962"/>
            <a:ext cx="1128156" cy="555794"/>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200" b="1" dirty="0">
                <a:solidFill>
                  <a:schemeClr val="tx1"/>
                </a:solidFill>
              </a:rPr>
              <a:t>基因序列</a:t>
            </a:r>
            <a:endParaRPr lang="zh-CN" altLang="en-US" sz="1200" b="1" dirty="0" smtClean="0">
              <a:solidFill>
                <a:schemeClr val="tx1"/>
              </a:solidFill>
            </a:endParaRPr>
          </a:p>
        </p:txBody>
      </p:sp>
      <p:sp>
        <p:nvSpPr>
          <p:cNvPr id="10" name="圆角矩形 9"/>
          <p:cNvSpPr/>
          <p:nvPr/>
        </p:nvSpPr>
        <p:spPr>
          <a:xfrm>
            <a:off x="2242462" y="3349237"/>
            <a:ext cx="1128156" cy="555794"/>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200" b="1" dirty="0" smtClean="0">
                <a:solidFill>
                  <a:schemeClr val="tx1"/>
                </a:solidFill>
              </a:rPr>
              <a:t>基因拷贝数</a:t>
            </a:r>
          </a:p>
        </p:txBody>
      </p:sp>
      <p:sp>
        <p:nvSpPr>
          <p:cNvPr id="11" name="圆角矩形 10"/>
          <p:cNvSpPr/>
          <p:nvPr/>
        </p:nvSpPr>
        <p:spPr>
          <a:xfrm>
            <a:off x="2228612" y="2492262"/>
            <a:ext cx="1128156" cy="555794"/>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200" b="1" dirty="0" smtClean="0">
                <a:solidFill>
                  <a:schemeClr val="tx1"/>
                </a:solidFill>
              </a:rPr>
              <a:t>基因组结构</a:t>
            </a:r>
            <a:endParaRPr lang="en-US" altLang="zh-CN" sz="1200" b="1" dirty="0" smtClean="0">
              <a:solidFill>
                <a:schemeClr val="tx1"/>
              </a:solidFill>
            </a:endParaRPr>
          </a:p>
        </p:txBody>
      </p:sp>
      <p:sp>
        <p:nvSpPr>
          <p:cNvPr id="12" name="矩形 11"/>
          <p:cNvSpPr/>
          <p:nvPr/>
        </p:nvSpPr>
        <p:spPr>
          <a:xfrm>
            <a:off x="1852551" y="985652"/>
            <a:ext cx="3942607" cy="109253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endParaRPr lang="zh-CN" altLang="en-US" sz="2000" dirty="0" smtClean="0">
              <a:solidFill>
                <a:schemeClr val="tx1"/>
              </a:solidFill>
            </a:endParaRPr>
          </a:p>
        </p:txBody>
      </p:sp>
      <p:sp>
        <p:nvSpPr>
          <p:cNvPr id="17" name="矩形 16"/>
          <p:cNvSpPr/>
          <p:nvPr/>
        </p:nvSpPr>
        <p:spPr>
          <a:xfrm>
            <a:off x="2090058" y="5270665"/>
            <a:ext cx="4081162" cy="109253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endParaRPr lang="zh-CN" altLang="en-US" sz="2000" dirty="0" smtClean="0">
              <a:solidFill>
                <a:schemeClr val="tx1"/>
              </a:solidFill>
            </a:endParaRPr>
          </a:p>
        </p:txBody>
      </p:sp>
      <p:sp>
        <p:nvSpPr>
          <p:cNvPr id="16" name="矩形 15"/>
          <p:cNvSpPr/>
          <p:nvPr/>
        </p:nvSpPr>
        <p:spPr>
          <a:xfrm>
            <a:off x="2335490" y="1555667"/>
            <a:ext cx="914400" cy="9144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endParaRPr lang="zh-CN" altLang="en-US" sz="2000" dirty="0" smtClean="0">
              <a:solidFill>
                <a:schemeClr val="tx1"/>
              </a:solidFill>
            </a:endParaRPr>
          </a:p>
        </p:txBody>
      </p:sp>
      <p:sp>
        <p:nvSpPr>
          <p:cNvPr id="19" name="矩形 18"/>
          <p:cNvSpPr/>
          <p:nvPr/>
        </p:nvSpPr>
        <p:spPr>
          <a:xfrm>
            <a:off x="2335490" y="4819405"/>
            <a:ext cx="914400" cy="9144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endParaRPr lang="zh-CN" altLang="en-US" sz="2000" dirty="0" smtClean="0">
              <a:solidFill>
                <a:schemeClr val="tx1"/>
              </a:solidFill>
            </a:endParaRPr>
          </a:p>
        </p:txBody>
      </p:sp>
      <p:sp>
        <p:nvSpPr>
          <p:cNvPr id="20" name="圆角矩形 19"/>
          <p:cNvSpPr/>
          <p:nvPr/>
        </p:nvSpPr>
        <p:spPr>
          <a:xfrm>
            <a:off x="5795158" y="2479948"/>
            <a:ext cx="1128156" cy="555794"/>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200" b="1" dirty="0">
                <a:solidFill>
                  <a:schemeClr val="tx1"/>
                </a:solidFill>
              </a:rPr>
              <a:t>融合转录本</a:t>
            </a:r>
            <a:endParaRPr lang="en-US" altLang="zh-CN" sz="1200" b="1" dirty="0" smtClean="0">
              <a:solidFill>
                <a:schemeClr val="tx1"/>
              </a:solidFill>
            </a:endParaRPr>
          </a:p>
        </p:txBody>
      </p:sp>
      <p:sp>
        <p:nvSpPr>
          <p:cNvPr id="21" name="圆角矩形 20"/>
          <p:cNvSpPr/>
          <p:nvPr/>
        </p:nvSpPr>
        <p:spPr>
          <a:xfrm>
            <a:off x="5795158" y="3349237"/>
            <a:ext cx="1128156" cy="555794"/>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en-US" altLang="zh-CN" sz="1200" b="1" dirty="0" smtClean="0">
                <a:solidFill>
                  <a:schemeClr val="tx1"/>
                </a:solidFill>
              </a:rPr>
              <a:t>RNA</a:t>
            </a:r>
            <a:r>
              <a:rPr lang="zh-CN" altLang="en-US" sz="1200" b="1" dirty="0" smtClean="0">
                <a:solidFill>
                  <a:schemeClr val="tx1"/>
                </a:solidFill>
              </a:rPr>
              <a:t>拷贝数</a:t>
            </a:r>
            <a:endParaRPr lang="en-US" altLang="zh-CN" sz="1200" b="1" dirty="0" smtClean="0">
              <a:solidFill>
                <a:schemeClr val="tx1"/>
              </a:solidFill>
            </a:endParaRPr>
          </a:p>
        </p:txBody>
      </p:sp>
      <p:sp>
        <p:nvSpPr>
          <p:cNvPr id="22" name="圆角矩形 21"/>
          <p:cNvSpPr/>
          <p:nvPr/>
        </p:nvSpPr>
        <p:spPr>
          <a:xfrm>
            <a:off x="5818908" y="4226401"/>
            <a:ext cx="1128156" cy="555794"/>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6200000" scaled="1"/>
            <a:tileRect/>
          </a:gra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en-US" altLang="zh-CN" sz="1200" b="1" dirty="0" smtClean="0">
                <a:solidFill>
                  <a:schemeClr val="tx1"/>
                </a:solidFill>
              </a:rPr>
              <a:t>RNA</a:t>
            </a:r>
            <a:r>
              <a:rPr lang="zh-CN" altLang="en-US" sz="1200" b="1" dirty="0" smtClean="0">
                <a:solidFill>
                  <a:schemeClr val="tx1"/>
                </a:solidFill>
              </a:rPr>
              <a:t>序列</a:t>
            </a:r>
            <a:endParaRPr lang="en-US" altLang="zh-CN" sz="1200" b="1" dirty="0" smtClean="0">
              <a:solidFill>
                <a:schemeClr val="tx1"/>
              </a:solidFill>
            </a:endParaRPr>
          </a:p>
        </p:txBody>
      </p:sp>
      <p:sp>
        <p:nvSpPr>
          <p:cNvPr id="23" name="圆角矩形 22"/>
          <p:cNvSpPr/>
          <p:nvPr/>
        </p:nvSpPr>
        <p:spPr>
          <a:xfrm>
            <a:off x="4083933" y="2092405"/>
            <a:ext cx="1128156" cy="555794"/>
          </a:xfrm>
          <a:prstGeom prst="roundRect">
            <a:avLst/>
          </a:prstGeom>
          <a:gradFill flip="none" rotWithShape="1">
            <a:gsLst>
              <a:gs pos="0">
                <a:srgbClr val="CC00FF">
                  <a:tint val="66000"/>
                  <a:satMod val="160000"/>
                </a:srgbClr>
              </a:gs>
              <a:gs pos="50000">
                <a:srgbClr val="CC00FF">
                  <a:tint val="44500"/>
                  <a:satMod val="160000"/>
                </a:srgbClr>
              </a:gs>
              <a:gs pos="100000">
                <a:srgbClr val="CC00FF">
                  <a:tint val="23500"/>
                  <a:satMod val="160000"/>
                </a:srgbClr>
              </a:gs>
            </a:gsLst>
            <a:lin ang="16200000" scaled="1"/>
            <a:tileRect/>
          </a:gradFill>
          <a:ln w="19050">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200" b="1" dirty="0" smtClean="0">
                <a:solidFill>
                  <a:schemeClr val="tx1"/>
                </a:solidFill>
              </a:rPr>
              <a:t>基因融合</a:t>
            </a:r>
            <a:r>
              <a:rPr lang="en-US" altLang="zh-CN" sz="1200" b="1" dirty="0">
                <a:solidFill>
                  <a:schemeClr val="tx1"/>
                </a:solidFill>
              </a:rPr>
              <a:t>(</a:t>
            </a:r>
            <a:r>
              <a:rPr lang="en-US" altLang="zh-CN" sz="1200" b="1" dirty="0" smtClean="0">
                <a:solidFill>
                  <a:schemeClr val="tx1"/>
                </a:solidFill>
              </a:rPr>
              <a:t>gene fusion)</a:t>
            </a:r>
          </a:p>
        </p:txBody>
      </p:sp>
      <p:sp>
        <p:nvSpPr>
          <p:cNvPr id="24" name="圆角矩形 23"/>
          <p:cNvSpPr/>
          <p:nvPr/>
        </p:nvSpPr>
        <p:spPr>
          <a:xfrm>
            <a:off x="4118764" y="2951313"/>
            <a:ext cx="1128156" cy="555794"/>
          </a:xfrm>
          <a:prstGeom prst="roundRect">
            <a:avLst/>
          </a:prstGeom>
          <a:gradFill flip="none" rotWithShape="1">
            <a:gsLst>
              <a:gs pos="0">
                <a:srgbClr val="CC00FF">
                  <a:tint val="66000"/>
                  <a:satMod val="160000"/>
                </a:srgbClr>
              </a:gs>
              <a:gs pos="50000">
                <a:srgbClr val="CC00FF">
                  <a:tint val="44500"/>
                  <a:satMod val="160000"/>
                </a:srgbClr>
              </a:gs>
              <a:gs pos="100000">
                <a:srgbClr val="CC00FF">
                  <a:tint val="23500"/>
                  <a:satMod val="160000"/>
                </a:srgbClr>
              </a:gs>
            </a:gsLst>
            <a:lin ang="16200000" scaled="1"/>
            <a:tileRect/>
          </a:gradFill>
          <a:ln w="19050">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200" b="1" dirty="0" smtClean="0">
                <a:solidFill>
                  <a:schemeClr val="tx1"/>
                </a:solidFill>
              </a:rPr>
              <a:t>拷贝数变异</a:t>
            </a:r>
            <a:r>
              <a:rPr lang="en-US" altLang="zh-CN" sz="1200" b="1" dirty="0" smtClean="0">
                <a:solidFill>
                  <a:schemeClr val="tx1"/>
                </a:solidFill>
              </a:rPr>
              <a:t>(CNV)</a:t>
            </a:r>
          </a:p>
        </p:txBody>
      </p:sp>
      <p:sp>
        <p:nvSpPr>
          <p:cNvPr id="25" name="圆角矩形 24"/>
          <p:cNvSpPr/>
          <p:nvPr/>
        </p:nvSpPr>
        <p:spPr>
          <a:xfrm>
            <a:off x="4130639" y="3847901"/>
            <a:ext cx="1128156" cy="555794"/>
          </a:xfrm>
          <a:prstGeom prst="roundRect">
            <a:avLst/>
          </a:prstGeom>
          <a:gradFill flip="none" rotWithShape="1">
            <a:gsLst>
              <a:gs pos="0">
                <a:srgbClr val="CC00FF">
                  <a:tint val="66000"/>
                  <a:satMod val="160000"/>
                </a:srgbClr>
              </a:gs>
              <a:gs pos="50000">
                <a:srgbClr val="CC00FF">
                  <a:tint val="44500"/>
                  <a:satMod val="160000"/>
                </a:srgbClr>
              </a:gs>
              <a:gs pos="100000">
                <a:srgbClr val="CC00FF">
                  <a:tint val="23500"/>
                  <a:satMod val="160000"/>
                </a:srgbClr>
              </a:gs>
            </a:gsLst>
            <a:lin ang="16200000" scaled="1"/>
            <a:tileRect/>
          </a:gradFill>
          <a:ln w="19050">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200" b="1" dirty="0" smtClean="0">
                <a:solidFill>
                  <a:schemeClr val="tx1"/>
                </a:solidFill>
              </a:rPr>
              <a:t>等位基因表达</a:t>
            </a:r>
            <a:r>
              <a:rPr lang="en-US" altLang="zh-CN" sz="1200" b="1" dirty="0" smtClean="0">
                <a:solidFill>
                  <a:schemeClr val="tx1"/>
                </a:solidFill>
              </a:rPr>
              <a:t>(Allelic expression)</a:t>
            </a:r>
          </a:p>
        </p:txBody>
      </p:sp>
      <p:sp>
        <p:nvSpPr>
          <p:cNvPr id="26" name="圆角矩形 25"/>
          <p:cNvSpPr/>
          <p:nvPr/>
        </p:nvSpPr>
        <p:spPr>
          <a:xfrm>
            <a:off x="4154006" y="4702996"/>
            <a:ext cx="1128156" cy="555794"/>
          </a:xfrm>
          <a:prstGeom prst="roundRect">
            <a:avLst/>
          </a:prstGeom>
          <a:gradFill flip="none" rotWithShape="1">
            <a:gsLst>
              <a:gs pos="0">
                <a:srgbClr val="CC00FF">
                  <a:tint val="66000"/>
                  <a:satMod val="160000"/>
                </a:srgbClr>
              </a:gs>
              <a:gs pos="50000">
                <a:srgbClr val="CC00FF">
                  <a:tint val="44500"/>
                  <a:satMod val="160000"/>
                </a:srgbClr>
              </a:gs>
              <a:gs pos="100000">
                <a:srgbClr val="CC00FF">
                  <a:tint val="23500"/>
                  <a:satMod val="160000"/>
                </a:srgbClr>
              </a:gs>
            </a:gsLst>
            <a:lin ang="16200000" scaled="1"/>
            <a:tileRect/>
          </a:gradFill>
          <a:ln w="19050">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r>
              <a:rPr lang="zh-CN" altLang="en-US" sz="1200" b="1" dirty="0" smtClean="0">
                <a:solidFill>
                  <a:schemeClr val="tx1"/>
                </a:solidFill>
              </a:rPr>
              <a:t>基因突变</a:t>
            </a:r>
            <a:r>
              <a:rPr lang="en-US" altLang="zh-CN" sz="1200" b="1" dirty="0" smtClean="0">
                <a:solidFill>
                  <a:schemeClr val="tx1"/>
                </a:solidFill>
              </a:rPr>
              <a:t>(SNPs, </a:t>
            </a:r>
            <a:r>
              <a:rPr lang="en-US" altLang="zh-CN" sz="1200" b="1" dirty="0" err="1" smtClean="0">
                <a:solidFill>
                  <a:schemeClr val="tx1"/>
                </a:solidFill>
              </a:rPr>
              <a:t>indels</a:t>
            </a:r>
            <a:r>
              <a:rPr lang="en-US" altLang="zh-CN" sz="1200" b="1" dirty="0" smtClean="0">
                <a:solidFill>
                  <a:schemeClr val="tx1"/>
                </a:solidFill>
              </a:rPr>
              <a:t>)</a:t>
            </a:r>
          </a:p>
        </p:txBody>
      </p:sp>
      <p:sp>
        <p:nvSpPr>
          <p:cNvPr id="2" name="椭圆 1"/>
          <p:cNvSpPr/>
          <p:nvPr/>
        </p:nvSpPr>
        <p:spPr>
          <a:xfrm>
            <a:off x="4170396" y="4683205"/>
            <a:ext cx="1095375" cy="619125"/>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ctr"/>
          <a:lstStyle/>
          <a:p>
            <a:pPr algn="ctr"/>
            <a:endParaRPr lang="zh-CN" altLang="en-US" sz="2000" dirty="0" smtClean="0">
              <a:solidFill>
                <a:schemeClr val="tx1"/>
              </a:solidFill>
            </a:endParaRPr>
          </a:p>
        </p:txBody>
      </p:sp>
      <p:sp>
        <p:nvSpPr>
          <p:cNvPr id="27" name="页脚占位符 3"/>
          <p:cNvSpPr txBox="1">
            <a:spLocks/>
          </p:cNvSpPr>
          <p:nvPr/>
        </p:nvSpPr>
        <p:spPr>
          <a:xfrm>
            <a:off x="3124200" y="6475721"/>
            <a:ext cx="2157484" cy="365125"/>
          </a:xfrm>
          <a:prstGeom prst="rect">
            <a:avLst/>
          </a:prstGeom>
        </p:spPr>
        <p:txBody>
          <a:bodyPr/>
          <a:lstStyle>
            <a:defPPr>
              <a:defRPr lang="en-US"/>
            </a:defPPr>
            <a:lvl1pPr marL="0" algn="l" defTabSz="914303" rtl="0" eaLnBrk="1" latinLnBrk="0" hangingPunct="1">
              <a:defRPr sz="1800" kern="1200">
                <a:solidFill>
                  <a:schemeClr val="tx1"/>
                </a:solidFill>
                <a:latin typeface="+mn-lt"/>
                <a:ea typeface="+mn-ea"/>
                <a:cs typeface="+mn-cs"/>
              </a:defRPr>
            </a:lvl1pPr>
            <a:lvl2pPr marL="457152" algn="l" defTabSz="914303" rtl="0" eaLnBrk="1" latinLnBrk="0" hangingPunct="1">
              <a:defRPr sz="1800" kern="1200">
                <a:solidFill>
                  <a:schemeClr val="tx1"/>
                </a:solidFill>
                <a:latin typeface="+mn-lt"/>
                <a:ea typeface="+mn-ea"/>
                <a:cs typeface="+mn-cs"/>
              </a:defRPr>
            </a:lvl2pPr>
            <a:lvl3pPr marL="914303" algn="l" defTabSz="914303" rtl="0" eaLnBrk="1" latinLnBrk="0" hangingPunct="1">
              <a:defRPr sz="1800" kern="1200">
                <a:solidFill>
                  <a:schemeClr val="tx1"/>
                </a:solidFill>
                <a:latin typeface="+mn-lt"/>
                <a:ea typeface="+mn-ea"/>
                <a:cs typeface="+mn-cs"/>
              </a:defRPr>
            </a:lvl3pPr>
            <a:lvl4pPr marL="1371455" algn="l" defTabSz="914303" rtl="0" eaLnBrk="1" latinLnBrk="0" hangingPunct="1">
              <a:defRPr sz="1800" kern="1200">
                <a:solidFill>
                  <a:schemeClr val="tx1"/>
                </a:solidFill>
                <a:latin typeface="+mn-lt"/>
                <a:ea typeface="+mn-ea"/>
                <a:cs typeface="+mn-cs"/>
              </a:defRPr>
            </a:lvl4pPr>
            <a:lvl5pPr marL="1828606" algn="l" defTabSz="914303" rtl="0" eaLnBrk="1" latinLnBrk="0" hangingPunct="1">
              <a:defRPr sz="1800" kern="1200">
                <a:solidFill>
                  <a:schemeClr val="tx1"/>
                </a:solidFill>
                <a:latin typeface="+mn-lt"/>
                <a:ea typeface="+mn-ea"/>
                <a:cs typeface="+mn-cs"/>
              </a:defRPr>
            </a:lvl5pPr>
            <a:lvl6pPr marL="2285758" algn="l" defTabSz="914303" rtl="0" eaLnBrk="1" latinLnBrk="0" hangingPunct="1">
              <a:defRPr sz="1800" kern="1200">
                <a:solidFill>
                  <a:schemeClr val="tx1"/>
                </a:solidFill>
                <a:latin typeface="+mn-lt"/>
                <a:ea typeface="+mn-ea"/>
                <a:cs typeface="+mn-cs"/>
              </a:defRPr>
            </a:lvl6pPr>
            <a:lvl7pPr marL="2742909" algn="l" defTabSz="914303" rtl="0" eaLnBrk="1" latinLnBrk="0" hangingPunct="1">
              <a:defRPr sz="1800" kern="1200">
                <a:solidFill>
                  <a:schemeClr val="tx1"/>
                </a:solidFill>
                <a:latin typeface="+mn-lt"/>
                <a:ea typeface="+mn-ea"/>
                <a:cs typeface="+mn-cs"/>
              </a:defRPr>
            </a:lvl7pPr>
            <a:lvl8pPr marL="3200061" algn="l" defTabSz="914303" rtl="0" eaLnBrk="1" latinLnBrk="0" hangingPunct="1">
              <a:defRPr sz="1800" kern="1200">
                <a:solidFill>
                  <a:schemeClr val="tx1"/>
                </a:solidFill>
                <a:latin typeface="+mn-lt"/>
                <a:ea typeface="+mn-ea"/>
                <a:cs typeface="+mn-cs"/>
              </a:defRPr>
            </a:lvl8pPr>
            <a:lvl9pPr marL="3657212" algn="l" defTabSz="914303" rtl="0" eaLnBrk="1" latinLnBrk="0" hangingPunct="1">
              <a:defRPr sz="1800" kern="1200">
                <a:solidFill>
                  <a:schemeClr val="tx1"/>
                </a:solidFill>
                <a:latin typeface="+mn-lt"/>
                <a:ea typeface="+mn-ea"/>
                <a:cs typeface="+mn-cs"/>
              </a:defRPr>
            </a:lvl9pPr>
          </a:lstStyle>
          <a:p>
            <a:r>
              <a:rPr lang="zh-CN" altLang="en-US" sz="1200" smtClean="0">
                <a:solidFill>
                  <a:schemeClr val="bg1">
                    <a:lumMod val="90000"/>
                  </a:schemeClr>
                </a:solidFill>
              </a:rPr>
              <a:t>仅供医药卫生专业人士参考</a:t>
            </a:r>
            <a:endParaRPr lang="zh-CN" altLang="en-US" sz="1200" dirty="0">
              <a:solidFill>
                <a:schemeClr val="bg1">
                  <a:lumMod val="90000"/>
                </a:schemeClr>
              </a:solidFill>
            </a:endParaRPr>
          </a:p>
        </p:txBody>
      </p:sp>
    </p:spTree>
    <p:extLst>
      <p:ext uri="{BB962C8B-B14F-4D97-AF65-F5344CB8AC3E}">
        <p14:creationId xmlns:p14="http://schemas.microsoft.com/office/powerpoint/2010/main" val="14068988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395288" y="476250"/>
            <a:ext cx="8462962" cy="646113"/>
          </a:xfrm>
          <a:prstGeom prst="rect">
            <a:avLst/>
          </a:prstGeom>
          <a:solidFill>
            <a:srgbClr val="FFCC99"/>
          </a:solidFill>
          <a:ln w="9525">
            <a:solidFill>
              <a:srgbClr val="FFFF99"/>
            </a:solidFill>
            <a:miter lim="800000"/>
            <a:headEnd/>
            <a:tailEnd/>
          </a:ln>
        </p:spPr>
        <p:txBody>
          <a:bodyPr>
            <a:spAutoFit/>
          </a:bodyPr>
          <a:lstStyle/>
          <a:p>
            <a:pPr marL="342900" indent="-342900" algn="ctr" eaLnBrk="1" hangingPunct="1">
              <a:spcBef>
                <a:spcPct val="50000"/>
              </a:spcBef>
            </a:pPr>
            <a:r>
              <a:rPr lang="zh-CN" altLang="zh-CN" sz="3600" dirty="0" smtClean="0">
                <a:solidFill>
                  <a:srgbClr val="FF0000"/>
                </a:solidFill>
                <a:latin typeface="华文中宋" pitchFamily="2" charset="-122"/>
                <a:ea typeface="华文中宋" pitchFamily="2" charset="-122"/>
              </a:rPr>
              <a:t>基于</a:t>
            </a:r>
            <a:r>
              <a:rPr lang="zh-CN" altLang="en-US" sz="3600" dirty="0">
                <a:solidFill>
                  <a:srgbClr val="FF0000"/>
                </a:solidFill>
                <a:latin typeface="华文中宋" pitchFamily="2" charset="-122"/>
                <a:ea typeface="华文中宋" pitchFamily="2" charset="-122"/>
              </a:rPr>
              <a:t>高通量技术的检测</a:t>
            </a:r>
          </a:p>
        </p:txBody>
      </p:sp>
      <p:sp>
        <p:nvSpPr>
          <p:cNvPr id="21507" name="Text Box 3"/>
          <p:cNvSpPr txBox="1">
            <a:spLocks noChangeArrowheads="1"/>
          </p:cNvSpPr>
          <p:nvPr/>
        </p:nvSpPr>
        <p:spPr bwMode="auto">
          <a:xfrm>
            <a:off x="3048000" y="1447800"/>
            <a:ext cx="1447800" cy="396875"/>
          </a:xfrm>
          <a:prstGeom prst="rect">
            <a:avLst/>
          </a:prstGeom>
          <a:noFill/>
          <a:ln w="9525">
            <a:noFill/>
            <a:miter lim="800000"/>
            <a:headEnd/>
            <a:tailEnd/>
          </a:ln>
        </p:spPr>
        <p:txBody>
          <a:bodyPr>
            <a:spAutoFit/>
          </a:bodyPr>
          <a:lstStyle/>
          <a:p>
            <a:pPr algn="ctr" eaLnBrk="1" hangingPunct="1">
              <a:spcBef>
                <a:spcPct val="50000"/>
              </a:spcBef>
            </a:pPr>
            <a:endParaRPr lang="en-US" altLang="zh-CN" sz="2000" b="0"/>
          </a:p>
        </p:txBody>
      </p:sp>
      <p:sp>
        <p:nvSpPr>
          <p:cNvPr id="21508" name="Text Box 4"/>
          <p:cNvSpPr txBox="1">
            <a:spLocks noChangeArrowheads="1"/>
          </p:cNvSpPr>
          <p:nvPr/>
        </p:nvSpPr>
        <p:spPr bwMode="auto">
          <a:xfrm>
            <a:off x="3200400" y="1812925"/>
            <a:ext cx="2286000" cy="396875"/>
          </a:xfrm>
          <a:prstGeom prst="rect">
            <a:avLst/>
          </a:prstGeom>
          <a:noFill/>
          <a:ln w="9525">
            <a:noFill/>
            <a:miter lim="800000"/>
            <a:headEnd/>
            <a:tailEnd/>
          </a:ln>
        </p:spPr>
        <p:txBody>
          <a:bodyPr>
            <a:spAutoFit/>
          </a:bodyPr>
          <a:lstStyle/>
          <a:p>
            <a:pPr algn="ctr" eaLnBrk="1" hangingPunct="1">
              <a:spcBef>
                <a:spcPct val="50000"/>
              </a:spcBef>
            </a:pPr>
            <a:endParaRPr lang="en-US" altLang="zh-CN" sz="2000" b="0"/>
          </a:p>
        </p:txBody>
      </p:sp>
      <p:sp>
        <p:nvSpPr>
          <p:cNvPr id="21509" name="Text Box 5"/>
          <p:cNvSpPr txBox="1">
            <a:spLocks noChangeArrowheads="1"/>
          </p:cNvSpPr>
          <p:nvPr/>
        </p:nvSpPr>
        <p:spPr bwMode="auto">
          <a:xfrm>
            <a:off x="2971800" y="4114800"/>
            <a:ext cx="3657600" cy="396875"/>
          </a:xfrm>
          <a:prstGeom prst="rect">
            <a:avLst/>
          </a:prstGeom>
          <a:noFill/>
          <a:ln w="9525">
            <a:noFill/>
            <a:miter lim="800000"/>
            <a:headEnd/>
            <a:tailEnd/>
          </a:ln>
        </p:spPr>
        <p:txBody>
          <a:bodyPr>
            <a:spAutoFit/>
          </a:bodyPr>
          <a:lstStyle/>
          <a:p>
            <a:pPr algn="ctr" eaLnBrk="1" hangingPunct="1">
              <a:spcBef>
                <a:spcPct val="50000"/>
              </a:spcBef>
            </a:pPr>
            <a:endParaRPr lang="zh-CN" altLang="en-US" sz="2000" b="0"/>
          </a:p>
        </p:txBody>
      </p:sp>
      <p:sp>
        <p:nvSpPr>
          <p:cNvPr id="21510" name="Text Box 6"/>
          <p:cNvSpPr txBox="1">
            <a:spLocks noChangeArrowheads="1"/>
          </p:cNvSpPr>
          <p:nvPr/>
        </p:nvSpPr>
        <p:spPr bwMode="auto">
          <a:xfrm>
            <a:off x="6096000" y="3124200"/>
            <a:ext cx="2819400" cy="396875"/>
          </a:xfrm>
          <a:prstGeom prst="rect">
            <a:avLst/>
          </a:prstGeom>
          <a:noFill/>
          <a:ln w="9525">
            <a:noFill/>
            <a:miter lim="800000"/>
            <a:headEnd/>
            <a:tailEnd/>
          </a:ln>
        </p:spPr>
        <p:txBody>
          <a:bodyPr>
            <a:spAutoFit/>
          </a:bodyPr>
          <a:lstStyle/>
          <a:p>
            <a:pPr eaLnBrk="1" hangingPunct="1">
              <a:spcBef>
                <a:spcPct val="50000"/>
              </a:spcBef>
            </a:pPr>
            <a:endParaRPr lang="zh-CN" altLang="en-US" sz="2000" b="0"/>
          </a:p>
        </p:txBody>
      </p:sp>
      <p:sp>
        <p:nvSpPr>
          <p:cNvPr id="21511" name="Text Box 7"/>
          <p:cNvSpPr txBox="1">
            <a:spLocks noChangeArrowheads="1"/>
          </p:cNvSpPr>
          <p:nvPr/>
        </p:nvSpPr>
        <p:spPr bwMode="auto">
          <a:xfrm>
            <a:off x="5867400" y="1219200"/>
            <a:ext cx="2590800" cy="396875"/>
          </a:xfrm>
          <a:prstGeom prst="rect">
            <a:avLst/>
          </a:prstGeom>
          <a:noFill/>
          <a:ln w="9525">
            <a:noFill/>
            <a:miter lim="800000"/>
            <a:headEnd/>
            <a:tailEnd/>
          </a:ln>
        </p:spPr>
        <p:txBody>
          <a:bodyPr>
            <a:spAutoFit/>
          </a:bodyPr>
          <a:lstStyle/>
          <a:p>
            <a:pPr eaLnBrk="1" hangingPunct="1">
              <a:spcBef>
                <a:spcPct val="50000"/>
              </a:spcBef>
            </a:pPr>
            <a:endParaRPr lang="zh-CN" altLang="en-US" sz="2000" b="0"/>
          </a:p>
        </p:txBody>
      </p:sp>
      <p:sp>
        <p:nvSpPr>
          <p:cNvPr id="21512" name="Text Box 8"/>
          <p:cNvSpPr txBox="1">
            <a:spLocks noChangeArrowheads="1"/>
          </p:cNvSpPr>
          <p:nvPr/>
        </p:nvSpPr>
        <p:spPr bwMode="auto">
          <a:xfrm>
            <a:off x="5943600" y="1676400"/>
            <a:ext cx="2590800" cy="396875"/>
          </a:xfrm>
          <a:prstGeom prst="rect">
            <a:avLst/>
          </a:prstGeom>
          <a:noFill/>
          <a:ln w="9525">
            <a:noFill/>
            <a:miter lim="800000"/>
            <a:headEnd/>
            <a:tailEnd/>
          </a:ln>
        </p:spPr>
        <p:txBody>
          <a:bodyPr>
            <a:spAutoFit/>
          </a:bodyPr>
          <a:lstStyle/>
          <a:p>
            <a:pPr eaLnBrk="1" hangingPunct="1">
              <a:spcBef>
                <a:spcPct val="50000"/>
              </a:spcBef>
            </a:pPr>
            <a:endParaRPr lang="zh-CN" altLang="en-US" sz="2000" b="0"/>
          </a:p>
        </p:txBody>
      </p:sp>
      <p:sp>
        <p:nvSpPr>
          <p:cNvPr id="21513" name="Text Box 9"/>
          <p:cNvSpPr txBox="1">
            <a:spLocks noChangeArrowheads="1"/>
          </p:cNvSpPr>
          <p:nvPr/>
        </p:nvSpPr>
        <p:spPr bwMode="auto">
          <a:xfrm>
            <a:off x="5943600" y="2133600"/>
            <a:ext cx="3200400" cy="396875"/>
          </a:xfrm>
          <a:prstGeom prst="rect">
            <a:avLst/>
          </a:prstGeom>
          <a:noFill/>
          <a:ln w="9525">
            <a:noFill/>
            <a:miter lim="800000"/>
            <a:headEnd/>
            <a:tailEnd/>
          </a:ln>
        </p:spPr>
        <p:txBody>
          <a:bodyPr>
            <a:spAutoFit/>
          </a:bodyPr>
          <a:lstStyle/>
          <a:p>
            <a:pPr algn="ctr" eaLnBrk="1" hangingPunct="1">
              <a:spcBef>
                <a:spcPct val="50000"/>
              </a:spcBef>
            </a:pPr>
            <a:endParaRPr lang="zh-CN" altLang="en-US" sz="2000" b="0"/>
          </a:p>
        </p:txBody>
      </p:sp>
      <p:graphicFrame>
        <p:nvGraphicFramePr>
          <p:cNvPr id="250890" name="Group 10"/>
          <p:cNvGraphicFramePr>
            <a:graphicFrameLocks noGrp="1"/>
          </p:cNvGraphicFramePr>
          <p:nvPr/>
        </p:nvGraphicFramePr>
        <p:xfrm>
          <a:off x="357188" y="2071688"/>
          <a:ext cx="8424862" cy="3111670"/>
        </p:xfrm>
        <a:graphic>
          <a:graphicData uri="http://schemas.openxmlformats.org/drawingml/2006/table">
            <a:tbl>
              <a:tblPr/>
              <a:tblGrid>
                <a:gridCol w="2000250"/>
                <a:gridCol w="3000375"/>
                <a:gridCol w="3424237"/>
              </a:tblGrid>
              <a:tr h="548584">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pitchFamily="2" charset="-122"/>
                        </a:rPr>
                        <a:t>技术名称</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pitchFamily="2" charset="-122"/>
                        </a:rPr>
                        <a:t>检测项目</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c>
                  <a:txBody>
                    <a:bodyPr/>
                    <a:lstStyle/>
                    <a:p>
                      <a:pPr marL="0" marR="0" lvl="0" indent="0" algn="ctr"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400" b="0" i="0" u="none" strike="noStrike" cap="none" normalizeH="0" baseline="0" smtClean="0">
                          <a:ln>
                            <a:noFill/>
                          </a:ln>
                          <a:solidFill>
                            <a:schemeClr val="tx1"/>
                          </a:solidFill>
                          <a:effectLst/>
                          <a:latin typeface="Arial" charset="0"/>
                          <a:ea typeface="宋体" pitchFamily="2" charset="-122"/>
                        </a:rPr>
                        <a:t>检测意义</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095FBF"/>
                    </a:solidFill>
                  </a:tcPr>
                </a:tc>
              </a:tr>
              <a:tr h="1252410">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基于基因芯片技术的肿瘤多基因突变分型检测</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19</a:t>
                      </a:r>
                      <a:r>
                        <a:rPr kumimoji="0" lang="zh-CN" altLang="en-US" sz="2000" b="0" i="0" u="none" strike="noStrike" cap="none" normalizeH="0" baseline="0" smtClean="0">
                          <a:ln>
                            <a:noFill/>
                          </a:ln>
                          <a:solidFill>
                            <a:schemeClr val="tx1"/>
                          </a:solidFill>
                          <a:effectLst/>
                          <a:latin typeface="Arial" charset="0"/>
                          <a:ea typeface="宋体" pitchFamily="2" charset="-122"/>
                        </a:rPr>
                        <a:t>个基因</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靶向筛选</a:t>
                      </a:r>
                      <a:endParaRPr kumimoji="0" lang="en-US" altLang="zh-CN" sz="2000" b="0" i="0" u="none" strike="noStrike" cap="none" normalizeH="0" baseline="0" smtClean="0">
                        <a:ln>
                          <a:noFill/>
                        </a:ln>
                        <a:solidFill>
                          <a:schemeClr val="tx1"/>
                        </a:solidFill>
                        <a:effectLst/>
                        <a:latin typeface="Arial" charset="0"/>
                        <a:ea typeface="宋体" pitchFamily="2" charset="-122"/>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2E8"/>
                    </a:solidFill>
                  </a:tcPr>
                </a:tc>
              </a:tr>
              <a:tr h="1310506">
                <a:tc>
                  <a:txBody>
                    <a:bodyPr/>
                    <a:lstStyle/>
                    <a:p>
                      <a:pPr marL="0" marR="0" lvl="0" indent="0" algn="l" defTabSz="914400" rtl="0" eaLnBrk="1" fontAlgn="base" latinLnBrk="0" hangingPunct="1">
                        <a:lnSpc>
                          <a:spcPct val="125000"/>
                        </a:lnSpc>
                        <a:spcBef>
                          <a:spcPct val="0"/>
                        </a:spcBef>
                        <a:spcAft>
                          <a:spcPct val="0"/>
                        </a:spcAft>
                        <a:buClrTx/>
                        <a:buSzTx/>
                        <a:buFont typeface="Wingdings" pitchFamily="2" charset="2"/>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二代测序</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Arial" charset="0"/>
                          <a:ea typeface="宋体" pitchFamily="2" charset="-122"/>
                        </a:rPr>
                        <a:t>BRCA1/2</a:t>
                      </a:r>
                      <a:r>
                        <a:rPr kumimoji="0" lang="zh-CN" altLang="en-US" sz="2000" b="0" i="0" u="none" strike="noStrike" cap="none" normalizeH="0" baseline="0" smtClean="0">
                          <a:ln>
                            <a:noFill/>
                          </a:ln>
                          <a:solidFill>
                            <a:schemeClr val="tx1"/>
                          </a:solidFill>
                          <a:effectLst/>
                          <a:latin typeface="Arial" charset="0"/>
                          <a:ea typeface="宋体" pitchFamily="2" charset="-122"/>
                        </a:rPr>
                        <a:t>、</a:t>
                      </a:r>
                      <a:r>
                        <a:rPr kumimoji="0" lang="en-US" altLang="zh-CN" sz="2000" b="0" i="0" u="none" strike="noStrike" cap="none" normalizeH="0" baseline="0" smtClean="0">
                          <a:ln>
                            <a:noFill/>
                          </a:ln>
                          <a:solidFill>
                            <a:schemeClr val="tx1"/>
                          </a:solidFill>
                          <a:effectLst/>
                          <a:latin typeface="Arial" charset="0"/>
                          <a:ea typeface="宋体" pitchFamily="2" charset="-122"/>
                        </a:rPr>
                        <a:t>APC</a:t>
                      </a:r>
                      <a:r>
                        <a:rPr kumimoji="0" lang="zh-CN" altLang="en-US" sz="2000" b="0" i="0" u="none" strike="noStrike" cap="none" normalizeH="0" baseline="0" smtClean="0">
                          <a:ln>
                            <a:noFill/>
                          </a:ln>
                          <a:solidFill>
                            <a:schemeClr val="tx1"/>
                          </a:solidFill>
                          <a:effectLst/>
                          <a:latin typeface="Arial" charset="0"/>
                          <a:ea typeface="宋体" pitchFamily="2" charset="-122"/>
                        </a:rPr>
                        <a:t>突变</a:t>
                      </a:r>
                    </a:p>
                    <a:p>
                      <a:pPr marL="0" marR="0" lvl="0" indent="0" algn="l" defTabSz="914400" rtl="0" eaLnBrk="1" fontAlgn="base" latinLnBrk="0" hangingPunct="1">
                        <a:lnSpc>
                          <a:spcPct val="100000"/>
                        </a:lnSpc>
                        <a:spcBef>
                          <a:spcPct val="5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基因组测序</a:t>
                      </a:r>
                    </a:p>
                    <a:p>
                      <a:pPr marL="0" marR="0" lvl="0" indent="0" algn="l" defTabSz="914400" rtl="0" eaLnBrk="1" fontAlgn="base" latinLnBrk="0" hangingPunct="1">
                        <a:lnSpc>
                          <a:spcPct val="100000"/>
                        </a:lnSpc>
                        <a:spcBef>
                          <a:spcPct val="5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pitchFamily="2" charset="-122"/>
                        </a:rPr>
                        <a:t>基因突变套餐式检测</a:t>
                      </a: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AF4"/>
                    </a:solid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Arial" charset="0"/>
                          <a:ea typeface="宋体" pitchFamily="2" charset="-122"/>
                        </a:rPr>
                        <a:t>风险预测</a:t>
                      </a:r>
                    </a:p>
                    <a:p>
                      <a:pPr marL="0" marR="0" lvl="0" indent="0" algn="l" defTabSz="914400" rtl="0" eaLnBrk="1" fontAlgn="base" latinLnBrk="0" hangingPunct="1">
                        <a:lnSpc>
                          <a:spcPct val="100000"/>
                        </a:lnSpc>
                        <a:spcBef>
                          <a:spcPct val="50000"/>
                        </a:spcBef>
                        <a:spcAft>
                          <a:spcPct val="0"/>
                        </a:spcAft>
                        <a:buClrTx/>
                        <a:buSzTx/>
                        <a:buFontTx/>
                        <a:buNone/>
                        <a:tabLst/>
                      </a:pPr>
                      <a:endParaRPr kumimoji="0" lang="zh-CN" altLang="en-US" sz="2000" b="0" i="0" u="none" strike="noStrike" cap="none" normalizeH="0" baseline="0" dirty="0" smtClean="0">
                        <a:ln>
                          <a:noFill/>
                        </a:ln>
                        <a:solidFill>
                          <a:schemeClr val="tx1"/>
                        </a:solidFill>
                        <a:effectLst/>
                        <a:latin typeface="Arial" charset="0"/>
                        <a:ea typeface="宋体" pitchFamily="2" charset="-122"/>
                      </a:endParaRPr>
                    </a:p>
                  </a:txBody>
                  <a:tcPr marT="45715" marB="4571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AF4"/>
                    </a:solidFill>
                  </a:tcPr>
                </a:tc>
              </a:tr>
            </a:tbl>
          </a:graphicData>
        </a:graphic>
      </p:graphicFrame>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970" y="153085"/>
            <a:ext cx="8136904" cy="857250"/>
          </a:xfrm>
        </p:spPr>
        <p:txBody>
          <a:bodyPr>
            <a:noAutofit/>
          </a:bodyPr>
          <a:lstStyle/>
          <a:p>
            <a:r>
              <a:rPr lang="en-US" altLang="zh-CN" sz="3600" b="1" dirty="0">
                <a:solidFill>
                  <a:srgbClr val="FF0000"/>
                </a:solidFill>
                <a:latin typeface="微软雅黑" panose="020B0503020204020204" pitchFamily="34" charset="-122"/>
                <a:ea typeface="微软雅黑" panose="020B0503020204020204" pitchFamily="34" charset="-122"/>
                <a:cs typeface="Arial" pitchFamily="34" charset="0"/>
              </a:rPr>
              <a:t>NGS</a:t>
            </a:r>
            <a:r>
              <a:rPr lang="zh-CN" altLang="en-US" sz="3600" b="1" dirty="0">
                <a:solidFill>
                  <a:srgbClr val="FF0000"/>
                </a:solidFill>
                <a:latin typeface="微软雅黑" panose="020B0503020204020204" pitchFamily="34" charset="-122"/>
                <a:ea typeface="微软雅黑" panose="020B0503020204020204" pitchFamily="34" charset="-122"/>
                <a:cs typeface="Arial" pitchFamily="34" charset="0"/>
              </a:rPr>
              <a:t>的技术痛点</a:t>
            </a:r>
            <a:r>
              <a:rPr lang="en-US" altLang="zh-CN" sz="3600" b="1" dirty="0">
                <a:solidFill>
                  <a:srgbClr val="FF0000"/>
                </a:solidFill>
                <a:latin typeface="微软雅黑" panose="020B0503020204020204" pitchFamily="34" charset="-122"/>
                <a:ea typeface="微软雅黑" panose="020B0503020204020204" pitchFamily="34" charset="-122"/>
                <a:cs typeface="Arial" pitchFamily="34" charset="0"/>
              </a:rPr>
              <a:t>—</a:t>
            </a:r>
            <a:r>
              <a:rPr lang="zh-CN" altLang="en-US" sz="3600" b="1" dirty="0">
                <a:solidFill>
                  <a:srgbClr val="FF0000"/>
                </a:solidFill>
                <a:latin typeface="微软雅黑" panose="020B0503020204020204" pitchFamily="34" charset="-122"/>
                <a:ea typeface="微软雅黑" panose="020B0503020204020204" pitchFamily="34" charset="-122"/>
                <a:cs typeface="Arial" pitchFamily="34" charset="0"/>
              </a:rPr>
              <a:t>技术质控节点</a:t>
            </a:r>
          </a:p>
        </p:txBody>
      </p:sp>
      <p:sp>
        <p:nvSpPr>
          <p:cNvPr id="5" name="圆角矩形 4"/>
          <p:cNvSpPr/>
          <p:nvPr/>
        </p:nvSpPr>
        <p:spPr>
          <a:xfrm>
            <a:off x="2643174" y="2303853"/>
            <a:ext cx="1446620" cy="321471"/>
          </a:xfrm>
          <a:prstGeom prst="roundRect">
            <a:avLst/>
          </a:prstGeom>
          <a:solidFill>
            <a:schemeClr val="accent4">
              <a:lumMod val="75000"/>
            </a:schemeClr>
          </a:solidFill>
          <a:ln>
            <a:solidFill>
              <a:schemeClr val="accent4">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b="1" dirty="0"/>
              <a:t>样本接收</a:t>
            </a:r>
          </a:p>
        </p:txBody>
      </p:sp>
      <p:sp>
        <p:nvSpPr>
          <p:cNvPr id="6" name="圆角矩形 5"/>
          <p:cNvSpPr/>
          <p:nvPr/>
        </p:nvSpPr>
        <p:spPr>
          <a:xfrm>
            <a:off x="2643174" y="3000373"/>
            <a:ext cx="1446620" cy="321471"/>
          </a:xfrm>
          <a:prstGeom prst="roundRect">
            <a:avLst/>
          </a:prstGeom>
          <a:solidFill>
            <a:schemeClr val="accent4">
              <a:lumMod val="20000"/>
              <a:lumOff val="80000"/>
            </a:schemeClr>
          </a:solidFill>
          <a:ln>
            <a:solidFill>
              <a:schemeClr val="accent4">
                <a:lumMod val="20000"/>
                <a:lumOff val="8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b="1" dirty="0"/>
              <a:t>病理学评估</a:t>
            </a:r>
          </a:p>
        </p:txBody>
      </p:sp>
      <p:sp>
        <p:nvSpPr>
          <p:cNvPr id="7" name="圆角矩形 6"/>
          <p:cNvSpPr/>
          <p:nvPr/>
        </p:nvSpPr>
        <p:spPr>
          <a:xfrm>
            <a:off x="2643174" y="3696894"/>
            <a:ext cx="1446620" cy="32147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b="1" dirty="0"/>
              <a:t>核酸提取</a:t>
            </a:r>
          </a:p>
        </p:txBody>
      </p:sp>
      <p:sp>
        <p:nvSpPr>
          <p:cNvPr id="8" name="圆角矩形 7"/>
          <p:cNvSpPr/>
          <p:nvPr/>
        </p:nvSpPr>
        <p:spPr>
          <a:xfrm>
            <a:off x="2643174" y="4339836"/>
            <a:ext cx="1446620" cy="32147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b="1" dirty="0"/>
              <a:t>预文库构建</a:t>
            </a:r>
          </a:p>
        </p:txBody>
      </p:sp>
      <p:sp>
        <p:nvSpPr>
          <p:cNvPr id="9" name="矩形 8"/>
          <p:cNvSpPr/>
          <p:nvPr/>
        </p:nvSpPr>
        <p:spPr>
          <a:xfrm>
            <a:off x="1303711" y="3546878"/>
            <a:ext cx="1232306" cy="685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sz="1350" dirty="0"/>
              <a:t>核酸总量</a:t>
            </a:r>
            <a:endParaRPr lang="en-US" altLang="zh-CN" sz="1350" dirty="0"/>
          </a:p>
          <a:p>
            <a:r>
              <a:rPr lang="zh-CN" altLang="en-US" sz="1350" dirty="0"/>
              <a:t>核酸纯度</a:t>
            </a:r>
            <a:endParaRPr lang="en-US" altLang="zh-CN" sz="1350" dirty="0"/>
          </a:p>
          <a:p>
            <a:r>
              <a:rPr lang="zh-CN" altLang="en-US" sz="1350" dirty="0"/>
              <a:t>核酸降解程度 </a:t>
            </a:r>
          </a:p>
        </p:txBody>
      </p:sp>
      <p:sp>
        <p:nvSpPr>
          <p:cNvPr id="10" name="矩形 9"/>
          <p:cNvSpPr/>
          <p:nvPr/>
        </p:nvSpPr>
        <p:spPr>
          <a:xfrm>
            <a:off x="1303711" y="4339836"/>
            <a:ext cx="1232306" cy="32147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sz="1350" dirty="0"/>
              <a:t>预文库的浓度</a:t>
            </a:r>
          </a:p>
        </p:txBody>
      </p:sp>
      <p:sp>
        <p:nvSpPr>
          <p:cNvPr id="12" name="圆角矩形 11"/>
          <p:cNvSpPr/>
          <p:nvPr/>
        </p:nvSpPr>
        <p:spPr>
          <a:xfrm>
            <a:off x="4518422" y="2281368"/>
            <a:ext cx="1339463" cy="32147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b="1" dirty="0"/>
              <a:t>文库构建</a:t>
            </a:r>
          </a:p>
        </p:txBody>
      </p:sp>
      <p:sp>
        <p:nvSpPr>
          <p:cNvPr id="13" name="矩形 12"/>
          <p:cNvSpPr/>
          <p:nvPr/>
        </p:nvSpPr>
        <p:spPr>
          <a:xfrm>
            <a:off x="6018619" y="2038071"/>
            <a:ext cx="1446596" cy="685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sz="1350" dirty="0"/>
              <a:t>是否有接头</a:t>
            </a:r>
            <a:endParaRPr lang="en-US" altLang="zh-CN" sz="1350" dirty="0"/>
          </a:p>
          <a:p>
            <a:r>
              <a:rPr lang="zh-CN" altLang="en-US" sz="1350" dirty="0"/>
              <a:t>文库的 片段长度</a:t>
            </a:r>
            <a:endParaRPr lang="en-US" altLang="zh-CN" sz="1350" dirty="0"/>
          </a:p>
          <a:p>
            <a:r>
              <a:rPr lang="zh-CN" altLang="en-US" sz="1350" dirty="0"/>
              <a:t>文库的浓度</a:t>
            </a:r>
          </a:p>
        </p:txBody>
      </p:sp>
      <p:sp>
        <p:nvSpPr>
          <p:cNvPr id="14" name="圆角矩形 13"/>
          <p:cNvSpPr/>
          <p:nvPr/>
        </p:nvSpPr>
        <p:spPr>
          <a:xfrm>
            <a:off x="4572001" y="3000373"/>
            <a:ext cx="1339463" cy="32147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b="1" dirty="0"/>
              <a:t>测序前</a:t>
            </a:r>
          </a:p>
        </p:txBody>
      </p:sp>
      <p:sp>
        <p:nvSpPr>
          <p:cNvPr id="15" name="矩形 14"/>
          <p:cNvSpPr/>
          <p:nvPr/>
        </p:nvSpPr>
        <p:spPr>
          <a:xfrm>
            <a:off x="6018619" y="2893215"/>
            <a:ext cx="1446596" cy="42862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sz="1350" dirty="0"/>
              <a:t>设备状态</a:t>
            </a:r>
            <a:r>
              <a:rPr lang="en-US" altLang="zh-CN" sz="1350" dirty="0"/>
              <a:t>QC</a:t>
            </a:r>
          </a:p>
          <a:p>
            <a:r>
              <a:rPr lang="zh-CN" altLang="en-US" sz="1350" dirty="0"/>
              <a:t>测序环境</a:t>
            </a:r>
          </a:p>
        </p:txBody>
      </p:sp>
      <p:sp>
        <p:nvSpPr>
          <p:cNvPr id="16" name="圆角矩形 15"/>
          <p:cNvSpPr/>
          <p:nvPr/>
        </p:nvSpPr>
        <p:spPr>
          <a:xfrm>
            <a:off x="4518422" y="3696894"/>
            <a:ext cx="1339463" cy="32147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b="1" dirty="0"/>
              <a:t>测序时</a:t>
            </a:r>
          </a:p>
        </p:txBody>
      </p:sp>
      <p:sp>
        <p:nvSpPr>
          <p:cNvPr id="17" name="矩形 16"/>
          <p:cNvSpPr/>
          <p:nvPr/>
        </p:nvSpPr>
        <p:spPr>
          <a:xfrm>
            <a:off x="6018619" y="3600456"/>
            <a:ext cx="1446596" cy="685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altLang="zh-CN" sz="1350" dirty="0"/>
              <a:t>Cluster</a:t>
            </a:r>
            <a:r>
              <a:rPr lang="zh-CN" altLang="en-US" sz="1350" dirty="0"/>
              <a:t>密度</a:t>
            </a:r>
            <a:endParaRPr lang="en-US" altLang="zh-CN" sz="1350" dirty="0"/>
          </a:p>
          <a:p>
            <a:r>
              <a:rPr lang="zh-CN" altLang="en-US" sz="1350" dirty="0"/>
              <a:t>通过率</a:t>
            </a:r>
            <a:endParaRPr lang="en-US" altLang="zh-CN" sz="1350" dirty="0"/>
          </a:p>
          <a:p>
            <a:r>
              <a:rPr lang="zh-CN" altLang="en-US" sz="1350" dirty="0"/>
              <a:t>数据</a:t>
            </a:r>
            <a:r>
              <a:rPr lang="en-US" altLang="zh-CN" sz="1350" dirty="0"/>
              <a:t>QC</a:t>
            </a:r>
            <a:endParaRPr lang="zh-CN" altLang="en-US" sz="1350" dirty="0"/>
          </a:p>
        </p:txBody>
      </p:sp>
      <p:sp>
        <p:nvSpPr>
          <p:cNvPr id="18" name="圆角矩形 17"/>
          <p:cNvSpPr/>
          <p:nvPr/>
        </p:nvSpPr>
        <p:spPr>
          <a:xfrm>
            <a:off x="4518422" y="4822042"/>
            <a:ext cx="1339463" cy="321471"/>
          </a:xfrm>
          <a:prstGeom prst="roundRect">
            <a:avLst/>
          </a:prstGeom>
          <a:solidFill>
            <a:schemeClr val="accent4">
              <a:lumMod val="75000"/>
            </a:schemeClr>
          </a:solidFill>
          <a:ln>
            <a:solidFill>
              <a:schemeClr val="accent4">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b="1" dirty="0"/>
              <a:t>测序后</a:t>
            </a:r>
          </a:p>
        </p:txBody>
      </p:sp>
      <p:sp>
        <p:nvSpPr>
          <p:cNvPr id="19" name="矩形 18"/>
          <p:cNvSpPr/>
          <p:nvPr/>
        </p:nvSpPr>
        <p:spPr>
          <a:xfrm>
            <a:off x="6018619" y="4822041"/>
            <a:ext cx="1446596" cy="6858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sz="1350" dirty="0"/>
              <a:t>片段长度</a:t>
            </a:r>
            <a:endParaRPr lang="en-US" altLang="zh-CN" sz="1350" dirty="0"/>
          </a:p>
          <a:p>
            <a:r>
              <a:rPr lang="zh-CN" altLang="en-US" sz="1350" dirty="0"/>
              <a:t>测序深度</a:t>
            </a:r>
            <a:endParaRPr lang="en-US" altLang="zh-CN" sz="1350" dirty="0"/>
          </a:p>
          <a:p>
            <a:r>
              <a:rPr lang="zh-CN" altLang="en-US" sz="1350" dirty="0"/>
              <a:t>文库复杂度</a:t>
            </a:r>
          </a:p>
        </p:txBody>
      </p:sp>
      <p:sp>
        <p:nvSpPr>
          <p:cNvPr id="20" name="下箭头 19"/>
          <p:cNvSpPr/>
          <p:nvPr/>
        </p:nvSpPr>
        <p:spPr>
          <a:xfrm>
            <a:off x="3178959" y="2732479"/>
            <a:ext cx="160736" cy="160736"/>
          </a:xfrm>
          <a:prstGeom prst="downArrow">
            <a:avLst/>
          </a:prstGeom>
          <a:solidFill>
            <a:schemeClr val="accent4">
              <a:lumMod val="75000"/>
            </a:schemeClr>
          </a:solidFill>
          <a:ln>
            <a:solidFill>
              <a:schemeClr val="accent4">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350"/>
          </a:p>
        </p:txBody>
      </p:sp>
      <p:sp>
        <p:nvSpPr>
          <p:cNvPr id="21" name="下箭头 20"/>
          <p:cNvSpPr/>
          <p:nvPr/>
        </p:nvSpPr>
        <p:spPr>
          <a:xfrm>
            <a:off x="3178959" y="3375422"/>
            <a:ext cx="160736" cy="243000"/>
          </a:xfrm>
          <a:prstGeom prst="downArrow">
            <a:avLst/>
          </a:prstGeom>
          <a:solidFill>
            <a:schemeClr val="accent5"/>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350"/>
          </a:p>
        </p:txBody>
      </p:sp>
      <p:sp>
        <p:nvSpPr>
          <p:cNvPr id="22" name="下箭头 21"/>
          <p:cNvSpPr/>
          <p:nvPr/>
        </p:nvSpPr>
        <p:spPr>
          <a:xfrm>
            <a:off x="3178959" y="4125520"/>
            <a:ext cx="160736" cy="160736"/>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350"/>
          </a:p>
        </p:txBody>
      </p:sp>
      <p:sp>
        <p:nvSpPr>
          <p:cNvPr id="23" name="下箭头 22"/>
          <p:cNvSpPr/>
          <p:nvPr/>
        </p:nvSpPr>
        <p:spPr>
          <a:xfrm>
            <a:off x="5107785" y="2732479"/>
            <a:ext cx="160736" cy="160736"/>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350"/>
          </a:p>
        </p:txBody>
      </p:sp>
      <p:sp>
        <p:nvSpPr>
          <p:cNvPr id="24" name="下箭头 23"/>
          <p:cNvSpPr/>
          <p:nvPr/>
        </p:nvSpPr>
        <p:spPr>
          <a:xfrm>
            <a:off x="5107785" y="3409149"/>
            <a:ext cx="160736" cy="160736"/>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350"/>
          </a:p>
        </p:txBody>
      </p:sp>
      <p:sp>
        <p:nvSpPr>
          <p:cNvPr id="27" name="L 形 26"/>
          <p:cNvSpPr/>
          <p:nvPr/>
        </p:nvSpPr>
        <p:spPr>
          <a:xfrm rot="16200000">
            <a:off x="3018227" y="160712"/>
            <a:ext cx="2786082" cy="6322262"/>
          </a:xfrm>
          <a:prstGeom prst="corner">
            <a:avLst>
              <a:gd name="adj1" fmla="val 112654"/>
              <a:gd name="adj2" fmla="val 44832"/>
            </a:avLst>
          </a:prstGeom>
          <a:noFill/>
          <a:ln w="28575">
            <a:solidFill>
              <a:schemeClr val="accent6">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下箭头 28"/>
          <p:cNvSpPr/>
          <p:nvPr/>
        </p:nvSpPr>
        <p:spPr>
          <a:xfrm>
            <a:off x="5107785" y="4257570"/>
            <a:ext cx="160736" cy="243000"/>
          </a:xfrm>
          <a:prstGeom prst="downArrow">
            <a:avLst/>
          </a:prstGeom>
          <a:solidFill>
            <a:schemeClr val="accent5"/>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1350"/>
          </a:p>
        </p:txBody>
      </p:sp>
      <p:sp>
        <p:nvSpPr>
          <p:cNvPr id="30" name="TextBox 29"/>
          <p:cNvSpPr txBox="1"/>
          <p:nvPr/>
        </p:nvSpPr>
        <p:spPr>
          <a:xfrm>
            <a:off x="580451" y="1772803"/>
            <a:ext cx="1232282" cy="369332"/>
          </a:xfrm>
          <a:prstGeom prst="rect">
            <a:avLst/>
          </a:prstGeom>
          <a:solidFill>
            <a:srgbClr val="92D050"/>
          </a:solidFill>
        </p:spPr>
        <p:txBody>
          <a:bodyPr wrap="square" rtlCol="0">
            <a:spAutoFit/>
          </a:bodyPr>
          <a:lstStyle/>
          <a:p>
            <a:r>
              <a:rPr lang="zh-CN" altLang="en-US" dirty="0">
                <a:latin typeface="Arial" pitchFamily="34" charset="0"/>
                <a:ea typeface="黑体" pitchFamily="49" charset="-122"/>
                <a:cs typeface="Arial" pitchFamily="34" charset="0"/>
              </a:rPr>
              <a:t>测序前</a:t>
            </a:r>
            <a:r>
              <a:rPr lang="en-US" altLang="zh-CN" dirty="0">
                <a:latin typeface="Arial" pitchFamily="34" charset="0"/>
                <a:ea typeface="黑体" pitchFamily="49" charset="-122"/>
                <a:cs typeface="Arial" pitchFamily="34" charset="0"/>
              </a:rPr>
              <a:t>QC</a:t>
            </a:r>
            <a:endParaRPr lang="zh-CN" altLang="en-US" dirty="0">
              <a:latin typeface="Arial" pitchFamily="34" charset="0"/>
              <a:ea typeface="黑体" pitchFamily="49" charset="-122"/>
              <a:cs typeface="Arial" pitchFamily="34" charset="0"/>
            </a:endParaRPr>
          </a:p>
        </p:txBody>
      </p:sp>
      <p:sp>
        <p:nvSpPr>
          <p:cNvPr id="31" name="TextBox 30"/>
          <p:cNvSpPr txBox="1"/>
          <p:nvPr/>
        </p:nvSpPr>
        <p:spPr>
          <a:xfrm>
            <a:off x="7725082" y="1714488"/>
            <a:ext cx="1232282" cy="369332"/>
          </a:xfrm>
          <a:prstGeom prst="rect">
            <a:avLst/>
          </a:prstGeom>
          <a:solidFill>
            <a:srgbClr val="92D050"/>
          </a:solidFill>
        </p:spPr>
        <p:txBody>
          <a:bodyPr wrap="square" rtlCol="0">
            <a:spAutoFit/>
          </a:bodyPr>
          <a:lstStyle/>
          <a:p>
            <a:r>
              <a:rPr lang="zh-CN" altLang="en-US" dirty="0">
                <a:latin typeface="Arial" pitchFamily="34" charset="0"/>
                <a:ea typeface="黑体" pitchFamily="49" charset="-122"/>
                <a:cs typeface="Arial" pitchFamily="34" charset="0"/>
              </a:rPr>
              <a:t>测序中</a:t>
            </a:r>
            <a:r>
              <a:rPr lang="en-US" altLang="zh-CN" dirty="0">
                <a:latin typeface="Arial" pitchFamily="34" charset="0"/>
                <a:ea typeface="黑体" pitchFamily="49" charset="-122"/>
                <a:cs typeface="Arial" pitchFamily="34" charset="0"/>
              </a:rPr>
              <a:t>QC</a:t>
            </a:r>
            <a:endParaRPr lang="zh-CN" altLang="en-US" dirty="0">
              <a:latin typeface="Arial" pitchFamily="34" charset="0"/>
              <a:ea typeface="黑体" pitchFamily="49" charset="-122"/>
              <a:cs typeface="Arial" pitchFamily="34" charset="0"/>
            </a:endParaRPr>
          </a:p>
        </p:txBody>
      </p:sp>
      <p:sp>
        <p:nvSpPr>
          <p:cNvPr id="32" name="TextBox 31"/>
          <p:cNvSpPr txBox="1"/>
          <p:nvPr/>
        </p:nvSpPr>
        <p:spPr>
          <a:xfrm>
            <a:off x="2482438" y="5411405"/>
            <a:ext cx="1232282" cy="369332"/>
          </a:xfrm>
          <a:prstGeom prst="rect">
            <a:avLst/>
          </a:prstGeom>
          <a:solidFill>
            <a:srgbClr val="92D050"/>
          </a:solidFill>
        </p:spPr>
        <p:txBody>
          <a:bodyPr wrap="square" rtlCol="0">
            <a:spAutoFit/>
          </a:bodyPr>
          <a:lstStyle/>
          <a:p>
            <a:r>
              <a:rPr lang="zh-CN" altLang="en-US" dirty="0">
                <a:latin typeface="Arial" pitchFamily="34" charset="0"/>
                <a:ea typeface="黑体" pitchFamily="49" charset="-122"/>
                <a:cs typeface="Arial" pitchFamily="34" charset="0"/>
              </a:rPr>
              <a:t>测序后</a:t>
            </a:r>
            <a:r>
              <a:rPr lang="en-US" altLang="zh-CN" dirty="0">
                <a:latin typeface="Arial" pitchFamily="34" charset="0"/>
                <a:ea typeface="黑体" pitchFamily="49" charset="-122"/>
                <a:cs typeface="Arial" pitchFamily="34" charset="0"/>
              </a:rPr>
              <a:t>QC</a:t>
            </a:r>
            <a:endParaRPr lang="zh-CN" altLang="en-US" dirty="0">
              <a:latin typeface="Arial" pitchFamily="34" charset="0"/>
              <a:ea typeface="黑体" pitchFamily="49" charset="-122"/>
              <a:cs typeface="Arial" pitchFamily="34" charset="0"/>
            </a:endParaRPr>
          </a:p>
        </p:txBody>
      </p:sp>
      <p:cxnSp>
        <p:nvCxnSpPr>
          <p:cNvPr id="35" name="直接箭头连接符 34"/>
          <p:cNvCxnSpPr/>
          <p:nvPr/>
        </p:nvCxnSpPr>
        <p:spPr>
          <a:xfrm>
            <a:off x="1844604" y="2093842"/>
            <a:ext cx="798570" cy="210010"/>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flipH="1">
            <a:off x="7465215" y="1976663"/>
            <a:ext cx="321498" cy="165472"/>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V="1">
            <a:off x="3768323" y="5357826"/>
            <a:ext cx="1125149" cy="160736"/>
          </a:xfrm>
          <a:prstGeom prst="straightConnector1">
            <a:avLst/>
          </a:prstGeom>
          <a:ln w="28575">
            <a:solidFill>
              <a:srgbClr val="92D05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2919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0" grpId="0" animBg="1"/>
      <p:bldP spid="31" grpId="0" animBg="1"/>
      <p:bldP spid="3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2"/>
          <p:cNvSpPr>
            <a:spLocks noGrp="1" noChangeArrowheads="1"/>
          </p:cNvSpPr>
          <p:nvPr>
            <p:ph type="title" idx="4294967295"/>
          </p:nvPr>
        </p:nvSpPr>
        <p:spPr>
          <a:xfrm>
            <a:off x="0" y="504288"/>
            <a:ext cx="9001000" cy="1026194"/>
          </a:xfrm>
        </p:spPr>
        <p:txBody>
          <a:bodyPr>
            <a:noAutofit/>
          </a:bodyPr>
          <a:lstStyle/>
          <a:p>
            <a:pPr algn="l"/>
            <a:r>
              <a:rPr lang="en-US" altLang="zh-CN"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NGS</a:t>
            </a:r>
            <a: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合理化临床应用之问题一：</a:t>
            </a:r>
            <a:r>
              <a:rPr lang="en-US" altLang="zh-CN"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
            </a:r>
            <a:br>
              <a:rPr lang="en-US" altLang="zh-CN"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br>
            <a:r>
              <a:rPr lang="en-US" altLang="zh-CN"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                </a:t>
            </a:r>
            <a: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如何选择目标基因</a:t>
            </a:r>
            <a:r>
              <a:rPr lang="en-US" altLang="zh-CN"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Panel</a:t>
            </a:r>
            <a: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测序？</a:t>
            </a:r>
            <a:b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br>
            <a:r>
              <a:rPr 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                              </a:t>
            </a:r>
            <a: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全基因组</a:t>
            </a:r>
            <a:r>
              <a:rPr lang="en-US" altLang="zh-CN"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a:t>
            </a:r>
            <a: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sym typeface="华文细黑" pitchFamily="2" charset="-122"/>
              </a:rPr>
              <a:t>全外显子组测序？</a:t>
            </a:r>
          </a:p>
        </p:txBody>
      </p:sp>
      <p:sp>
        <p:nvSpPr>
          <p:cNvPr id="35843" name="矩形 3"/>
          <p:cNvSpPr>
            <a:spLocks noChangeArrowheads="1"/>
          </p:cNvSpPr>
          <p:nvPr/>
        </p:nvSpPr>
        <p:spPr bwMode="auto">
          <a:xfrm>
            <a:off x="251521" y="2463308"/>
            <a:ext cx="7395295" cy="3402470"/>
          </a:xfrm>
          <a:prstGeom prst="rect">
            <a:avLst/>
          </a:prstGeom>
          <a:noFill/>
          <a:ln w="9525">
            <a:noFill/>
            <a:miter lim="800000"/>
            <a:headEnd/>
            <a:tailEnd/>
          </a:ln>
        </p:spPr>
        <p:txBody>
          <a:bodyPr wrap="square">
            <a:spAutoFit/>
          </a:bodyPr>
          <a:lstStyle/>
          <a:p>
            <a:pPr marL="189310" indent="-189310">
              <a:lnSpc>
                <a:spcPts val="2175"/>
              </a:lnSpc>
              <a:spcBef>
                <a:spcPct val="40000"/>
              </a:spcBef>
              <a:buClr>
                <a:schemeClr val="tx1"/>
              </a:buClr>
              <a:buFont typeface="Verdana" pitchFamily="34" charset="0"/>
              <a:buChar char="•"/>
            </a:pPr>
            <a:r>
              <a:rPr lang="zh-CN" altLang="en-US" sz="2000" b="1" dirty="0">
                <a:latin typeface="Calibri" pitchFamily="34" charset="0"/>
                <a:ea typeface="宋体" pitchFamily="2" charset="-122"/>
                <a:sym typeface="宋体" pitchFamily="2" charset="-122"/>
              </a:rPr>
              <a:t>临床诊疗？或转化医学研究需求</a:t>
            </a:r>
            <a:r>
              <a:rPr lang="en-US" sz="2000" b="1" dirty="0">
                <a:latin typeface="Calibri" pitchFamily="34" charset="0"/>
                <a:sym typeface="Calibri" pitchFamily="34" charset="0"/>
              </a:rPr>
              <a:t> </a:t>
            </a:r>
          </a:p>
          <a:p>
            <a:pPr marL="401241" lvl="1" indent="-82154">
              <a:lnSpc>
                <a:spcPts val="2175"/>
              </a:lnSpc>
              <a:spcBef>
                <a:spcPct val="20000"/>
              </a:spcBef>
              <a:buClr>
                <a:srgbClr val="3333FF"/>
              </a:buClr>
              <a:buFont typeface="Verdana" pitchFamily="34" charset="0"/>
              <a:buChar char="-"/>
            </a:pPr>
            <a:r>
              <a:rPr lang="zh-CN" altLang="en-US" sz="1425" dirty="0">
                <a:latin typeface="Calibri" pitchFamily="34" charset="0"/>
                <a:ea typeface="宋体" pitchFamily="2" charset="-122"/>
                <a:sym typeface="宋体" pitchFamily="2" charset="-122"/>
              </a:rPr>
              <a:t>旨在指导特定靶向药物和其它治疗方案用药的使用？</a:t>
            </a:r>
            <a:endParaRPr lang="en-US" sz="1425" dirty="0">
              <a:latin typeface="Calibri" pitchFamily="34" charset="0"/>
              <a:sym typeface="Calibri" pitchFamily="34" charset="0"/>
            </a:endParaRPr>
          </a:p>
          <a:p>
            <a:pPr marL="401241" lvl="1" indent="-82154">
              <a:lnSpc>
                <a:spcPts val="2175"/>
              </a:lnSpc>
              <a:spcBef>
                <a:spcPct val="20000"/>
              </a:spcBef>
              <a:buClr>
                <a:srgbClr val="3333FF"/>
              </a:buClr>
              <a:buFont typeface="Verdana" pitchFamily="34" charset="0"/>
              <a:buChar char="-"/>
            </a:pPr>
            <a:r>
              <a:rPr lang="zh-CN" altLang="en-US" sz="1425" dirty="0">
                <a:latin typeface="Calibri" pitchFamily="34" charset="0"/>
                <a:ea typeface="宋体" pitchFamily="2" charset="-122"/>
                <a:sym typeface="宋体" pitchFamily="2" charset="-122"/>
              </a:rPr>
              <a:t>旨在为临床实验或基础转化研究提供数据？</a:t>
            </a:r>
            <a:endParaRPr lang="zh-CN" altLang="en-US" sz="1425" dirty="0">
              <a:latin typeface="Calibri" pitchFamily="34" charset="0"/>
              <a:sym typeface="Calibri" pitchFamily="34" charset="0"/>
            </a:endParaRPr>
          </a:p>
          <a:p>
            <a:pPr marL="401241" lvl="1" indent="-82154">
              <a:lnSpc>
                <a:spcPct val="90000"/>
              </a:lnSpc>
              <a:spcBef>
                <a:spcPct val="20000"/>
              </a:spcBef>
              <a:buClr>
                <a:srgbClr val="3333FF"/>
              </a:buClr>
              <a:buFont typeface="Verdana" pitchFamily="34" charset="0"/>
              <a:buChar char="-"/>
            </a:pPr>
            <a:endParaRPr lang="zh-CN" altLang="en-US" sz="1425" dirty="0">
              <a:latin typeface="Calibri" pitchFamily="34" charset="0"/>
              <a:sym typeface="Calibri" pitchFamily="34" charset="0"/>
            </a:endParaRPr>
          </a:p>
          <a:p>
            <a:pPr marL="401241" lvl="1" indent="-82154">
              <a:lnSpc>
                <a:spcPct val="90000"/>
              </a:lnSpc>
              <a:spcBef>
                <a:spcPct val="20000"/>
              </a:spcBef>
              <a:buClr>
                <a:srgbClr val="3333FF"/>
              </a:buClr>
              <a:buFont typeface="Verdana" pitchFamily="34" charset="0"/>
              <a:buChar char="-"/>
            </a:pPr>
            <a:endParaRPr lang="zh-CN" altLang="en-US" sz="1425" dirty="0">
              <a:latin typeface="Calibri" pitchFamily="34" charset="0"/>
              <a:sym typeface="Calibri" pitchFamily="34" charset="0"/>
            </a:endParaRPr>
          </a:p>
          <a:p>
            <a:pPr marL="189310" indent="-189310">
              <a:spcBef>
                <a:spcPct val="40000"/>
              </a:spcBef>
              <a:buClr>
                <a:schemeClr val="tx1"/>
              </a:buClr>
            </a:pPr>
            <a:endParaRPr lang="zh-CN" altLang="en-US" dirty="0">
              <a:latin typeface="Calibri" pitchFamily="34" charset="0"/>
              <a:sym typeface="Calibri" pitchFamily="34" charset="0"/>
            </a:endParaRPr>
          </a:p>
          <a:p>
            <a:pPr marL="189310" indent="-189310">
              <a:spcBef>
                <a:spcPct val="40000"/>
              </a:spcBef>
              <a:buClr>
                <a:schemeClr val="tx1"/>
              </a:buClr>
              <a:buFont typeface="Verdana" pitchFamily="34" charset="0"/>
              <a:buChar char="•"/>
            </a:pPr>
            <a:endParaRPr lang="en-US" altLang="zh-CN" sz="2000" b="1" dirty="0">
              <a:sym typeface="宋体" pitchFamily="2" charset="-122"/>
            </a:endParaRPr>
          </a:p>
          <a:p>
            <a:pPr marL="189310" indent="-189310">
              <a:spcBef>
                <a:spcPct val="40000"/>
              </a:spcBef>
              <a:buClr>
                <a:schemeClr val="tx1"/>
              </a:buClr>
              <a:buFont typeface="Verdana" pitchFamily="34" charset="0"/>
              <a:buChar char="•"/>
            </a:pPr>
            <a:r>
              <a:rPr lang="zh-CN" altLang="en-US" sz="2000" b="1" dirty="0">
                <a:sym typeface="宋体" pitchFamily="2" charset="-122"/>
              </a:rPr>
              <a:t>医疗资源合理化配置问题</a:t>
            </a:r>
            <a:endParaRPr lang="en-US" sz="2000" b="1" dirty="0">
              <a:sym typeface="Calibri" pitchFamily="34" charset="0"/>
            </a:endParaRPr>
          </a:p>
          <a:p>
            <a:pPr marL="401241" lvl="1" indent="-82154">
              <a:lnSpc>
                <a:spcPct val="90000"/>
              </a:lnSpc>
              <a:spcBef>
                <a:spcPct val="20000"/>
              </a:spcBef>
              <a:buClr>
                <a:srgbClr val="3333FF"/>
              </a:buClr>
              <a:buFont typeface="Verdana" pitchFamily="34" charset="0"/>
              <a:buChar char="-"/>
            </a:pPr>
            <a:r>
              <a:rPr lang="zh-CN" altLang="en-US" sz="1350" dirty="0">
                <a:sym typeface="宋体" pitchFamily="2" charset="-122"/>
              </a:rPr>
              <a:t>实验室软硬件条件： 分子检测实验室、测序平台、生物信息学分析、临床科室</a:t>
            </a:r>
            <a:endParaRPr lang="en-US" sz="1350" dirty="0">
              <a:sym typeface="Calibri" pitchFamily="34" charset="0"/>
            </a:endParaRPr>
          </a:p>
          <a:p>
            <a:pPr marL="401241" lvl="1" indent="-82154">
              <a:lnSpc>
                <a:spcPct val="90000"/>
              </a:lnSpc>
              <a:spcBef>
                <a:spcPct val="20000"/>
              </a:spcBef>
              <a:buClr>
                <a:srgbClr val="3333FF"/>
              </a:buClr>
              <a:buFont typeface="Verdana" pitchFamily="34" charset="0"/>
              <a:buChar char="-"/>
            </a:pPr>
            <a:r>
              <a:rPr lang="zh-CN" altLang="en-US" sz="1350" dirty="0">
                <a:sym typeface="宋体" pitchFamily="2" charset="-122"/>
              </a:rPr>
              <a:t>诊断经济学费效比：目标基因测序：</a:t>
            </a:r>
            <a:r>
              <a:rPr lang="en-US" altLang="zh-CN" sz="1350" dirty="0">
                <a:sym typeface="Calibri" pitchFamily="34" charset="0"/>
              </a:rPr>
              <a:t>~5000RMB/</a:t>
            </a:r>
            <a:r>
              <a:rPr lang="zh-CN" altLang="en-US" sz="1350" dirty="0">
                <a:sym typeface="宋体" pitchFamily="2" charset="-122"/>
              </a:rPr>
              <a:t>例；全外显子组：</a:t>
            </a:r>
            <a:r>
              <a:rPr lang="en-US" altLang="zh-CN" sz="1350" dirty="0">
                <a:sym typeface="Calibri" pitchFamily="34" charset="0"/>
              </a:rPr>
              <a:t>10000RMB/</a:t>
            </a:r>
            <a:r>
              <a:rPr lang="zh-CN" altLang="en-US" sz="1350" dirty="0">
                <a:sym typeface="宋体" pitchFamily="2" charset="-122"/>
              </a:rPr>
              <a:t>例；全基因组</a:t>
            </a:r>
            <a:r>
              <a:rPr lang="en-US" altLang="zh-CN" sz="1350" dirty="0">
                <a:sym typeface="Calibri" pitchFamily="34" charset="0"/>
              </a:rPr>
              <a:t>：</a:t>
            </a:r>
            <a:r>
              <a:rPr lang="zh-CN" altLang="en-US" sz="1350" dirty="0">
                <a:sym typeface="Calibri" pitchFamily="34" charset="0"/>
              </a:rPr>
              <a:t>？？？</a:t>
            </a:r>
            <a:r>
              <a:rPr lang="en-US" altLang="zh-CN" sz="1350" dirty="0">
                <a:sym typeface="Calibri" pitchFamily="34" charset="0"/>
              </a:rPr>
              <a:t>RMB/</a:t>
            </a:r>
            <a:r>
              <a:rPr lang="zh-CN" altLang="en-US" sz="1350" dirty="0">
                <a:sym typeface="Calibri" pitchFamily="34" charset="0"/>
              </a:rPr>
              <a:t>例</a:t>
            </a:r>
          </a:p>
        </p:txBody>
      </p:sp>
      <p:sp>
        <p:nvSpPr>
          <p:cNvPr id="68613" name="TextBox 6"/>
          <p:cNvSpPr>
            <a:spLocks noChangeArrowheads="1"/>
          </p:cNvSpPr>
          <p:nvPr/>
        </p:nvSpPr>
        <p:spPr bwMode="auto">
          <a:xfrm>
            <a:off x="437497" y="3441268"/>
            <a:ext cx="4464497" cy="1015663"/>
          </a:xfrm>
          <a:prstGeom prst="rect">
            <a:avLst/>
          </a:prstGeom>
          <a:solidFill>
            <a:srgbClr val="92CCDC"/>
          </a:solidFill>
          <a:ln w="25400">
            <a:solidFill>
              <a:srgbClr val="367D90"/>
            </a:solidFill>
            <a:bevel/>
            <a:headEnd/>
            <a:tailEnd/>
          </a:ln>
        </p:spPr>
        <p:txBody>
          <a:bodyPr wrap="square" lIns="34290" rIns="34290">
            <a:spAutoFit/>
          </a:bodyPr>
          <a:lstStyle/>
          <a:p>
            <a:pPr marL="216694" lvl="1">
              <a:lnSpc>
                <a:spcPct val="90000"/>
              </a:lnSpc>
              <a:spcBef>
                <a:spcPct val="20000"/>
              </a:spcBef>
              <a:buClr>
                <a:srgbClr val="3333FF"/>
              </a:buClr>
              <a:buFont typeface="Wingdings" pitchFamily="2" charset="2"/>
              <a:buChar char="Ø"/>
            </a:pPr>
            <a:r>
              <a:rPr lang="zh-CN" altLang="en-US" sz="1500" dirty="0">
                <a:latin typeface="宋体" pitchFamily="2" charset="-122"/>
                <a:sym typeface="宋体" pitchFamily="2" charset="-122"/>
              </a:rPr>
              <a:t>测序策略的选择取决于测序的目的。</a:t>
            </a:r>
            <a:endParaRPr lang="en-US" altLang="zh-CN" sz="1500" dirty="0">
              <a:latin typeface="宋体" pitchFamily="2" charset="-122"/>
              <a:sym typeface="宋体" pitchFamily="2" charset="-122"/>
            </a:endParaRPr>
          </a:p>
          <a:p>
            <a:pPr marL="216694" lvl="1">
              <a:lnSpc>
                <a:spcPct val="90000"/>
              </a:lnSpc>
              <a:spcBef>
                <a:spcPct val="20000"/>
              </a:spcBef>
              <a:buClr>
                <a:srgbClr val="3333FF"/>
              </a:buClr>
              <a:buFont typeface="Wingdings" pitchFamily="2" charset="2"/>
              <a:buChar char="Ø"/>
            </a:pPr>
            <a:r>
              <a:rPr lang="zh-CN" altLang="en-US" sz="1500" dirty="0">
                <a:latin typeface="宋体" pitchFamily="2" charset="-122"/>
                <a:sym typeface="宋体" pitchFamily="2" charset="-122"/>
              </a:rPr>
              <a:t>是否每个都需要进行全基因组或全外显子组测序。</a:t>
            </a:r>
            <a:endParaRPr lang="en-US" altLang="zh-CN" sz="1500" dirty="0">
              <a:latin typeface="Calibri" pitchFamily="34" charset="0"/>
              <a:sym typeface="Calibri" pitchFamily="34" charset="0"/>
            </a:endParaRPr>
          </a:p>
          <a:p>
            <a:pPr marL="216694" lvl="1">
              <a:lnSpc>
                <a:spcPct val="90000"/>
              </a:lnSpc>
              <a:spcBef>
                <a:spcPct val="20000"/>
              </a:spcBef>
              <a:buClr>
                <a:srgbClr val="3333FF"/>
              </a:buClr>
              <a:buFont typeface="Wingdings" pitchFamily="2" charset="2"/>
              <a:buChar char="Ø"/>
            </a:pPr>
            <a:r>
              <a:rPr lang="zh-CN" altLang="en-US" sz="1500" dirty="0">
                <a:latin typeface="宋体" pitchFamily="2" charset="-122"/>
                <a:sym typeface="宋体" pitchFamily="2" charset="-122"/>
              </a:rPr>
              <a:t>对于指导现有特定靶向药物的使用，单基因进行测序即可满足要求。</a:t>
            </a:r>
            <a:endParaRPr lang="en-US" sz="1500" dirty="0">
              <a:latin typeface="Calibri" pitchFamily="34" charset="0"/>
              <a:sym typeface="Calibri" pitchFamily="34" charset="0"/>
            </a:endParaRPr>
          </a:p>
        </p:txBody>
      </p:sp>
      <p:sp>
        <p:nvSpPr>
          <p:cNvPr id="7" name="TextBox 10"/>
          <p:cNvSpPr txBox="1"/>
          <p:nvPr/>
        </p:nvSpPr>
        <p:spPr>
          <a:xfrm>
            <a:off x="4937017" y="3302767"/>
            <a:ext cx="3816424" cy="1292662"/>
          </a:xfrm>
          <a:prstGeom prst="rect">
            <a:avLst/>
          </a:prstGeom>
          <a:noFill/>
        </p:spPr>
        <p:txBody>
          <a:bodyPr wrap="square" rtlCol="0">
            <a:spAutoFit/>
          </a:bodyPr>
          <a:lstStyle/>
          <a:p>
            <a:r>
              <a:rPr lang="zh-CN" altLang="en-US" sz="2400" b="1" dirty="0">
                <a:solidFill>
                  <a:srgbClr val="00B050"/>
                </a:solidFill>
              </a:rPr>
              <a:t>  如何选择基因组合</a:t>
            </a:r>
            <a:endParaRPr lang="en-US" altLang="zh-CN" sz="2400" b="1" dirty="0">
              <a:solidFill>
                <a:srgbClr val="00B050"/>
              </a:solidFill>
            </a:endParaRPr>
          </a:p>
          <a:p>
            <a:pPr marL="742950" lvl="1" indent="-285750">
              <a:buFont typeface="Wingdings" panose="05000000000000000000" pitchFamily="2" charset="2"/>
              <a:buChar char="Ø"/>
            </a:pPr>
            <a:r>
              <a:rPr lang="zh-CN" altLang="en-US" b="1" dirty="0">
                <a:solidFill>
                  <a:srgbClr val="C00000"/>
                </a:solidFill>
              </a:rPr>
              <a:t>核心基因清单（</a:t>
            </a:r>
            <a:r>
              <a:rPr lang="en-US" altLang="zh-CN" b="1" dirty="0">
                <a:solidFill>
                  <a:srgbClr val="C00000"/>
                </a:solidFill>
              </a:rPr>
              <a:t>core gene list</a:t>
            </a:r>
            <a:r>
              <a:rPr lang="zh-CN" altLang="en-US" b="1" dirty="0">
                <a:solidFill>
                  <a:srgbClr val="C00000"/>
                </a:solidFill>
              </a:rPr>
              <a:t>）各瘤种特异性的</a:t>
            </a:r>
            <a:r>
              <a:rPr lang="en-US" b="1" dirty="0">
                <a:solidFill>
                  <a:srgbClr val="C00000"/>
                </a:solidFill>
              </a:rPr>
              <a:t>panel</a:t>
            </a:r>
            <a:endParaRPr lang="en-US" altLang="zh-CN" b="1" dirty="0">
              <a:solidFill>
                <a:srgbClr val="C00000"/>
              </a:solidFill>
            </a:endParaRPr>
          </a:p>
          <a:p>
            <a:pPr marL="742950" lvl="1" indent="-285750">
              <a:buFont typeface="Wingdings" panose="05000000000000000000" pitchFamily="2" charset="2"/>
              <a:buChar char="Ø"/>
            </a:pPr>
            <a:r>
              <a:rPr lang="zh-CN" altLang="en-US" dirty="0"/>
              <a:t>大而全的</a:t>
            </a:r>
            <a:r>
              <a:rPr lang="en-US" dirty="0"/>
              <a:t>gene panel</a:t>
            </a:r>
            <a:r>
              <a:rPr lang="en-US" altLang="zh-CN" dirty="0"/>
              <a:t>    </a:t>
            </a:r>
            <a:endParaRPr lang="zh-CN" altLang="en-US" dirty="0"/>
          </a:p>
        </p:txBody>
      </p:sp>
    </p:spTree>
    <p:extLst>
      <p:ext uri="{BB962C8B-B14F-4D97-AF65-F5344CB8AC3E}">
        <p14:creationId xmlns:p14="http://schemas.microsoft.com/office/powerpoint/2010/main" val="31548192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8613"/>
                                        </p:tgtEl>
                                        <p:attrNameLst>
                                          <p:attrName>style.visibility</p:attrName>
                                        </p:attrNameLst>
                                      </p:cBhvr>
                                      <p:to>
                                        <p:strVal val="visible"/>
                                      </p:to>
                                    </p:set>
                                    <p:animEffect>
                                      <p:cBhvr>
                                        <p:cTn id="7" dur="500"/>
                                        <p:tgtEl>
                                          <p:spTgt spid="68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bldLvl="0" animBg="1"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5656" y="260648"/>
            <a:ext cx="6172200" cy="857250"/>
          </a:xfrm>
        </p:spPr>
        <p:txBody>
          <a:bodyPr/>
          <a:lstStyle/>
          <a:p>
            <a:r>
              <a:rPr lang="zh-CN" altLang="en-US" dirty="0" smtClean="0">
                <a:solidFill>
                  <a:srgbClr val="FF0000"/>
                </a:solidFill>
                <a:latin typeface="黑体" pitchFamily="49" charset="-122"/>
                <a:ea typeface="黑体" pitchFamily="49" charset="-122"/>
              </a:rPr>
              <a:t>“可靶向作用基因”</a:t>
            </a:r>
            <a:endParaRPr lang="zh-CN" altLang="en-US"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755576" y="1696884"/>
            <a:ext cx="8064896" cy="3916866"/>
          </a:xfrm>
        </p:spPr>
        <p:txBody>
          <a:bodyPr>
            <a:noAutofit/>
          </a:bodyPr>
          <a:lstStyle/>
          <a:p>
            <a:pPr>
              <a:spcAft>
                <a:spcPts val="450"/>
              </a:spcAft>
              <a:buFont typeface="Wingdings" pitchFamily="2" charset="2"/>
              <a:buChar char="Ø"/>
            </a:pPr>
            <a:r>
              <a:rPr lang="zh-CN" altLang="en-US" sz="2000" b="1" dirty="0">
                <a:solidFill>
                  <a:srgbClr val="00B050"/>
                </a:solidFill>
              </a:rPr>
              <a:t>第一类（</a:t>
            </a:r>
            <a:r>
              <a:rPr lang="en-US" sz="2000" b="1" dirty="0">
                <a:solidFill>
                  <a:srgbClr val="00B050"/>
                </a:solidFill>
              </a:rPr>
              <a:t>Level 1 actionable alterations</a:t>
            </a:r>
            <a:r>
              <a:rPr lang="zh-CN" altLang="en-US" sz="2000" b="1" dirty="0">
                <a:solidFill>
                  <a:srgbClr val="00B050"/>
                </a:solidFill>
              </a:rPr>
              <a:t>）</a:t>
            </a:r>
            <a:endParaRPr lang="en-US" altLang="zh-CN" sz="2000" dirty="0">
              <a:solidFill>
                <a:srgbClr val="00B050"/>
              </a:solidFill>
            </a:endParaRPr>
          </a:p>
          <a:p>
            <a:pPr>
              <a:lnSpc>
                <a:spcPct val="110000"/>
              </a:lnSpc>
            </a:pPr>
            <a:r>
              <a:rPr lang="zh-CN" altLang="en-US" sz="2000" dirty="0"/>
              <a:t>国际、国内</a:t>
            </a:r>
            <a:r>
              <a:rPr lang="zh-CN" altLang="en-US" sz="2000" b="1" dirty="0">
                <a:solidFill>
                  <a:srgbClr val="C00000"/>
                </a:solidFill>
              </a:rPr>
              <a:t>指南</a:t>
            </a:r>
            <a:r>
              <a:rPr lang="zh-CN" altLang="en-US" sz="2000" dirty="0"/>
              <a:t>（</a:t>
            </a:r>
            <a:r>
              <a:rPr lang="en-US" sz="2000" dirty="0"/>
              <a:t>CSCO</a:t>
            </a:r>
            <a:r>
              <a:rPr lang="zh-CN" altLang="en-US" sz="2000" dirty="0"/>
              <a:t>、</a:t>
            </a:r>
            <a:r>
              <a:rPr lang="en-US" sz="2000" dirty="0"/>
              <a:t>ASCO</a:t>
            </a:r>
            <a:r>
              <a:rPr lang="zh-CN" altLang="en-US" sz="2000" dirty="0"/>
              <a:t>、</a:t>
            </a:r>
            <a:r>
              <a:rPr lang="en-US" sz="2000" dirty="0"/>
              <a:t>NCCN</a:t>
            </a:r>
            <a:r>
              <a:rPr lang="zh-CN" altLang="en-US" sz="2000" dirty="0"/>
              <a:t>、</a:t>
            </a:r>
            <a:r>
              <a:rPr lang="en-US" sz="2000" dirty="0"/>
              <a:t>ESMO</a:t>
            </a:r>
            <a:r>
              <a:rPr lang="zh-CN" altLang="en-US" sz="2000" dirty="0"/>
              <a:t>）明确指定</a:t>
            </a:r>
            <a:endParaRPr lang="en-US" altLang="zh-CN" sz="2000" dirty="0"/>
          </a:p>
          <a:p>
            <a:pPr>
              <a:lnSpc>
                <a:spcPct val="110000"/>
              </a:lnSpc>
            </a:pPr>
            <a:r>
              <a:rPr lang="zh-CN" altLang="en-US" sz="2000" b="1" dirty="0">
                <a:solidFill>
                  <a:srgbClr val="C00000"/>
                </a:solidFill>
              </a:rPr>
              <a:t>药物标签</a:t>
            </a:r>
            <a:r>
              <a:rPr lang="zh-CN" altLang="en-US" sz="2000" dirty="0"/>
              <a:t>中说明的</a:t>
            </a:r>
            <a:endParaRPr lang="en-US" altLang="zh-CN" sz="2000" dirty="0"/>
          </a:p>
          <a:p>
            <a:pPr>
              <a:lnSpc>
                <a:spcPct val="110000"/>
              </a:lnSpc>
            </a:pPr>
            <a:r>
              <a:rPr lang="zh-CN" altLang="en-US" sz="2000" dirty="0"/>
              <a:t>与</a:t>
            </a:r>
            <a:r>
              <a:rPr lang="en-US" sz="2000" b="1" dirty="0">
                <a:solidFill>
                  <a:srgbClr val="C00000"/>
                </a:solidFill>
              </a:rPr>
              <a:t>FDA/CFDA</a:t>
            </a:r>
            <a:r>
              <a:rPr lang="zh-CN" altLang="en-US" sz="2000" dirty="0"/>
              <a:t>批准的适应症相关的临床分型基因变异</a:t>
            </a:r>
            <a:endParaRPr lang="en-US" altLang="zh-CN" sz="2000" dirty="0"/>
          </a:p>
          <a:p>
            <a:pPr>
              <a:lnSpc>
                <a:spcPct val="110000"/>
              </a:lnSpc>
            </a:pPr>
            <a:r>
              <a:rPr lang="zh-CN" altLang="en-US" sz="2000" dirty="0"/>
              <a:t>具有明确的</a:t>
            </a:r>
            <a:r>
              <a:rPr lang="zh-CN" altLang="en-US" sz="2000" b="1" dirty="0">
                <a:solidFill>
                  <a:srgbClr val="C00000"/>
                </a:solidFill>
              </a:rPr>
              <a:t>分子诊断或预后判断</a:t>
            </a:r>
            <a:r>
              <a:rPr lang="zh-CN" altLang="en-US" sz="2000" dirty="0"/>
              <a:t>价值的基因变异</a:t>
            </a:r>
            <a:endParaRPr lang="en-US" altLang="zh-CN" sz="2000" dirty="0"/>
          </a:p>
          <a:p>
            <a:pPr>
              <a:spcBef>
                <a:spcPts val="1350"/>
              </a:spcBef>
              <a:spcAft>
                <a:spcPts val="450"/>
              </a:spcAft>
              <a:buFont typeface="Wingdings" pitchFamily="2" charset="2"/>
              <a:buChar char="Ø"/>
            </a:pPr>
            <a:r>
              <a:rPr lang="zh-CN" altLang="en-US" sz="2000" b="1" dirty="0">
                <a:solidFill>
                  <a:srgbClr val="00B050"/>
                </a:solidFill>
              </a:rPr>
              <a:t>第二类（</a:t>
            </a:r>
            <a:r>
              <a:rPr lang="en-US" sz="2000" b="1" dirty="0">
                <a:solidFill>
                  <a:srgbClr val="00B050"/>
                </a:solidFill>
              </a:rPr>
              <a:t>Level 2 actionable alterations</a:t>
            </a:r>
            <a:r>
              <a:rPr lang="zh-CN" altLang="en-US" sz="2000" b="1" dirty="0">
                <a:solidFill>
                  <a:srgbClr val="00B050"/>
                </a:solidFill>
              </a:rPr>
              <a:t>）</a:t>
            </a:r>
            <a:endParaRPr lang="en-US" altLang="zh-CN" sz="2000" b="1" dirty="0">
              <a:solidFill>
                <a:srgbClr val="00B050"/>
              </a:solidFill>
            </a:endParaRPr>
          </a:p>
          <a:p>
            <a:pPr>
              <a:lnSpc>
                <a:spcPct val="110000"/>
              </a:lnSpc>
            </a:pPr>
            <a:r>
              <a:rPr lang="zh-CN" altLang="en-US" sz="2000" dirty="0">
                <a:solidFill>
                  <a:srgbClr val="C00000"/>
                </a:solidFill>
              </a:rPr>
              <a:t>正在开展</a:t>
            </a:r>
            <a:r>
              <a:rPr lang="zh-CN" altLang="en-US" sz="2000" dirty="0"/>
              <a:t>的任何期别（</a:t>
            </a:r>
            <a:r>
              <a:rPr lang="en-US" sz="2000" dirty="0"/>
              <a:t>I-III</a:t>
            </a:r>
            <a:r>
              <a:rPr lang="zh-CN" altLang="en-US" sz="2000" dirty="0"/>
              <a:t>期）</a:t>
            </a:r>
            <a:r>
              <a:rPr lang="zh-CN" altLang="en-US" sz="2000" dirty="0">
                <a:solidFill>
                  <a:srgbClr val="C00000"/>
                </a:solidFill>
              </a:rPr>
              <a:t>临床试验</a:t>
            </a:r>
            <a:r>
              <a:rPr lang="zh-CN" altLang="en-US" sz="2000" dirty="0"/>
              <a:t>中的药物相关靶点</a:t>
            </a:r>
            <a:endParaRPr lang="en-US" altLang="zh-CN" sz="2000" dirty="0"/>
          </a:p>
          <a:p>
            <a:pPr>
              <a:lnSpc>
                <a:spcPct val="110000"/>
              </a:lnSpc>
            </a:pPr>
            <a:r>
              <a:rPr lang="zh-CN" altLang="en-US" sz="2000" dirty="0"/>
              <a:t>在已经或即将开展的临床试验中作为</a:t>
            </a:r>
            <a:r>
              <a:rPr lang="zh-CN" altLang="en-US" sz="2000" dirty="0">
                <a:solidFill>
                  <a:srgbClr val="C00000"/>
                </a:solidFill>
              </a:rPr>
              <a:t>入组条件</a:t>
            </a:r>
            <a:r>
              <a:rPr lang="zh-CN" altLang="en-US" sz="2000" dirty="0"/>
              <a:t>的变异靶点</a:t>
            </a:r>
            <a:endParaRPr lang="en-US" altLang="zh-CN" sz="2000" dirty="0"/>
          </a:p>
          <a:p>
            <a:pPr>
              <a:lnSpc>
                <a:spcPct val="110000"/>
              </a:lnSpc>
            </a:pPr>
            <a:r>
              <a:rPr lang="zh-CN" altLang="en-US" sz="2000" dirty="0"/>
              <a:t>在国内外指南中</a:t>
            </a:r>
            <a:r>
              <a:rPr lang="zh-CN" altLang="en-US" sz="2000" dirty="0">
                <a:solidFill>
                  <a:srgbClr val="C00000"/>
                </a:solidFill>
              </a:rPr>
              <a:t>其他</a:t>
            </a:r>
            <a:r>
              <a:rPr lang="zh-CN" altLang="en-US" sz="2000" dirty="0"/>
              <a:t>肿瘤或疾病适应症的药物靶点</a:t>
            </a:r>
            <a:endParaRPr lang="en-US" altLang="zh-CN" sz="2000" dirty="0"/>
          </a:p>
          <a:p>
            <a:pPr>
              <a:lnSpc>
                <a:spcPct val="110000"/>
              </a:lnSpc>
            </a:pPr>
            <a:r>
              <a:rPr lang="zh-CN" altLang="en-US" sz="2000" dirty="0"/>
              <a:t>用于</a:t>
            </a:r>
            <a:r>
              <a:rPr lang="zh-CN" altLang="en-US" sz="2000" dirty="0">
                <a:solidFill>
                  <a:srgbClr val="C00000"/>
                </a:solidFill>
              </a:rPr>
              <a:t>辅助诊断或预后判断</a:t>
            </a:r>
            <a:r>
              <a:rPr lang="zh-CN" altLang="en-US" sz="2000" dirty="0"/>
              <a:t>的靶点。</a:t>
            </a:r>
          </a:p>
        </p:txBody>
      </p:sp>
    </p:spTree>
    <p:extLst>
      <p:ext uri="{BB962C8B-B14F-4D97-AF65-F5344CB8AC3E}">
        <p14:creationId xmlns:p14="http://schemas.microsoft.com/office/powerpoint/2010/main" val="75114234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0060" y="64745"/>
            <a:ext cx="8229600" cy="1143000"/>
          </a:xfrm>
        </p:spPr>
        <p:txBody>
          <a:bodyPr>
            <a:normAutofit/>
          </a:bodyPr>
          <a:lstStyle/>
          <a:p>
            <a:r>
              <a:rPr lang="en-US" altLang="zh-CN" sz="3600" b="1" dirty="0">
                <a:solidFill>
                  <a:srgbClr val="FF0000"/>
                </a:solidFill>
                <a:latin typeface="微软雅黑" panose="020B0503020204020204" pitchFamily="34" charset="-122"/>
                <a:ea typeface="微软雅黑" panose="020B0503020204020204" pitchFamily="34" charset="-122"/>
              </a:rPr>
              <a:t>NGS</a:t>
            </a:r>
            <a:r>
              <a:rPr lang="zh-CN" altLang="en-US" sz="3600" b="1" dirty="0">
                <a:solidFill>
                  <a:srgbClr val="FF0000"/>
                </a:solidFill>
                <a:latin typeface="微软雅黑" panose="020B0503020204020204" pitchFamily="34" charset="-122"/>
                <a:ea typeface="微软雅黑" panose="020B0503020204020204" pitchFamily="34" charset="-122"/>
              </a:rPr>
              <a:t>未来：全外显子？全外显子！！</a:t>
            </a:r>
          </a:p>
        </p:txBody>
      </p:sp>
      <p:pic>
        <p:nvPicPr>
          <p:cNvPr id="8" name="内容占位符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13" y="1772817"/>
            <a:ext cx="2562627" cy="2306363"/>
          </a:xfrm>
        </p:spPr>
      </p:pic>
      <p:sp>
        <p:nvSpPr>
          <p:cNvPr id="10" name="文本框 9"/>
          <p:cNvSpPr txBox="1"/>
          <p:nvPr/>
        </p:nvSpPr>
        <p:spPr>
          <a:xfrm>
            <a:off x="2915817" y="2204864"/>
            <a:ext cx="3358087" cy="3539430"/>
          </a:xfrm>
          <a:prstGeom prst="rect">
            <a:avLst/>
          </a:prstGeom>
          <a:noFill/>
          <a:ln>
            <a:solidFill>
              <a:schemeClr val="tx1"/>
            </a:solidFill>
          </a:ln>
        </p:spPr>
        <p:txBody>
          <a:bodyPr wrap="square" rtlCol="0">
            <a:spAutoFit/>
          </a:bodyPr>
          <a:lstStyle/>
          <a:p>
            <a:pPr marL="571500" indent="-571500">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更全面的基因组学信息大数据</a:t>
            </a:r>
            <a:endParaRPr lang="en-US" altLang="zh-CN" sz="2800" dirty="0">
              <a:latin typeface="微软雅黑" panose="020B0503020204020204" pitchFamily="34" charset="-122"/>
              <a:ea typeface="微软雅黑" panose="020B0503020204020204" pitchFamily="34" charset="-122"/>
            </a:endParaRPr>
          </a:p>
          <a:p>
            <a:pPr marL="571500" indent="-571500">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临床</a:t>
            </a:r>
            <a:r>
              <a:rPr lang="en-US" altLang="zh-CN" sz="2800"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科研转化研究的最爱</a:t>
            </a:r>
            <a:endParaRPr lang="en-US" altLang="zh-CN" sz="2800" dirty="0">
              <a:latin typeface="微软雅黑" panose="020B0503020204020204" pitchFamily="34" charset="-122"/>
              <a:ea typeface="微软雅黑" panose="020B0503020204020204" pitchFamily="34" charset="-122"/>
            </a:endParaRPr>
          </a:p>
          <a:p>
            <a:pPr marL="571500" indent="-571500">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省却基因</a:t>
            </a:r>
            <a:r>
              <a:rPr lang="en-US" altLang="zh-CN" sz="2800" dirty="0">
                <a:latin typeface="微软雅黑" panose="020B0503020204020204" pitchFamily="34" charset="-122"/>
                <a:ea typeface="微软雅黑" panose="020B0503020204020204" pitchFamily="34" charset="-122"/>
              </a:rPr>
              <a:t>Panel</a:t>
            </a:r>
            <a:r>
              <a:rPr lang="zh-CN" altLang="en-US" sz="2800" dirty="0">
                <a:latin typeface="微软雅黑" panose="020B0503020204020204" pitchFamily="34" charset="-122"/>
                <a:ea typeface="微软雅黑" panose="020B0503020204020204" pitchFamily="34" charset="-122"/>
              </a:rPr>
              <a:t>的选择苦恼</a:t>
            </a:r>
            <a:endParaRPr lang="en-US" altLang="zh-CN" sz="2800" dirty="0">
              <a:latin typeface="微软雅黑" panose="020B0503020204020204" pitchFamily="34" charset="-122"/>
              <a:ea typeface="微软雅黑" panose="020B0503020204020204" pitchFamily="34" charset="-122"/>
            </a:endParaRPr>
          </a:p>
          <a:p>
            <a:pPr marL="571500" indent="-571500">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癌症诊疗创新发现的宝库</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289" y="4064839"/>
            <a:ext cx="2448272" cy="1836204"/>
          </a:xfrm>
          <a:prstGeom prst="rect">
            <a:avLst/>
          </a:prstGeom>
        </p:spPr>
      </p:pic>
      <p:pic>
        <p:nvPicPr>
          <p:cNvPr id="13" name="图片 12"/>
          <p:cNvPicPr>
            <a:picLocks noChangeAspect="1"/>
          </p:cNvPicPr>
          <p:nvPr/>
        </p:nvPicPr>
        <p:blipFill>
          <a:blip r:embed="rId4"/>
          <a:stretch>
            <a:fillRect/>
          </a:stretch>
        </p:blipFill>
        <p:spPr>
          <a:xfrm>
            <a:off x="6447581" y="2221782"/>
            <a:ext cx="2656919" cy="1969311"/>
          </a:xfrm>
          <a:prstGeom prst="rect">
            <a:avLst/>
          </a:prstGeom>
        </p:spPr>
      </p:pic>
      <p:sp>
        <p:nvSpPr>
          <p:cNvPr id="14" name="文本框 13"/>
          <p:cNvSpPr txBox="1"/>
          <p:nvPr/>
        </p:nvSpPr>
        <p:spPr>
          <a:xfrm>
            <a:off x="6691169" y="4382777"/>
            <a:ext cx="2413330" cy="1200329"/>
          </a:xfrm>
          <a:prstGeom prst="rect">
            <a:avLst/>
          </a:prstGeom>
          <a:noFill/>
        </p:spPr>
        <p:txBody>
          <a:bodyPr wrap="square" rtlCol="0">
            <a:spAutoFit/>
          </a:bodyPr>
          <a:lstStyle/>
          <a:p>
            <a:r>
              <a:rPr lang="en-US" altLang="zh-CN" sz="3600" b="1" dirty="0">
                <a:solidFill>
                  <a:srgbClr val="FF0000"/>
                </a:solidFill>
                <a:latin typeface="微软雅黑" panose="020B0503020204020204" pitchFamily="34" charset="-122"/>
                <a:ea typeface="微软雅黑" panose="020B0503020204020204" pitchFamily="34" charset="-122"/>
              </a:rPr>
              <a:t>WES </a:t>
            </a:r>
            <a:r>
              <a:rPr lang="zh-CN" altLang="en-US" sz="3600" b="1" dirty="0">
                <a:solidFill>
                  <a:srgbClr val="FF0000"/>
                </a:solidFill>
                <a:latin typeface="微软雅黑" panose="020B0503020204020204" pitchFamily="34" charset="-122"/>
                <a:ea typeface="微软雅黑" panose="020B0503020204020204" pitchFamily="34" charset="-122"/>
              </a:rPr>
              <a:t>上还是不上？</a:t>
            </a:r>
          </a:p>
        </p:txBody>
      </p:sp>
    </p:spTree>
    <p:extLst>
      <p:ext uri="{BB962C8B-B14F-4D97-AF65-F5344CB8AC3E}">
        <p14:creationId xmlns:p14="http://schemas.microsoft.com/office/powerpoint/2010/main" val="47232465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63688" y="260648"/>
            <a:ext cx="5915025" cy="528323"/>
          </a:xfrm>
        </p:spPr>
        <p:txBody>
          <a:bodyPr>
            <a:normAutofit fontScale="90000"/>
          </a:bodyPr>
          <a:lstStyle/>
          <a:p>
            <a:r>
              <a:rPr lang="zh-CN" altLang="en-US" b="1" dirty="0" smtClean="0">
                <a:solidFill>
                  <a:srgbClr val="FF0000"/>
                </a:solidFill>
              </a:rPr>
              <a:t>检测的目的是什么？</a:t>
            </a:r>
            <a:endParaRPr lang="zh-CN" altLang="en-US" b="1" dirty="0">
              <a:solidFill>
                <a:srgbClr val="FF0000"/>
              </a:solidFill>
            </a:endParaRPr>
          </a:p>
        </p:txBody>
      </p:sp>
      <p:sp>
        <p:nvSpPr>
          <p:cNvPr id="8" name="文本框 7"/>
          <p:cNvSpPr txBox="1"/>
          <p:nvPr/>
        </p:nvSpPr>
        <p:spPr>
          <a:xfrm>
            <a:off x="611560" y="2132856"/>
            <a:ext cx="628698" cy="300082"/>
          </a:xfrm>
          <a:prstGeom prst="rect">
            <a:avLst/>
          </a:prstGeom>
          <a:noFill/>
        </p:spPr>
        <p:txBody>
          <a:bodyPr wrap="none" rtlCol="0">
            <a:spAutoFit/>
          </a:bodyPr>
          <a:lstStyle/>
          <a:p>
            <a:r>
              <a:rPr lang="en-US" altLang="zh-CN" sz="1350" dirty="0"/>
              <a:t>2016- </a:t>
            </a:r>
            <a:endParaRPr lang="zh-CN" altLang="en-US" sz="1350" dirty="0"/>
          </a:p>
        </p:txBody>
      </p:sp>
      <p:graphicFrame>
        <p:nvGraphicFramePr>
          <p:cNvPr id="9" name="图示 8"/>
          <p:cNvGraphicFramePr/>
          <p:nvPr>
            <p:extLst/>
          </p:nvPr>
        </p:nvGraphicFramePr>
        <p:xfrm>
          <a:off x="827585" y="1916832"/>
          <a:ext cx="4306011" cy="40839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圆角矩形 9"/>
          <p:cNvSpPr/>
          <p:nvPr/>
        </p:nvSpPr>
        <p:spPr>
          <a:xfrm>
            <a:off x="5349620" y="2233894"/>
            <a:ext cx="3542861" cy="3427354"/>
          </a:xfrm>
          <a:prstGeom prst="roundRect">
            <a:avLst>
              <a:gd name="adj" fmla="val 7612"/>
            </a:avLst>
          </a:prstGeom>
        </p:spPr>
        <p:style>
          <a:lnRef idx="2">
            <a:schemeClr val="accent1"/>
          </a:lnRef>
          <a:fillRef idx="1">
            <a:schemeClr val="lt1"/>
          </a:fillRef>
          <a:effectRef idx="0">
            <a:schemeClr val="accent1"/>
          </a:effectRef>
          <a:fontRef idx="minor">
            <a:schemeClr val="dk1"/>
          </a:fontRef>
        </p:style>
        <p:txBody>
          <a:bodyPr rtlCol="0" anchor="ctr"/>
          <a:lstStyle/>
          <a:p>
            <a:pPr algn="ctr">
              <a:spcBef>
                <a:spcPts val="338"/>
              </a:spcBef>
              <a:spcAft>
                <a:spcPts val="675"/>
              </a:spcAft>
            </a:pPr>
            <a:r>
              <a:rPr lang="zh-CN" altLang="en-US" b="1" dirty="0"/>
              <a:t>问题和挑战</a:t>
            </a:r>
            <a:endParaRPr lang="en-US" altLang="zh-CN" b="1" dirty="0"/>
          </a:p>
          <a:p>
            <a:pPr>
              <a:spcBef>
                <a:spcPts val="338"/>
              </a:spcBef>
              <a:spcAft>
                <a:spcPts val="675"/>
              </a:spcAft>
            </a:pPr>
            <a:endParaRPr lang="en-US" altLang="zh-CN" dirty="0"/>
          </a:p>
          <a:p>
            <a:pPr marL="160735" indent="-160735">
              <a:spcBef>
                <a:spcPts val="338"/>
              </a:spcBef>
              <a:spcAft>
                <a:spcPts val="675"/>
              </a:spcAft>
              <a:buFontTx/>
              <a:buChar char="-"/>
            </a:pPr>
            <a:r>
              <a:rPr lang="zh-CN" altLang="en-US" dirty="0"/>
              <a:t>如何在保证最佳治疗方案的同时不增加患者的经济负担？</a:t>
            </a:r>
            <a:endParaRPr lang="en-US" altLang="zh-CN" dirty="0"/>
          </a:p>
          <a:p>
            <a:pPr marL="160735" indent="-160735">
              <a:spcBef>
                <a:spcPts val="338"/>
              </a:spcBef>
              <a:spcAft>
                <a:spcPts val="675"/>
              </a:spcAft>
              <a:buFontTx/>
              <a:buChar char="-"/>
            </a:pPr>
            <a:r>
              <a:rPr lang="zh-CN" altLang="en-US" dirty="0"/>
              <a:t>有没有方法可以让医生方便地判断应该使用哪一种</a:t>
            </a:r>
            <a:r>
              <a:rPr lang="en-US" altLang="zh-CN" dirty="0"/>
              <a:t>panel</a:t>
            </a:r>
            <a:r>
              <a:rPr lang="zh-CN" altLang="en-US" dirty="0"/>
              <a:t>？</a:t>
            </a:r>
            <a:endParaRPr lang="en-US" altLang="zh-CN" dirty="0"/>
          </a:p>
          <a:p>
            <a:pPr marL="160735" indent="-160735">
              <a:spcBef>
                <a:spcPts val="338"/>
              </a:spcBef>
              <a:spcAft>
                <a:spcPts val="675"/>
              </a:spcAft>
              <a:buFontTx/>
              <a:buChar char="-"/>
            </a:pPr>
            <a:r>
              <a:rPr lang="zh-CN" altLang="en-US" dirty="0"/>
              <a:t>大量的研究有待开展，发现有效的分子标志物。但是样本库的质量往往成为阻碍分子标志物快速验证的因素。</a:t>
            </a:r>
            <a:endParaRPr lang="en-US" altLang="zh-CN" dirty="0"/>
          </a:p>
          <a:p>
            <a:pPr marL="160735" indent="-160735">
              <a:spcBef>
                <a:spcPts val="338"/>
              </a:spcBef>
              <a:spcAft>
                <a:spcPts val="675"/>
              </a:spcAft>
              <a:buFontTx/>
              <a:buChar char="-"/>
            </a:pPr>
            <a:endParaRPr lang="zh-CN" altLang="en-US" dirty="0"/>
          </a:p>
        </p:txBody>
      </p:sp>
      <p:sp>
        <p:nvSpPr>
          <p:cNvPr id="3" name="椭圆 2"/>
          <p:cNvSpPr/>
          <p:nvPr/>
        </p:nvSpPr>
        <p:spPr>
          <a:xfrm>
            <a:off x="1979712" y="2780928"/>
            <a:ext cx="1944216" cy="2232248"/>
          </a:xfrm>
          <a:prstGeom prst="ellipse">
            <a:avLst/>
          </a:prstGeom>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491952" y="3501009"/>
            <a:ext cx="1125839" cy="646331"/>
          </a:xfrm>
          <a:prstGeom prst="rect">
            <a:avLst/>
          </a:prstGeom>
          <a:noFill/>
        </p:spPr>
        <p:txBody>
          <a:bodyPr wrap="square" rtlCol="0">
            <a:spAutoFit/>
          </a:bodyPr>
          <a:lstStyle/>
          <a:p>
            <a:r>
              <a:rPr lang="zh-CN" altLang="en-US" b="1" dirty="0">
                <a:solidFill>
                  <a:srgbClr val="FF0000"/>
                </a:solidFill>
              </a:rPr>
              <a:t>新型治疗靶点？？？</a:t>
            </a:r>
          </a:p>
        </p:txBody>
      </p:sp>
    </p:spTree>
    <p:extLst>
      <p:ext uri="{BB962C8B-B14F-4D97-AF65-F5344CB8AC3E}">
        <p14:creationId xmlns:p14="http://schemas.microsoft.com/office/powerpoint/2010/main" val="215937864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2"/>
          <p:cNvSpPr>
            <a:spLocks noGrp="1" noChangeArrowheads="1"/>
          </p:cNvSpPr>
          <p:nvPr>
            <p:ph type="title" idx="4294967295"/>
          </p:nvPr>
        </p:nvSpPr>
        <p:spPr>
          <a:xfrm>
            <a:off x="143508" y="476672"/>
            <a:ext cx="8856984" cy="1026194"/>
          </a:xfrm>
        </p:spPr>
        <p:txBody>
          <a:bodyPr>
            <a:noAutofit/>
          </a:bodyPr>
          <a:lstStyle/>
          <a:p>
            <a:pPr algn="l"/>
            <a:r>
              <a:rPr lang="en-US" altLang="zh-CN" sz="3200" b="1" dirty="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rPr>
              <a:t>NGS</a:t>
            </a:r>
            <a:r>
              <a:rPr lang="zh-CN" altLang="en-US" sz="3200" b="1" dirty="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rPr>
              <a:t>合理化临床应用之</a:t>
            </a:r>
            <a:r>
              <a:rPr lang="zh-CN" altLang="en-US" sz="3200" b="1" dirty="0" smtClean="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rPr>
              <a:t>问题一：</a:t>
            </a:r>
            <a:r>
              <a:rPr lang="en-US" altLang="zh-CN" sz="3200" b="1" dirty="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rPr>
              <a:t/>
            </a:r>
            <a:br>
              <a:rPr lang="en-US" altLang="zh-CN" sz="3200" b="1" dirty="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rPr>
            </a:br>
            <a:r>
              <a:rPr lang="en-US" altLang="zh-CN" sz="3200" b="1" dirty="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rPr>
              <a:t>         </a:t>
            </a:r>
            <a:r>
              <a:rPr lang="en-US" altLang="zh-CN" sz="2400" b="1" dirty="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rPr>
              <a:t>NGS</a:t>
            </a:r>
            <a:r>
              <a:rPr lang="zh-CN" altLang="en-US" sz="2400" b="1" dirty="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rPr>
              <a:t>如何实现不同突变类型与样本类型的最佳匹配？</a:t>
            </a:r>
            <a:br>
              <a:rPr lang="zh-CN" altLang="en-US" sz="2400" b="1" dirty="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rPr>
            </a:br>
            <a:endParaRPr lang="zh-CN" altLang="en-US" sz="2400" b="1" dirty="0">
              <a:solidFill>
                <a:srgbClr val="FF0000"/>
              </a:solidFill>
              <a:latin typeface="Arial" panose="020B0604020202020204" pitchFamily="34" charset="0"/>
              <a:ea typeface="华文中宋" panose="02010600040101010101" pitchFamily="2" charset="-122"/>
              <a:cs typeface="Arial" panose="020B0604020202020204" pitchFamily="34" charset="0"/>
              <a:sym typeface="华文细黑" pitchFamily="2" charset="-122"/>
            </a:endParaRPr>
          </a:p>
        </p:txBody>
      </p:sp>
      <p:sp>
        <p:nvSpPr>
          <p:cNvPr id="35843" name="矩形 3"/>
          <p:cNvSpPr>
            <a:spLocks noChangeArrowheads="1"/>
          </p:cNvSpPr>
          <p:nvPr/>
        </p:nvSpPr>
        <p:spPr bwMode="auto">
          <a:xfrm>
            <a:off x="323528" y="1916832"/>
            <a:ext cx="8496944" cy="3765390"/>
          </a:xfrm>
          <a:prstGeom prst="rect">
            <a:avLst/>
          </a:prstGeom>
          <a:noFill/>
          <a:ln w="9525">
            <a:noFill/>
            <a:miter lim="800000"/>
            <a:headEnd/>
            <a:tailEnd/>
          </a:ln>
        </p:spPr>
        <p:txBody>
          <a:bodyPr wrap="square">
            <a:spAutoFit/>
          </a:bodyPr>
          <a:lstStyle/>
          <a:p>
            <a:pPr marL="189310" indent="-189310">
              <a:lnSpc>
                <a:spcPts val="2175"/>
              </a:lnSpc>
              <a:spcBef>
                <a:spcPct val="40000"/>
              </a:spcBef>
              <a:buClr>
                <a:schemeClr val="tx1"/>
              </a:buClr>
              <a:buFont typeface="Verdana" pitchFamily="34" charset="0"/>
              <a:buChar char="•"/>
            </a:pPr>
            <a:r>
              <a:rPr lang="en-US" sz="2000" b="1" dirty="0">
                <a:latin typeface="Calibri" pitchFamily="34" charset="0"/>
                <a:ea typeface="宋体" pitchFamily="2" charset="-122"/>
                <a:sym typeface="宋体" pitchFamily="2" charset="-122"/>
              </a:rPr>
              <a:t>DNA</a:t>
            </a:r>
            <a:r>
              <a:rPr lang="zh-CN" altLang="en-US" sz="2000" b="1" dirty="0">
                <a:latin typeface="Calibri" pitchFamily="34" charset="0"/>
                <a:ea typeface="宋体" pitchFamily="2" charset="-122"/>
                <a:sym typeface="宋体" pitchFamily="2" charset="-122"/>
              </a:rPr>
              <a:t>碱基置换突变、小片段插入</a:t>
            </a:r>
            <a:r>
              <a:rPr lang="en-US" altLang="zh-CN" sz="2000" b="1" dirty="0">
                <a:latin typeface="Calibri" pitchFamily="34" charset="0"/>
                <a:ea typeface="宋体" pitchFamily="2" charset="-122"/>
                <a:sym typeface="宋体" pitchFamily="2" charset="-122"/>
              </a:rPr>
              <a:t>/</a:t>
            </a:r>
            <a:r>
              <a:rPr lang="zh-CN" altLang="en-US" sz="2000" b="1" dirty="0">
                <a:latin typeface="Calibri" pitchFamily="34" charset="0"/>
                <a:ea typeface="宋体" pitchFamily="2" charset="-122"/>
                <a:sym typeface="宋体" pitchFamily="2" charset="-122"/>
              </a:rPr>
              <a:t>缺失</a:t>
            </a:r>
            <a:r>
              <a:rPr lang="en-US" sz="2000" b="1" dirty="0">
                <a:latin typeface="Calibri" pitchFamily="34" charset="0"/>
                <a:sym typeface="Calibri" pitchFamily="34" charset="0"/>
              </a:rPr>
              <a:t> </a:t>
            </a:r>
            <a:r>
              <a:rPr lang="zh-CN" altLang="en-US" sz="2000" b="1" dirty="0">
                <a:latin typeface="Calibri" pitchFamily="34" charset="0"/>
                <a:sym typeface="Calibri" pitchFamily="34" charset="0"/>
              </a:rPr>
              <a:t>、</a:t>
            </a:r>
            <a:endParaRPr lang="en-US" sz="2000" b="1" dirty="0">
              <a:latin typeface="Calibri" pitchFamily="34" charset="0"/>
              <a:sym typeface="Calibri" pitchFamily="34" charset="0"/>
            </a:endParaRPr>
          </a:p>
          <a:p>
            <a:pPr marL="604837" lvl="1" indent="-285750">
              <a:lnSpc>
                <a:spcPts val="2175"/>
              </a:lnSpc>
              <a:spcBef>
                <a:spcPct val="20000"/>
              </a:spcBef>
              <a:buClr>
                <a:srgbClr val="3333FF"/>
              </a:buClr>
              <a:buFont typeface="Wingdings" panose="05000000000000000000" pitchFamily="2" charset="2"/>
              <a:buChar char="Ø"/>
            </a:pPr>
            <a:r>
              <a:rPr lang="zh-CN" altLang="en-US" sz="1425" dirty="0">
                <a:latin typeface="Calibri" pitchFamily="34" charset="0"/>
                <a:ea typeface="宋体" pitchFamily="2" charset="-122"/>
                <a:sym typeface="宋体" pitchFamily="2" charset="-122"/>
              </a:rPr>
              <a:t>适用于常见临检样本：组织样本、血液样本、</a:t>
            </a:r>
            <a:r>
              <a:rPr lang="en-US" altLang="zh-CN" sz="1425" dirty="0" err="1">
                <a:latin typeface="Calibri" pitchFamily="34" charset="0"/>
                <a:ea typeface="宋体" pitchFamily="2" charset="-122"/>
                <a:sym typeface="宋体" pitchFamily="2" charset="-122"/>
              </a:rPr>
              <a:t>ctDNA</a:t>
            </a:r>
            <a:r>
              <a:rPr lang="zh-CN" altLang="en-US" sz="1425" dirty="0">
                <a:latin typeface="Calibri" pitchFamily="34" charset="0"/>
                <a:ea typeface="宋体" pitchFamily="2" charset="-122"/>
                <a:sym typeface="宋体" pitchFamily="2" charset="-122"/>
              </a:rPr>
              <a:t>样本</a:t>
            </a:r>
            <a:endParaRPr lang="zh-CN" altLang="en-US" sz="1425" dirty="0">
              <a:latin typeface="Calibri" pitchFamily="34" charset="0"/>
              <a:sym typeface="Calibri" pitchFamily="34" charset="0"/>
            </a:endParaRPr>
          </a:p>
          <a:p>
            <a:pPr marL="189310" indent="-189310">
              <a:lnSpc>
                <a:spcPts val="2175"/>
              </a:lnSpc>
              <a:spcBef>
                <a:spcPct val="40000"/>
              </a:spcBef>
              <a:buClr>
                <a:schemeClr val="tx1"/>
              </a:buClr>
              <a:buFont typeface="Verdana" pitchFamily="34" charset="0"/>
              <a:buChar char="•"/>
            </a:pPr>
            <a:r>
              <a:rPr lang="en-US" altLang="zh-CN" sz="2000" b="1" dirty="0">
                <a:latin typeface="Calibri" pitchFamily="34" charset="0"/>
                <a:sym typeface="宋体" pitchFamily="2" charset="-122"/>
              </a:rPr>
              <a:t>DNA</a:t>
            </a:r>
            <a:r>
              <a:rPr lang="zh-CN" altLang="en-US" sz="2000" b="1" dirty="0">
                <a:latin typeface="Calibri" pitchFamily="34" charset="0"/>
                <a:sym typeface="宋体" pitchFamily="2" charset="-122"/>
              </a:rPr>
              <a:t>拷贝数扩增：</a:t>
            </a:r>
            <a:r>
              <a:rPr lang="zh-CN" altLang="en-US" b="1" dirty="0">
                <a:latin typeface="Calibri" pitchFamily="34" charset="0"/>
                <a:sym typeface="宋体" pitchFamily="2" charset="-122"/>
              </a:rPr>
              <a:t>阳性结果可靠、</a:t>
            </a:r>
            <a:r>
              <a:rPr lang="zh-CN" altLang="en-US" b="1" dirty="0">
                <a:solidFill>
                  <a:srgbClr val="FF0000"/>
                </a:solidFill>
                <a:latin typeface="Calibri" pitchFamily="34" charset="0"/>
                <a:sym typeface="宋体" pitchFamily="2" charset="-122"/>
              </a:rPr>
              <a:t>需要排除假阴性</a:t>
            </a:r>
            <a:endParaRPr lang="en-US" altLang="zh-CN" b="1" dirty="0">
              <a:solidFill>
                <a:srgbClr val="FF0000"/>
              </a:solidFill>
              <a:latin typeface="Calibri" pitchFamily="34" charset="0"/>
              <a:sym typeface="宋体" pitchFamily="2" charset="-122"/>
            </a:endParaRPr>
          </a:p>
          <a:p>
            <a:pPr marL="742950" lvl="1" indent="-285750">
              <a:lnSpc>
                <a:spcPts val="2175"/>
              </a:lnSpc>
              <a:spcBef>
                <a:spcPct val="40000"/>
              </a:spcBef>
              <a:buClr>
                <a:schemeClr val="tx1"/>
              </a:buClr>
              <a:buFont typeface="Wingdings" panose="05000000000000000000" pitchFamily="2" charset="2"/>
              <a:buChar char="Ø"/>
            </a:pPr>
            <a:r>
              <a:rPr lang="zh-CN" altLang="en-US" sz="1425" dirty="0">
                <a:latin typeface="Calibri" pitchFamily="34" charset="0"/>
                <a:sym typeface="宋体" pitchFamily="2" charset="-122"/>
              </a:rPr>
              <a:t>适用于临检样本：组织样本（肿瘤细胞含量大于</a:t>
            </a:r>
            <a:r>
              <a:rPr lang="en-US" altLang="zh-CN" sz="1425" dirty="0">
                <a:latin typeface="Calibri" pitchFamily="34" charset="0"/>
                <a:sym typeface="宋体" pitchFamily="2" charset="-122"/>
              </a:rPr>
              <a:t>60%</a:t>
            </a:r>
            <a:r>
              <a:rPr lang="zh-CN" altLang="en-US" sz="1425" dirty="0">
                <a:latin typeface="Calibri" pitchFamily="34" charset="0"/>
                <a:sym typeface="宋体" pitchFamily="2" charset="-122"/>
              </a:rPr>
              <a:t>）</a:t>
            </a:r>
            <a:endParaRPr lang="en-US" altLang="zh-CN" sz="1425" dirty="0">
              <a:latin typeface="Calibri" pitchFamily="34" charset="0"/>
              <a:sym typeface="宋体" pitchFamily="2" charset="-122"/>
            </a:endParaRPr>
          </a:p>
          <a:p>
            <a:pPr marL="742950" lvl="1" indent="-285750">
              <a:lnSpc>
                <a:spcPts val="2175"/>
              </a:lnSpc>
              <a:spcBef>
                <a:spcPct val="40000"/>
              </a:spcBef>
              <a:buClr>
                <a:schemeClr val="tx1"/>
              </a:buClr>
              <a:buFont typeface="Wingdings" panose="05000000000000000000" pitchFamily="2" charset="2"/>
              <a:buChar char="Ø"/>
            </a:pPr>
            <a:r>
              <a:rPr lang="zh-CN" altLang="en-US" sz="1425" dirty="0">
                <a:latin typeface="Calibri" pitchFamily="34" charset="0"/>
                <a:sym typeface="宋体" pitchFamily="2" charset="-122"/>
              </a:rPr>
              <a:t>不适用于：血液样本、</a:t>
            </a:r>
            <a:r>
              <a:rPr lang="en-US" altLang="zh-CN" sz="1425" dirty="0" err="1">
                <a:latin typeface="Calibri" pitchFamily="34" charset="0"/>
                <a:sym typeface="宋体" pitchFamily="2" charset="-122"/>
              </a:rPr>
              <a:t>ctDNA</a:t>
            </a:r>
            <a:r>
              <a:rPr lang="zh-CN" altLang="en-US" sz="1425" dirty="0">
                <a:latin typeface="Calibri" pitchFamily="34" charset="0"/>
                <a:sym typeface="宋体" pitchFamily="2" charset="-122"/>
              </a:rPr>
              <a:t>样本</a:t>
            </a:r>
            <a:endParaRPr lang="en-US" altLang="zh-CN" sz="1425" dirty="0">
              <a:latin typeface="Calibri" pitchFamily="34" charset="0"/>
              <a:sym typeface="Calibri" pitchFamily="34" charset="0"/>
            </a:endParaRPr>
          </a:p>
          <a:p>
            <a:pPr marL="189310" indent="-189310">
              <a:lnSpc>
                <a:spcPts val="2175"/>
              </a:lnSpc>
              <a:spcBef>
                <a:spcPct val="40000"/>
              </a:spcBef>
              <a:buClr>
                <a:schemeClr val="tx1"/>
              </a:buClr>
              <a:buFont typeface="Verdana" pitchFamily="34" charset="0"/>
              <a:buChar char="•"/>
            </a:pPr>
            <a:r>
              <a:rPr lang="en-US" altLang="zh-CN" sz="2000" b="1" dirty="0">
                <a:latin typeface="Calibri" pitchFamily="34" charset="0"/>
                <a:sym typeface="宋体" pitchFamily="2" charset="-122"/>
              </a:rPr>
              <a:t>DNA</a:t>
            </a:r>
            <a:r>
              <a:rPr lang="zh-CN" altLang="en-US" sz="2000" b="1" dirty="0">
                <a:latin typeface="Calibri" pitchFamily="34" charset="0"/>
                <a:sym typeface="宋体" pitchFamily="2" charset="-122"/>
              </a:rPr>
              <a:t>水平片段缺失：大片段缺失、杂合性缺失无法有效检测</a:t>
            </a:r>
            <a:endParaRPr lang="en-US" altLang="zh-CN" sz="2000" b="1" dirty="0">
              <a:latin typeface="Calibri" pitchFamily="34" charset="0"/>
              <a:sym typeface="宋体" pitchFamily="2" charset="-122"/>
            </a:endParaRPr>
          </a:p>
          <a:p>
            <a:pPr marL="742950" lvl="1" indent="-285750">
              <a:lnSpc>
                <a:spcPts val="2175"/>
              </a:lnSpc>
              <a:spcBef>
                <a:spcPct val="40000"/>
              </a:spcBef>
              <a:buClr>
                <a:schemeClr val="tx1"/>
              </a:buClr>
              <a:buFont typeface="Wingdings" panose="05000000000000000000" pitchFamily="2" charset="2"/>
              <a:buChar char="Ø"/>
            </a:pPr>
            <a:r>
              <a:rPr lang="zh-CN" altLang="en-US" sz="1425" dirty="0">
                <a:latin typeface="Calibri" pitchFamily="34" charset="0"/>
                <a:sym typeface="宋体" pitchFamily="2" charset="-122"/>
              </a:rPr>
              <a:t>适用于临检样本：组织样本；不适用于：血液样本、</a:t>
            </a:r>
            <a:r>
              <a:rPr lang="en-US" altLang="zh-CN" sz="1425" dirty="0" err="1">
                <a:latin typeface="Calibri" pitchFamily="34" charset="0"/>
                <a:sym typeface="宋体" pitchFamily="2" charset="-122"/>
              </a:rPr>
              <a:t>ctDNA</a:t>
            </a:r>
            <a:r>
              <a:rPr lang="zh-CN" altLang="en-US" sz="1425" dirty="0">
                <a:latin typeface="Calibri" pitchFamily="34" charset="0"/>
                <a:sym typeface="宋体" pitchFamily="2" charset="-122"/>
              </a:rPr>
              <a:t>样本</a:t>
            </a:r>
            <a:endParaRPr lang="en-US" altLang="zh-CN" sz="1425" dirty="0">
              <a:latin typeface="Calibri" pitchFamily="34" charset="0"/>
              <a:sym typeface="宋体" pitchFamily="2" charset="-122"/>
            </a:endParaRPr>
          </a:p>
          <a:p>
            <a:pPr marL="189310" indent="-189310">
              <a:lnSpc>
                <a:spcPts val="2175"/>
              </a:lnSpc>
              <a:spcBef>
                <a:spcPct val="40000"/>
              </a:spcBef>
              <a:buClr>
                <a:schemeClr val="tx1"/>
              </a:buClr>
              <a:buFont typeface="Verdana" pitchFamily="34" charset="0"/>
              <a:buChar char="•"/>
            </a:pPr>
            <a:r>
              <a:rPr lang="zh-CN" altLang="en-US" sz="2000" b="1" dirty="0">
                <a:latin typeface="Calibri" pitchFamily="34" charset="0"/>
                <a:sym typeface="宋体" pitchFamily="2" charset="-122"/>
              </a:rPr>
              <a:t>融合基因检测：阳性结果可靠、需要排除假阴性</a:t>
            </a:r>
            <a:endParaRPr lang="en-US" altLang="zh-CN" sz="2000" b="1" dirty="0">
              <a:latin typeface="Calibri" pitchFamily="34" charset="0"/>
              <a:sym typeface="宋体" pitchFamily="2" charset="-122"/>
            </a:endParaRPr>
          </a:p>
          <a:p>
            <a:pPr marL="742950" lvl="1" indent="-285750">
              <a:lnSpc>
                <a:spcPts val="2175"/>
              </a:lnSpc>
              <a:spcBef>
                <a:spcPct val="40000"/>
              </a:spcBef>
              <a:buClr>
                <a:schemeClr val="tx1"/>
              </a:buClr>
              <a:buFont typeface="Wingdings" panose="05000000000000000000" pitchFamily="2" charset="2"/>
              <a:buChar char="Ø"/>
            </a:pPr>
            <a:r>
              <a:rPr lang="zh-CN" altLang="en-US" sz="1425" dirty="0">
                <a:latin typeface="Calibri" pitchFamily="34" charset="0"/>
                <a:sym typeface="宋体" pitchFamily="2" charset="-122"/>
              </a:rPr>
              <a:t>适用于常见临检样本：组织样本</a:t>
            </a:r>
            <a:endParaRPr lang="en-US" altLang="zh-CN" sz="1425" dirty="0">
              <a:latin typeface="Calibri" pitchFamily="34" charset="0"/>
              <a:sym typeface="宋体" pitchFamily="2" charset="-122"/>
            </a:endParaRPr>
          </a:p>
          <a:p>
            <a:pPr marL="742950" lvl="1" indent="-285750">
              <a:lnSpc>
                <a:spcPts val="2175"/>
              </a:lnSpc>
              <a:spcBef>
                <a:spcPct val="40000"/>
              </a:spcBef>
              <a:buClr>
                <a:schemeClr val="tx1"/>
              </a:buClr>
              <a:buFont typeface="Wingdings" panose="05000000000000000000" pitchFamily="2" charset="2"/>
              <a:buChar char="Ø"/>
            </a:pPr>
            <a:r>
              <a:rPr lang="zh-CN" altLang="en-US" sz="1425" dirty="0">
                <a:latin typeface="Calibri" pitchFamily="34" charset="0"/>
                <a:sym typeface="宋体" pitchFamily="2" charset="-122"/>
              </a:rPr>
              <a:t>不适用于：血液样本、</a:t>
            </a:r>
            <a:r>
              <a:rPr lang="en-US" altLang="zh-CN" sz="1425" dirty="0" err="1">
                <a:latin typeface="Calibri" pitchFamily="34" charset="0"/>
                <a:sym typeface="宋体" pitchFamily="2" charset="-122"/>
              </a:rPr>
              <a:t>ctDNA</a:t>
            </a:r>
            <a:r>
              <a:rPr lang="zh-CN" altLang="en-US" sz="1425" dirty="0">
                <a:latin typeface="Calibri" pitchFamily="34" charset="0"/>
                <a:sym typeface="宋体" pitchFamily="2" charset="-122"/>
              </a:rPr>
              <a:t>样本</a:t>
            </a:r>
            <a:endParaRPr lang="en-US" altLang="zh-CN" sz="1425" dirty="0">
              <a:latin typeface="Calibri" pitchFamily="34" charset="0"/>
              <a:sym typeface="Calibri" pitchFamily="34" charset="0"/>
            </a:endParaRPr>
          </a:p>
        </p:txBody>
      </p:sp>
    </p:spTree>
    <p:extLst>
      <p:ext uri="{BB962C8B-B14F-4D97-AF65-F5344CB8AC3E}">
        <p14:creationId xmlns:p14="http://schemas.microsoft.com/office/powerpoint/2010/main" val="82382136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247739"/>
            <a:ext cx="8928992" cy="1440160"/>
          </a:xfrm>
        </p:spPr>
        <p:txBody>
          <a:bodyPr>
            <a:noAutofit/>
          </a:bodyPr>
          <a:lstStyle/>
          <a:p>
            <a:pPr algn="l"/>
            <a:r>
              <a:rPr lang="zh-CN" altLang="en-US" sz="36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中国</a:t>
            </a:r>
            <a:r>
              <a:rPr lang="en-US" altLang="zh-CN" sz="36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NGS</a:t>
            </a:r>
            <a:r>
              <a:rPr lang="zh-CN" altLang="en-US" sz="36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临床应用之</a:t>
            </a:r>
            <a:r>
              <a:rPr lang="zh-CN" altLang="en-US" sz="36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问题二：</a:t>
            </a:r>
            <a:r>
              <a:rPr lang="en-US" altLang="zh-CN" sz="36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
            </a:r>
            <a:br>
              <a:rPr lang="en-US" altLang="zh-CN" sz="36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br>
            <a:r>
              <a:rPr lang="en-US" altLang="zh-CN" sz="36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36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正常人群数据库？疾病人群数据库！</a:t>
            </a:r>
          </a:p>
        </p:txBody>
      </p:sp>
      <p:graphicFrame>
        <p:nvGraphicFramePr>
          <p:cNvPr id="34" name="表格 33"/>
          <p:cNvGraphicFramePr>
            <a:graphicFrameLocks noGrp="1"/>
          </p:cNvGraphicFramePr>
          <p:nvPr>
            <p:extLst/>
          </p:nvPr>
        </p:nvGraphicFramePr>
        <p:xfrm>
          <a:off x="251521" y="2492896"/>
          <a:ext cx="8640959" cy="2771404"/>
        </p:xfrm>
        <a:graphic>
          <a:graphicData uri="http://schemas.openxmlformats.org/drawingml/2006/table">
            <a:tbl>
              <a:tblPr firstRow="1">
                <a:tableStyleId>{5C22544A-7EE6-4342-B048-85BDC9FD1C3A}</a:tableStyleId>
              </a:tblPr>
              <a:tblGrid>
                <a:gridCol w="1404245"/>
                <a:gridCol w="1497518"/>
                <a:gridCol w="1418716"/>
                <a:gridCol w="2085749"/>
                <a:gridCol w="2234731"/>
              </a:tblGrid>
              <a:tr h="637804">
                <a:tc>
                  <a:txBody>
                    <a:bodyPr/>
                    <a:lstStyle/>
                    <a:p>
                      <a:pPr algn="ctr" fontAlgn="b"/>
                      <a:r>
                        <a:rPr lang="en-US" sz="1500" u="none" strike="noStrike" dirty="0">
                          <a:latin typeface="Arial" pitchFamily="34" charset="0"/>
                          <a:cs typeface="Arial" pitchFamily="34" charset="0"/>
                        </a:rPr>
                        <a:t>Genome </a:t>
                      </a:r>
                      <a:endParaRPr lang="en-US" sz="1500" b="1" i="0" u="none" strike="noStrike" dirty="0">
                        <a:solidFill>
                          <a:srgbClr val="000000"/>
                        </a:solidFill>
                        <a:latin typeface="Arial" pitchFamily="34" charset="0"/>
                        <a:cs typeface="Arial" pitchFamily="34" charset="0"/>
                      </a:endParaRPr>
                    </a:p>
                  </a:txBody>
                  <a:tcPr marL="0" marR="0" marT="0" marB="0" anchor="ctr"/>
                </a:tc>
                <a:tc>
                  <a:txBody>
                    <a:bodyPr/>
                    <a:lstStyle/>
                    <a:p>
                      <a:pPr algn="ctr" fontAlgn="b"/>
                      <a:r>
                        <a:rPr lang="en-US" sz="1500" u="none" strike="noStrike" dirty="0">
                          <a:latin typeface="Arial" pitchFamily="34" charset="0"/>
                          <a:cs typeface="Arial" pitchFamily="34" charset="0"/>
                        </a:rPr>
                        <a:t>Somatic variants </a:t>
                      </a:r>
                      <a:endParaRPr lang="en-US" sz="1500" b="1" i="0" u="none" strike="noStrike" dirty="0">
                        <a:solidFill>
                          <a:srgbClr val="000000"/>
                        </a:solidFill>
                        <a:latin typeface="Arial" pitchFamily="34" charset="0"/>
                        <a:cs typeface="Arial" pitchFamily="34" charset="0"/>
                      </a:endParaRPr>
                    </a:p>
                  </a:txBody>
                  <a:tcPr marL="0" marR="0" marT="0" marB="0" anchor="ctr"/>
                </a:tc>
                <a:tc>
                  <a:txBody>
                    <a:bodyPr/>
                    <a:lstStyle/>
                    <a:p>
                      <a:pPr algn="ctr" fontAlgn="b"/>
                      <a:r>
                        <a:rPr lang="en-US" sz="1500" u="none" strike="noStrike" dirty="0">
                          <a:latin typeface="Arial" pitchFamily="34" charset="0"/>
                          <a:cs typeface="Arial" pitchFamily="34" charset="0"/>
                        </a:rPr>
                        <a:t>Genetic database</a:t>
                      </a:r>
                      <a:endParaRPr lang="en-US" sz="1500" b="1" i="0" u="none" strike="noStrike" dirty="0">
                        <a:solidFill>
                          <a:srgbClr val="000000"/>
                        </a:solidFill>
                        <a:latin typeface="Arial" pitchFamily="34" charset="0"/>
                        <a:cs typeface="Arial" pitchFamily="34" charset="0"/>
                      </a:endParaRPr>
                    </a:p>
                  </a:txBody>
                  <a:tcPr marL="0" marR="0" marT="0" marB="0" anchor="ctr"/>
                </a:tc>
                <a:tc>
                  <a:txBody>
                    <a:bodyPr/>
                    <a:lstStyle/>
                    <a:p>
                      <a:pPr algn="ctr" fontAlgn="b"/>
                      <a:r>
                        <a:rPr lang="en-US" sz="1500" u="none" strike="noStrike" dirty="0" err="1">
                          <a:latin typeface="Arial" pitchFamily="34" charset="0"/>
                          <a:cs typeface="Arial" pitchFamily="34" charset="0"/>
                        </a:rPr>
                        <a:t>Var</a:t>
                      </a:r>
                      <a:r>
                        <a:rPr lang="en-US" sz="1500" u="none" strike="noStrike" dirty="0">
                          <a:latin typeface="Arial" pitchFamily="34" charset="0"/>
                          <a:cs typeface="Arial" pitchFamily="34" charset="0"/>
                        </a:rPr>
                        <a:t>-drug </a:t>
                      </a:r>
                      <a:endParaRPr lang="en-US" sz="1500" u="none" strike="noStrike" dirty="0" smtClean="0">
                        <a:latin typeface="Arial" pitchFamily="34" charset="0"/>
                        <a:cs typeface="Arial" pitchFamily="34" charset="0"/>
                      </a:endParaRPr>
                    </a:p>
                    <a:p>
                      <a:pPr algn="ctr" fontAlgn="b"/>
                      <a:r>
                        <a:rPr lang="en-US" sz="1500" u="none" strike="noStrike" dirty="0" smtClean="0">
                          <a:latin typeface="Arial" pitchFamily="34" charset="0"/>
                          <a:cs typeface="Arial" pitchFamily="34" charset="0"/>
                        </a:rPr>
                        <a:t>database</a:t>
                      </a:r>
                      <a:endParaRPr lang="en-US" sz="1500" b="1" i="0" u="none" strike="noStrike" dirty="0">
                        <a:solidFill>
                          <a:srgbClr val="000000"/>
                        </a:solidFill>
                        <a:latin typeface="Arial" pitchFamily="34" charset="0"/>
                        <a:cs typeface="Arial" pitchFamily="34" charset="0"/>
                      </a:endParaRPr>
                    </a:p>
                  </a:txBody>
                  <a:tcPr marL="0" marR="0" marT="0" marB="0" anchor="ctr"/>
                </a:tc>
                <a:tc>
                  <a:txBody>
                    <a:bodyPr/>
                    <a:lstStyle/>
                    <a:p>
                      <a:pPr algn="ctr" fontAlgn="b"/>
                      <a:r>
                        <a:rPr lang="en-US" sz="1500" u="none" strike="noStrike" dirty="0" err="1" smtClean="0">
                          <a:latin typeface="Arial" pitchFamily="34" charset="0"/>
                          <a:cs typeface="Arial" pitchFamily="34" charset="0"/>
                        </a:rPr>
                        <a:t>Germline</a:t>
                      </a:r>
                      <a:endParaRPr lang="en-US" sz="1500" u="none" strike="noStrike" dirty="0" smtClean="0">
                        <a:latin typeface="Arial" pitchFamily="34" charset="0"/>
                        <a:cs typeface="Arial" pitchFamily="34" charset="0"/>
                      </a:endParaRPr>
                    </a:p>
                    <a:p>
                      <a:pPr algn="ctr" fontAlgn="b"/>
                      <a:r>
                        <a:rPr lang="en-US" sz="1500" u="none" strike="noStrike" dirty="0" smtClean="0">
                          <a:latin typeface="Arial" pitchFamily="34" charset="0"/>
                          <a:cs typeface="Arial" pitchFamily="34" charset="0"/>
                        </a:rPr>
                        <a:t> </a:t>
                      </a:r>
                      <a:r>
                        <a:rPr lang="en-US" sz="1500" u="none" strike="noStrike" dirty="0">
                          <a:latin typeface="Arial" pitchFamily="34" charset="0"/>
                          <a:cs typeface="Arial" pitchFamily="34" charset="0"/>
                        </a:rPr>
                        <a:t>variants</a:t>
                      </a:r>
                      <a:endParaRPr lang="en-US" sz="1500" b="1" i="0" u="none" strike="noStrike" dirty="0">
                        <a:solidFill>
                          <a:srgbClr val="000000"/>
                        </a:solidFill>
                        <a:latin typeface="Arial" pitchFamily="34" charset="0"/>
                        <a:cs typeface="Arial" pitchFamily="34" charset="0"/>
                      </a:endParaRPr>
                    </a:p>
                  </a:txBody>
                  <a:tcPr marL="0" marR="0" marT="0" marB="0" anchor="ctr"/>
                </a:tc>
              </a:tr>
              <a:tr h="405298">
                <a:tc>
                  <a:txBody>
                    <a:bodyPr/>
                    <a:lstStyle/>
                    <a:p>
                      <a:pPr algn="ctr" fontAlgn="b">
                        <a:lnSpc>
                          <a:spcPct val="200000"/>
                        </a:lnSpc>
                      </a:pPr>
                      <a:r>
                        <a:rPr lang="en-US" sz="1400" u="none" strike="noStrike">
                          <a:latin typeface="Arial" pitchFamily="34" charset="0"/>
                          <a:cs typeface="Arial" pitchFamily="34" charset="0"/>
                        </a:rPr>
                        <a:t>UCSC</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COSMIC</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dirty="0">
                          <a:latin typeface="Arial" pitchFamily="34" charset="0"/>
                          <a:cs typeface="Arial" pitchFamily="34" charset="0"/>
                        </a:rPr>
                        <a:t>HGMD</a:t>
                      </a:r>
                      <a:endParaRPr lang="en-US" sz="1400" b="0" i="0" u="none" strike="noStrike" dirty="0">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dirty="0" err="1">
                          <a:latin typeface="Arial" pitchFamily="34" charset="0"/>
                          <a:cs typeface="Arial" pitchFamily="34" charset="0"/>
                        </a:rPr>
                        <a:t>myCancerGenome</a:t>
                      </a:r>
                      <a:endParaRPr lang="en-US" sz="1400" b="0" i="0" u="none" strike="noStrike" dirty="0">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dirty="0" err="1">
                          <a:latin typeface="Arial" pitchFamily="34" charset="0"/>
                          <a:cs typeface="Arial" pitchFamily="34" charset="0"/>
                        </a:rPr>
                        <a:t>dbSNP</a:t>
                      </a:r>
                      <a:endParaRPr lang="en-US" sz="1400" b="0" i="0" u="none" strike="noStrike" dirty="0">
                        <a:solidFill>
                          <a:srgbClr val="000000"/>
                        </a:solidFill>
                        <a:latin typeface="Arial" pitchFamily="34" charset="0"/>
                        <a:cs typeface="Arial" pitchFamily="34" charset="0"/>
                      </a:endParaRPr>
                    </a:p>
                  </a:txBody>
                  <a:tcPr marL="0" marR="0" marT="0" marB="0" anchor="b"/>
                </a:tc>
              </a:tr>
              <a:tr h="405298">
                <a:tc>
                  <a:txBody>
                    <a:bodyPr/>
                    <a:lstStyle/>
                    <a:p>
                      <a:pPr algn="ctr" fontAlgn="b">
                        <a:lnSpc>
                          <a:spcPct val="200000"/>
                        </a:lnSpc>
                      </a:pPr>
                      <a:r>
                        <a:rPr lang="en-US" sz="1400" u="none" strike="noStrike">
                          <a:latin typeface="Arial" pitchFamily="34" charset="0"/>
                          <a:cs typeface="Arial" pitchFamily="34" charset="0"/>
                        </a:rPr>
                        <a:t>Ensemble</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TCGA</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ClinVar</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dirty="0" err="1">
                          <a:latin typeface="Arial" pitchFamily="34" charset="0"/>
                          <a:cs typeface="Arial" pitchFamily="34" charset="0"/>
                        </a:rPr>
                        <a:t>BioMart</a:t>
                      </a:r>
                      <a:endParaRPr lang="en-US" sz="1400" b="0" i="0" u="none" strike="noStrike" dirty="0">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dirty="0">
                          <a:latin typeface="Arial" pitchFamily="34" charset="0"/>
                          <a:cs typeface="Arial" pitchFamily="34" charset="0"/>
                        </a:rPr>
                        <a:t>1000genome</a:t>
                      </a:r>
                      <a:endParaRPr lang="en-US" sz="1400" b="0" i="0" u="none" strike="noStrike" dirty="0">
                        <a:solidFill>
                          <a:srgbClr val="000000"/>
                        </a:solidFill>
                        <a:latin typeface="Arial" pitchFamily="34" charset="0"/>
                        <a:cs typeface="Arial" pitchFamily="34" charset="0"/>
                      </a:endParaRPr>
                    </a:p>
                  </a:txBody>
                  <a:tcPr marL="0" marR="0" marT="0" marB="0" anchor="b"/>
                </a:tc>
              </a:tr>
              <a:tr h="405298">
                <a:tc>
                  <a:txBody>
                    <a:bodyPr/>
                    <a:lstStyle/>
                    <a:p>
                      <a:pPr algn="ctr" fontAlgn="b">
                        <a:lnSpc>
                          <a:spcPct val="200000"/>
                        </a:lnSpc>
                      </a:pPr>
                      <a:r>
                        <a:rPr lang="en-US" sz="1400" u="none" strike="noStrike" dirty="0">
                          <a:latin typeface="Arial" pitchFamily="34" charset="0"/>
                          <a:cs typeface="Arial" pitchFamily="34" charset="0"/>
                        </a:rPr>
                        <a:t>1000genome</a:t>
                      </a:r>
                      <a:endParaRPr lang="en-US" sz="1400" b="0" i="0" u="none" strike="noStrike" dirty="0">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endParaRPr lang="zh-CN" altLang="en-US" sz="1400" b="0" i="0" u="none" strike="noStrike" dirty="0">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BIC</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DoCM</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ExAC</a:t>
                      </a:r>
                      <a:endParaRPr lang="en-US" sz="1400" b="0" i="0" u="none" strike="noStrike">
                        <a:solidFill>
                          <a:srgbClr val="000000"/>
                        </a:solidFill>
                        <a:latin typeface="Arial" pitchFamily="34" charset="0"/>
                        <a:cs typeface="Arial" pitchFamily="34" charset="0"/>
                      </a:endParaRPr>
                    </a:p>
                  </a:txBody>
                  <a:tcPr marL="0" marR="0" marT="0" marB="0" anchor="b"/>
                </a:tc>
              </a:tr>
              <a:tr h="405298">
                <a:tc>
                  <a:txBody>
                    <a:bodyPr/>
                    <a:lstStyle/>
                    <a:p>
                      <a:pPr algn="ctr" fontAlgn="b">
                        <a:lnSpc>
                          <a:spcPct val="200000"/>
                        </a:lnSpc>
                      </a:pPr>
                      <a:endParaRPr lang="zh-CN" alt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endParaRPr lang="zh-CN" altLang="en-US" sz="1400" b="0" i="0" u="none" strike="noStrike" dirty="0">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LOVD</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CIViC</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ESP</a:t>
                      </a:r>
                      <a:endParaRPr lang="en-US" sz="1400" b="0" i="0" u="none" strike="noStrike">
                        <a:solidFill>
                          <a:srgbClr val="000000"/>
                        </a:solidFill>
                        <a:latin typeface="Arial" pitchFamily="34" charset="0"/>
                        <a:cs typeface="Arial" pitchFamily="34" charset="0"/>
                      </a:endParaRPr>
                    </a:p>
                  </a:txBody>
                  <a:tcPr marL="0" marR="0" marT="0" marB="0" anchor="b"/>
                </a:tc>
              </a:tr>
              <a:tr h="405298">
                <a:tc>
                  <a:txBody>
                    <a:bodyPr/>
                    <a:lstStyle/>
                    <a:p>
                      <a:pPr algn="ctr" fontAlgn="b">
                        <a:lnSpc>
                          <a:spcPct val="200000"/>
                        </a:lnSpc>
                      </a:pPr>
                      <a:endParaRPr lang="zh-CN" alt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endParaRPr lang="zh-CN" alt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endParaRPr lang="zh-CN" alt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r>
                        <a:rPr lang="en-US" sz="1400" u="none" strike="noStrike">
                          <a:latin typeface="Arial" pitchFamily="34" charset="0"/>
                          <a:cs typeface="Arial" pitchFamily="34" charset="0"/>
                        </a:rPr>
                        <a:t>OncoKB</a:t>
                      </a:r>
                      <a:endParaRPr lang="en-US" sz="1400" b="0" i="0" u="none" strike="noStrike">
                        <a:solidFill>
                          <a:srgbClr val="000000"/>
                        </a:solidFill>
                        <a:latin typeface="Arial" pitchFamily="34" charset="0"/>
                        <a:cs typeface="Arial" pitchFamily="34" charset="0"/>
                      </a:endParaRPr>
                    </a:p>
                  </a:txBody>
                  <a:tcPr marL="0" marR="0" marT="0" marB="0" anchor="b"/>
                </a:tc>
                <a:tc>
                  <a:txBody>
                    <a:bodyPr/>
                    <a:lstStyle/>
                    <a:p>
                      <a:pPr algn="ctr" fontAlgn="b">
                        <a:lnSpc>
                          <a:spcPct val="200000"/>
                        </a:lnSpc>
                      </a:pPr>
                      <a:endParaRPr lang="zh-CN" altLang="en-US" sz="1400" b="0" i="0" u="none" strike="noStrike" dirty="0">
                        <a:solidFill>
                          <a:srgbClr val="000000"/>
                        </a:solidFill>
                        <a:latin typeface="Arial" pitchFamily="34" charset="0"/>
                        <a:cs typeface="Arial" pitchFamily="34" charset="0"/>
                      </a:endParaRPr>
                    </a:p>
                  </a:txBody>
                  <a:tcPr marL="0" marR="0" marT="0" marB="0" anchor="b"/>
                </a:tc>
              </a:tr>
            </a:tbl>
          </a:graphicData>
        </a:graphic>
      </p:graphicFrame>
      <p:sp>
        <p:nvSpPr>
          <p:cNvPr id="3" name="文本框 2"/>
          <p:cNvSpPr txBox="1"/>
          <p:nvPr/>
        </p:nvSpPr>
        <p:spPr>
          <a:xfrm>
            <a:off x="107504" y="5391291"/>
            <a:ext cx="8856984" cy="461665"/>
          </a:xfrm>
          <a:prstGeom prst="rect">
            <a:avLst/>
          </a:prstGeom>
          <a:noFill/>
        </p:spPr>
        <p:txBody>
          <a:bodyPr wrap="square" rtlCol="0">
            <a:spAutoFit/>
          </a:bodyPr>
          <a:lstStyle/>
          <a:p>
            <a:r>
              <a:rPr lang="zh-CN" altLang="en-US" sz="2400" dirty="0">
                <a:solidFill>
                  <a:srgbClr val="FF0000"/>
                </a:solidFill>
              </a:rPr>
              <a:t>我们中国人的基因数据库在哪里？中国人癌症基因变异谱在哪里？</a:t>
            </a:r>
          </a:p>
        </p:txBody>
      </p:sp>
    </p:spTree>
    <p:extLst>
      <p:ext uri="{BB962C8B-B14F-4D97-AF65-F5344CB8AC3E}">
        <p14:creationId xmlns:p14="http://schemas.microsoft.com/office/powerpoint/2010/main" val="220566167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p:cNvSpPr>
            <a:spLocks noGrp="1"/>
          </p:cNvSpPr>
          <p:nvPr>
            <p:ph type="title"/>
          </p:nvPr>
        </p:nvSpPr>
        <p:spPr>
          <a:xfrm>
            <a:off x="107504" y="332656"/>
            <a:ext cx="8928992" cy="857250"/>
          </a:xfrm>
        </p:spPr>
        <p:txBody>
          <a:bodyPr>
            <a:noAutofit/>
          </a:bodyPr>
          <a:lstStyle/>
          <a:p>
            <a:r>
              <a:rPr lang="en-US" altLang="zh-CN" sz="3600" b="1" dirty="0">
                <a:solidFill>
                  <a:srgbClr val="FF0000"/>
                </a:solidFill>
                <a:latin typeface="MingLiU-ExtB" panose="02020500000000000000" pitchFamily="18" charset="-120"/>
                <a:ea typeface="MingLiU-ExtB" panose="02020500000000000000" pitchFamily="18" charset="-120"/>
                <a:cs typeface="Arial" pitchFamily="34" charset="0"/>
              </a:rPr>
              <a:t>NGS</a:t>
            </a:r>
            <a:r>
              <a:rPr lang="zh-CN" altLang="en-US" sz="3600" b="1" dirty="0">
                <a:solidFill>
                  <a:srgbClr val="FF0000"/>
                </a:solidFill>
                <a:latin typeface="MingLiU-ExtB" panose="02020500000000000000" pitchFamily="18" charset="-120"/>
                <a:ea typeface="黑体" pitchFamily="49" charset="-122"/>
                <a:cs typeface="Arial" pitchFamily="34" charset="0"/>
              </a:rPr>
              <a:t>测序临床应用问题</a:t>
            </a:r>
            <a:r>
              <a:rPr lang="zh-CN" altLang="en-US" sz="3600" b="1" dirty="0" smtClean="0">
                <a:solidFill>
                  <a:srgbClr val="FF0000"/>
                </a:solidFill>
                <a:latin typeface="MingLiU-ExtB" panose="02020500000000000000" pitchFamily="18" charset="-120"/>
                <a:ea typeface="黑体" pitchFamily="49" charset="-122"/>
                <a:cs typeface="Arial" pitchFamily="34" charset="0"/>
              </a:rPr>
              <a:t>之三：</a:t>
            </a:r>
            <a:r>
              <a:rPr lang="zh-CN" altLang="en-US" sz="3600" b="1" dirty="0">
                <a:solidFill>
                  <a:srgbClr val="FF0000"/>
                </a:solidFill>
                <a:latin typeface="MingLiU-ExtB" panose="02020500000000000000" pitchFamily="18" charset="-120"/>
                <a:ea typeface="黑体" pitchFamily="49" charset="-122"/>
                <a:cs typeface="Arial" pitchFamily="34" charset="0"/>
              </a:rPr>
              <a:t>。。。。。</a:t>
            </a:r>
          </a:p>
        </p:txBody>
      </p:sp>
      <p:sp>
        <p:nvSpPr>
          <p:cNvPr id="2" name="文本框 1"/>
          <p:cNvSpPr txBox="1"/>
          <p:nvPr/>
        </p:nvSpPr>
        <p:spPr>
          <a:xfrm>
            <a:off x="179514" y="2420888"/>
            <a:ext cx="2592287" cy="2831544"/>
          </a:xfrm>
          <a:prstGeom prst="rect">
            <a:avLst/>
          </a:prstGeom>
          <a:noFill/>
          <a:ln>
            <a:solidFill>
              <a:schemeClr val="tx1"/>
            </a:solidFill>
          </a:ln>
        </p:spPr>
        <p:txBody>
          <a:bodyPr wrap="square" rtlCol="0">
            <a:spAutoFit/>
          </a:bodyPr>
          <a:lstStyle/>
          <a:p>
            <a:r>
              <a:rPr lang="zh-CN" altLang="en-US" sz="2400" dirty="0">
                <a:latin typeface="华文中宋" panose="02010600040101010101" pitchFamily="2" charset="-122"/>
                <a:ea typeface="华文中宋" panose="02010600040101010101" pitchFamily="2" charset="-122"/>
              </a:rPr>
              <a:t>检测敏感限度的问题：</a:t>
            </a:r>
            <a:endParaRPr lang="en-US" altLang="zh-CN" sz="2400" dirty="0">
              <a:latin typeface="华文中宋" panose="02010600040101010101" pitchFamily="2" charset="-122"/>
              <a:ea typeface="华文中宋" panose="02010600040101010101" pitchFamily="2" charset="-122"/>
            </a:endParaRPr>
          </a:p>
          <a:p>
            <a:endParaRPr lang="en-US" altLang="zh-CN" dirty="0"/>
          </a:p>
          <a:p>
            <a:pPr marL="285750" indent="-285750">
              <a:buFont typeface="Wingdings" panose="05000000000000000000" pitchFamily="2" charset="2"/>
              <a:buChar char="Ø"/>
            </a:pPr>
            <a:r>
              <a:rPr lang="zh-CN" altLang="en-US" sz="1600" dirty="0"/>
              <a:t>无限追求敏感性可行吗？</a:t>
            </a:r>
            <a:endParaRPr lang="en-US" altLang="zh-CN" sz="1600" dirty="0"/>
          </a:p>
          <a:p>
            <a:pPr marL="285750" indent="-285750">
              <a:buFont typeface="Wingdings" panose="05000000000000000000" pitchFamily="2" charset="2"/>
              <a:buChar char="Ø"/>
            </a:pPr>
            <a:r>
              <a:rPr lang="zh-CN" altLang="en-US" sz="1600" dirty="0"/>
              <a:t>肺癌</a:t>
            </a:r>
            <a:r>
              <a:rPr lang="en-US" altLang="zh-CN" sz="1600" dirty="0"/>
              <a:t>EGFR</a:t>
            </a:r>
            <a:r>
              <a:rPr lang="zh-CN" altLang="en-US" sz="1600" dirty="0"/>
              <a:t>突变敏感性用药的检测阈值？</a:t>
            </a:r>
            <a:endParaRPr lang="en-US" altLang="zh-CN" sz="1600" dirty="0"/>
          </a:p>
          <a:p>
            <a:pPr marL="285750" indent="-285750">
              <a:buFont typeface="Wingdings" panose="05000000000000000000" pitchFamily="2" charset="2"/>
              <a:buChar char="Ø"/>
            </a:pPr>
            <a:r>
              <a:rPr lang="zh-CN" altLang="en-US" sz="1600" dirty="0"/>
              <a:t>肠癌</a:t>
            </a:r>
            <a:r>
              <a:rPr lang="en-US" altLang="zh-CN" sz="1600" dirty="0"/>
              <a:t>RAS</a:t>
            </a:r>
            <a:r>
              <a:rPr lang="zh-CN" altLang="en-US" sz="1600" dirty="0"/>
              <a:t>突变敏感性性用药的检测阈值？</a:t>
            </a:r>
            <a:endParaRPr lang="en-US" altLang="zh-CN" sz="1600" dirty="0"/>
          </a:p>
          <a:p>
            <a:pPr marL="285750" indent="-285750">
              <a:buFont typeface="Wingdings" panose="05000000000000000000" pitchFamily="2" charset="2"/>
              <a:buChar char="Ø"/>
            </a:pPr>
            <a:r>
              <a:rPr lang="zh-CN" altLang="en-US" sz="1600" dirty="0"/>
              <a:t>液体活检突变检测的阈值？</a:t>
            </a:r>
          </a:p>
        </p:txBody>
      </p:sp>
      <p:sp>
        <p:nvSpPr>
          <p:cNvPr id="6" name="文本框 5"/>
          <p:cNvSpPr txBox="1"/>
          <p:nvPr/>
        </p:nvSpPr>
        <p:spPr>
          <a:xfrm>
            <a:off x="2843808" y="2420889"/>
            <a:ext cx="3292446" cy="2769989"/>
          </a:xfrm>
          <a:prstGeom prst="rect">
            <a:avLst/>
          </a:prstGeom>
          <a:noFill/>
          <a:ln>
            <a:solidFill>
              <a:schemeClr val="tx1"/>
            </a:solidFill>
          </a:ln>
        </p:spPr>
        <p:txBody>
          <a:bodyPr wrap="square" rtlCol="0">
            <a:spAutoFit/>
          </a:bodyPr>
          <a:lstStyle/>
          <a:p>
            <a:r>
              <a:rPr lang="en-US" altLang="zh-CN" sz="2400" dirty="0">
                <a:solidFill>
                  <a:srgbClr val="0070C0"/>
                </a:solidFill>
                <a:latin typeface="华文中宋" panose="02010600040101010101" pitchFamily="2" charset="-122"/>
                <a:ea typeface="华文中宋" panose="02010600040101010101" pitchFamily="2" charset="-122"/>
              </a:rPr>
              <a:t>NGS</a:t>
            </a:r>
            <a:r>
              <a:rPr lang="zh-CN" altLang="en-US" sz="2400" dirty="0">
                <a:solidFill>
                  <a:srgbClr val="0070C0"/>
                </a:solidFill>
                <a:latin typeface="华文中宋" panose="02010600040101010101" pitchFamily="2" charset="-122"/>
                <a:ea typeface="华文中宋" panose="02010600040101010101" pitchFamily="2" charset="-122"/>
              </a:rPr>
              <a:t>与经典技术的选择问题：</a:t>
            </a:r>
            <a:endParaRPr lang="en-US" altLang="zh-CN" sz="2400" dirty="0">
              <a:solidFill>
                <a:srgbClr val="0070C0"/>
              </a:solidFill>
              <a:latin typeface="华文中宋" panose="02010600040101010101" pitchFamily="2" charset="-122"/>
              <a:ea typeface="华文中宋" panose="02010600040101010101" pitchFamily="2" charset="-122"/>
            </a:endParaRPr>
          </a:p>
          <a:p>
            <a:endParaRPr lang="en-US" altLang="zh-CN" dirty="0">
              <a:solidFill>
                <a:srgbClr val="0070C0"/>
              </a:solidFill>
            </a:endParaRPr>
          </a:p>
          <a:p>
            <a:pPr marL="285750" indent="-285750">
              <a:buFont typeface="Wingdings" panose="05000000000000000000" pitchFamily="2" charset="2"/>
              <a:buChar char="Ø"/>
            </a:pPr>
            <a:r>
              <a:rPr lang="en-US" altLang="zh-CN" dirty="0">
                <a:solidFill>
                  <a:srgbClr val="0070C0"/>
                </a:solidFill>
              </a:rPr>
              <a:t>TMB vs MSI</a:t>
            </a:r>
            <a:r>
              <a:rPr lang="zh-CN" altLang="en-US" dirty="0">
                <a:solidFill>
                  <a:srgbClr val="0070C0"/>
                </a:solidFill>
              </a:rPr>
              <a:t>？</a:t>
            </a:r>
            <a:endParaRPr lang="en-US" altLang="zh-CN" dirty="0">
              <a:solidFill>
                <a:srgbClr val="0070C0"/>
              </a:solidFill>
            </a:endParaRPr>
          </a:p>
          <a:p>
            <a:pPr marL="285750" indent="-285750">
              <a:buFont typeface="Wingdings" panose="05000000000000000000" pitchFamily="2" charset="2"/>
              <a:buChar char="Ø"/>
            </a:pPr>
            <a:r>
              <a:rPr lang="en-US" altLang="zh-CN" dirty="0">
                <a:solidFill>
                  <a:srgbClr val="0070C0"/>
                </a:solidFill>
              </a:rPr>
              <a:t>NGS vs FISH</a:t>
            </a:r>
            <a:r>
              <a:rPr lang="zh-CN" altLang="en-US" dirty="0">
                <a:solidFill>
                  <a:srgbClr val="0070C0"/>
                </a:solidFill>
              </a:rPr>
              <a:t>？（扩增或缺失）</a:t>
            </a:r>
            <a:endParaRPr lang="en-US" altLang="zh-CN" dirty="0">
              <a:solidFill>
                <a:srgbClr val="0070C0"/>
              </a:solidFill>
            </a:endParaRPr>
          </a:p>
          <a:p>
            <a:pPr marL="285750" indent="-285750">
              <a:buFont typeface="Wingdings" panose="05000000000000000000" pitchFamily="2" charset="2"/>
              <a:buChar char="Ø"/>
            </a:pPr>
            <a:r>
              <a:rPr lang="en-US" altLang="zh-CN" dirty="0">
                <a:solidFill>
                  <a:srgbClr val="0070C0"/>
                </a:solidFill>
              </a:rPr>
              <a:t>NGS vs </a:t>
            </a:r>
            <a:r>
              <a:rPr lang="en-US" altLang="zh-CN" dirty="0" err="1">
                <a:solidFill>
                  <a:srgbClr val="0070C0"/>
                </a:solidFill>
              </a:rPr>
              <a:t>ddPCR</a:t>
            </a:r>
            <a:r>
              <a:rPr lang="zh-CN" altLang="en-US" dirty="0">
                <a:solidFill>
                  <a:srgbClr val="0070C0"/>
                </a:solidFill>
              </a:rPr>
              <a:t>？（</a:t>
            </a:r>
            <a:r>
              <a:rPr lang="en-US" altLang="zh-CN" dirty="0">
                <a:solidFill>
                  <a:srgbClr val="0070C0"/>
                </a:solidFill>
              </a:rPr>
              <a:t>T790M</a:t>
            </a:r>
            <a:r>
              <a:rPr lang="zh-CN" altLang="en-US" dirty="0">
                <a:solidFill>
                  <a:srgbClr val="0070C0"/>
                </a:solidFill>
              </a:rPr>
              <a:t>突变）</a:t>
            </a:r>
            <a:endParaRPr lang="en-US" altLang="zh-CN" dirty="0">
              <a:solidFill>
                <a:srgbClr val="0070C0"/>
              </a:solidFill>
            </a:endParaRPr>
          </a:p>
          <a:p>
            <a:pPr marL="285750" indent="-285750">
              <a:buFont typeface="Wingdings" panose="05000000000000000000" pitchFamily="2" charset="2"/>
              <a:buChar char="Ø"/>
            </a:pPr>
            <a:r>
              <a:rPr lang="en-US" altLang="zh-CN" dirty="0">
                <a:solidFill>
                  <a:srgbClr val="0070C0"/>
                </a:solidFill>
              </a:rPr>
              <a:t>NGS vs Arms-</a:t>
            </a:r>
            <a:r>
              <a:rPr lang="en-US" altLang="zh-CN" dirty="0" err="1">
                <a:solidFill>
                  <a:srgbClr val="0070C0"/>
                </a:solidFill>
              </a:rPr>
              <a:t>qPCR</a:t>
            </a:r>
            <a:r>
              <a:rPr lang="zh-CN" altLang="en-US" dirty="0">
                <a:solidFill>
                  <a:srgbClr val="0070C0"/>
                </a:solidFill>
              </a:rPr>
              <a:t>（敏感突变）</a:t>
            </a:r>
          </a:p>
        </p:txBody>
      </p:sp>
      <p:sp>
        <p:nvSpPr>
          <p:cNvPr id="7" name="文本框 6"/>
          <p:cNvSpPr txBox="1"/>
          <p:nvPr/>
        </p:nvSpPr>
        <p:spPr>
          <a:xfrm>
            <a:off x="6228184" y="2390532"/>
            <a:ext cx="2808312" cy="2862322"/>
          </a:xfrm>
          <a:prstGeom prst="rect">
            <a:avLst/>
          </a:prstGeom>
          <a:noFill/>
          <a:ln>
            <a:solidFill>
              <a:schemeClr val="tx1"/>
            </a:solidFill>
          </a:ln>
        </p:spPr>
        <p:txBody>
          <a:bodyPr wrap="square" rtlCol="0">
            <a:spAutoFit/>
          </a:bodyPr>
          <a:lstStyle/>
          <a:p>
            <a:r>
              <a:rPr lang="zh-CN" altLang="en-US" sz="2400" dirty="0">
                <a:solidFill>
                  <a:schemeClr val="accent2"/>
                </a:solidFill>
                <a:latin typeface="华文中宋" panose="02010600040101010101" pitchFamily="2" charset="-122"/>
                <a:ea typeface="华文中宋" panose="02010600040101010101" pitchFamily="2" charset="-122"/>
              </a:rPr>
              <a:t>不同类型样本检测技术的选择问题：</a:t>
            </a:r>
            <a:endParaRPr lang="en-US" altLang="zh-CN" sz="2400" dirty="0">
              <a:solidFill>
                <a:schemeClr val="accent2"/>
              </a:solidFill>
              <a:latin typeface="华文中宋" panose="02010600040101010101" pitchFamily="2" charset="-122"/>
              <a:ea typeface="华文中宋" panose="02010600040101010101" pitchFamily="2" charset="-122"/>
            </a:endParaRPr>
          </a:p>
          <a:p>
            <a:endParaRPr lang="en-US" altLang="zh-CN" dirty="0">
              <a:solidFill>
                <a:schemeClr val="accent2"/>
              </a:solidFill>
            </a:endParaRPr>
          </a:p>
          <a:p>
            <a:pPr marL="285750" indent="-285750">
              <a:buFont typeface="Wingdings" panose="05000000000000000000" pitchFamily="2" charset="2"/>
              <a:buChar char="Ø"/>
            </a:pPr>
            <a:r>
              <a:rPr lang="zh-CN" altLang="en-US" dirty="0">
                <a:solidFill>
                  <a:schemeClr val="accent2"/>
                </a:solidFill>
              </a:rPr>
              <a:t>大组织样本：</a:t>
            </a:r>
            <a:r>
              <a:rPr lang="en-US" altLang="zh-CN" dirty="0">
                <a:solidFill>
                  <a:schemeClr val="accent2"/>
                </a:solidFill>
              </a:rPr>
              <a:t>NGS</a:t>
            </a:r>
          </a:p>
          <a:p>
            <a:pPr marL="285750" indent="-285750">
              <a:buFont typeface="Wingdings" panose="05000000000000000000" pitchFamily="2" charset="2"/>
              <a:buChar char="Ø"/>
            </a:pPr>
            <a:r>
              <a:rPr lang="zh-CN" altLang="en-US" dirty="0">
                <a:solidFill>
                  <a:schemeClr val="accent2"/>
                </a:solidFill>
              </a:rPr>
              <a:t>穿刺活检组织样本：</a:t>
            </a:r>
            <a:r>
              <a:rPr lang="en-US" altLang="zh-CN" dirty="0">
                <a:solidFill>
                  <a:schemeClr val="accent2"/>
                </a:solidFill>
              </a:rPr>
              <a:t>NGS </a:t>
            </a:r>
            <a:r>
              <a:rPr lang="zh-CN" altLang="en-US" dirty="0">
                <a:solidFill>
                  <a:schemeClr val="accent2"/>
                </a:solidFill>
              </a:rPr>
              <a:t>？</a:t>
            </a:r>
            <a:r>
              <a:rPr lang="en-US" altLang="zh-CN" dirty="0">
                <a:solidFill>
                  <a:schemeClr val="accent2"/>
                </a:solidFill>
              </a:rPr>
              <a:t>Or </a:t>
            </a:r>
            <a:r>
              <a:rPr lang="en-US" altLang="zh-CN" dirty="0" err="1">
                <a:solidFill>
                  <a:schemeClr val="accent2"/>
                </a:solidFill>
              </a:rPr>
              <a:t>qPCR</a:t>
            </a:r>
            <a:r>
              <a:rPr lang="en-US" altLang="zh-CN" dirty="0">
                <a:solidFill>
                  <a:schemeClr val="accent2"/>
                </a:solidFill>
              </a:rPr>
              <a:t>/</a:t>
            </a:r>
            <a:r>
              <a:rPr lang="en-US" altLang="zh-CN" dirty="0" err="1">
                <a:solidFill>
                  <a:schemeClr val="accent2"/>
                </a:solidFill>
              </a:rPr>
              <a:t>ddPCR</a:t>
            </a:r>
            <a:endParaRPr lang="en-US" altLang="zh-CN" dirty="0">
              <a:solidFill>
                <a:schemeClr val="accent2"/>
              </a:solidFill>
            </a:endParaRPr>
          </a:p>
          <a:p>
            <a:pPr marL="285750" indent="-285750">
              <a:buFont typeface="Wingdings" panose="05000000000000000000" pitchFamily="2" charset="2"/>
              <a:buChar char="Ø"/>
            </a:pPr>
            <a:r>
              <a:rPr lang="zh-CN" altLang="en-US" dirty="0">
                <a:solidFill>
                  <a:schemeClr val="accent2"/>
                </a:solidFill>
              </a:rPr>
              <a:t>血浆标本</a:t>
            </a:r>
            <a:r>
              <a:rPr lang="en-US" altLang="zh-CN" dirty="0" err="1">
                <a:solidFill>
                  <a:schemeClr val="accent2"/>
                </a:solidFill>
              </a:rPr>
              <a:t>ctDNA</a:t>
            </a:r>
            <a:endParaRPr lang="en-US" altLang="zh-CN" dirty="0">
              <a:solidFill>
                <a:schemeClr val="accent2"/>
              </a:solidFill>
            </a:endParaRPr>
          </a:p>
          <a:p>
            <a:pPr marL="742950" lvl="1" indent="-285750">
              <a:buFont typeface="Wingdings" panose="05000000000000000000" pitchFamily="2" charset="2"/>
              <a:buChar char="Ø"/>
            </a:pPr>
            <a:r>
              <a:rPr lang="zh-CN" altLang="en-US" sz="1400" dirty="0">
                <a:solidFill>
                  <a:schemeClr val="accent2"/>
                </a:solidFill>
              </a:rPr>
              <a:t>突变 </a:t>
            </a:r>
            <a:r>
              <a:rPr lang="en-US" altLang="zh-CN" sz="1400" dirty="0">
                <a:solidFill>
                  <a:schemeClr val="accent2"/>
                </a:solidFill>
              </a:rPr>
              <a:t>OK</a:t>
            </a:r>
          </a:p>
          <a:p>
            <a:pPr marL="742950" lvl="1" indent="-285750">
              <a:buFont typeface="Wingdings" panose="05000000000000000000" pitchFamily="2" charset="2"/>
              <a:buChar char="Ø"/>
            </a:pPr>
            <a:r>
              <a:rPr lang="zh-CN" altLang="en-US" sz="1400" dirty="0">
                <a:solidFill>
                  <a:schemeClr val="accent2"/>
                </a:solidFill>
              </a:rPr>
              <a:t>基因扩增 ？？？</a:t>
            </a:r>
            <a:endParaRPr lang="en-US" altLang="zh-CN" sz="1400" dirty="0">
              <a:solidFill>
                <a:schemeClr val="accent2"/>
              </a:solidFill>
            </a:endParaRPr>
          </a:p>
          <a:p>
            <a:pPr marL="742950" lvl="1" indent="-285750">
              <a:buFont typeface="Wingdings" panose="05000000000000000000" pitchFamily="2" charset="2"/>
              <a:buChar char="Ø"/>
            </a:pPr>
            <a:r>
              <a:rPr lang="zh-CN" altLang="en-US" sz="1400" dirty="0">
                <a:solidFill>
                  <a:schemeClr val="accent2"/>
                </a:solidFill>
              </a:rPr>
              <a:t>融合基因？？？</a:t>
            </a:r>
          </a:p>
        </p:txBody>
      </p:sp>
    </p:spTree>
    <p:extLst>
      <p:ext uri="{BB962C8B-B14F-4D97-AF65-F5344CB8AC3E}">
        <p14:creationId xmlns:p14="http://schemas.microsoft.com/office/powerpoint/2010/main" val="936600721"/>
      </p:ext>
    </p:extLst>
  </p:cSld>
  <p:clrMapOvr>
    <a:masterClrMapping/>
  </p:clrMapOvr>
  <p:transition spd="slow">
    <p:push dir="u"/>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196" y="476672"/>
            <a:ext cx="9036496" cy="646331"/>
          </a:xfrm>
          <a:prstGeom prst="rect">
            <a:avLst/>
          </a:prstGeom>
          <a:noFill/>
        </p:spPr>
        <p:txBody>
          <a:bodyPr wrap="square" rtlCol="0">
            <a:spAutoFit/>
          </a:bodyPr>
          <a:lstStyle/>
          <a:p>
            <a:r>
              <a:rPr lang="en-US" altLang="zh-CN" sz="3600" b="1" dirty="0">
                <a:solidFill>
                  <a:srgbClr val="FF0000"/>
                </a:solidFill>
                <a:latin typeface="微软雅黑" panose="020B0503020204020204" pitchFamily="34" charset="-122"/>
                <a:ea typeface="微软雅黑" panose="020B0503020204020204" pitchFamily="34" charset="-122"/>
              </a:rPr>
              <a:t>NGS</a:t>
            </a:r>
            <a:r>
              <a:rPr lang="zh-CN" altLang="en-US" sz="3600" b="1" dirty="0">
                <a:solidFill>
                  <a:srgbClr val="FF0000"/>
                </a:solidFill>
                <a:latin typeface="微软雅黑" panose="020B0503020204020204" pitchFamily="34" charset="-122"/>
                <a:ea typeface="微软雅黑" panose="020B0503020204020204" pitchFamily="34" charset="-122"/>
              </a:rPr>
              <a:t>用于肿瘤遗传易感人群筛查的几点思考</a:t>
            </a:r>
          </a:p>
        </p:txBody>
      </p:sp>
      <p:sp>
        <p:nvSpPr>
          <p:cNvPr id="4" name="内容占位符 3"/>
          <p:cNvSpPr>
            <a:spLocks noGrp="1"/>
          </p:cNvSpPr>
          <p:nvPr>
            <p:ph idx="1"/>
          </p:nvPr>
        </p:nvSpPr>
        <p:spPr>
          <a:xfrm>
            <a:off x="251520" y="2132856"/>
            <a:ext cx="2880320" cy="2664296"/>
          </a:xfrm>
          <a:ln>
            <a:solidFill>
              <a:schemeClr val="tx1"/>
            </a:solidFill>
          </a:ln>
        </p:spPr>
        <p:txBody>
          <a:bodyPr>
            <a:noAutofit/>
          </a:bodyPr>
          <a:lstStyle/>
          <a:p>
            <a:r>
              <a:rPr lang="zh-CN" altLang="en-US" sz="2800" dirty="0">
                <a:latin typeface="微软雅黑" pitchFamily="34" charset="-122"/>
                <a:ea typeface="微软雅黑" pitchFamily="34" charset="-122"/>
              </a:rPr>
              <a:t>是否推荐正常人群检测？</a:t>
            </a:r>
            <a:endParaRPr lang="en-US" altLang="zh-CN" sz="2800" dirty="0">
              <a:latin typeface="微软雅黑" pitchFamily="34" charset="-122"/>
              <a:ea typeface="微软雅黑" pitchFamily="34" charset="-122"/>
            </a:endParaRPr>
          </a:p>
          <a:p>
            <a:r>
              <a:rPr lang="zh-CN" altLang="en-US" sz="2800" dirty="0">
                <a:latin typeface="黑体" pitchFamily="49" charset="-122"/>
                <a:ea typeface="黑体" pitchFamily="49" charset="-122"/>
              </a:rPr>
              <a:t>谁来发报告</a:t>
            </a:r>
            <a:r>
              <a:rPr lang="en-US" altLang="zh-CN" sz="2800" dirty="0">
                <a:latin typeface="黑体" pitchFamily="49" charset="-122"/>
                <a:ea typeface="黑体" pitchFamily="49" charset="-122"/>
              </a:rPr>
              <a:t>/</a:t>
            </a:r>
            <a:r>
              <a:rPr lang="zh-CN" altLang="en-US" sz="2800" dirty="0">
                <a:latin typeface="黑体" pitchFamily="49" charset="-122"/>
                <a:ea typeface="黑体" pitchFamily="49" charset="-122"/>
              </a:rPr>
              <a:t>面对患者或家属？</a:t>
            </a:r>
            <a:endParaRPr lang="en-US" altLang="zh-CN" sz="2800" dirty="0">
              <a:latin typeface="黑体" pitchFamily="49" charset="-122"/>
              <a:ea typeface="黑体" pitchFamily="49" charset="-122"/>
            </a:endParaRPr>
          </a:p>
          <a:p>
            <a:r>
              <a:rPr lang="zh-CN" altLang="en-US" sz="2800" dirty="0">
                <a:latin typeface="黑体" pitchFamily="49" charset="-122"/>
                <a:ea typeface="黑体" pitchFamily="49" charset="-122"/>
              </a:rPr>
              <a:t>如何推荐检测？</a:t>
            </a:r>
            <a:endParaRPr lang="en-US" altLang="zh-CN" sz="2800" dirty="0">
              <a:latin typeface="黑体" pitchFamily="49" charset="-122"/>
              <a:ea typeface="黑体" pitchFamily="49" charset="-122"/>
            </a:endParaRPr>
          </a:p>
          <a:p>
            <a:endParaRPr lang="zh-CN" altLang="en-US" sz="2800" dirty="0">
              <a:latin typeface="微软雅黑" pitchFamily="34" charset="-122"/>
              <a:ea typeface="微软雅黑" pitchFamily="34" charset="-122"/>
            </a:endParaRPr>
          </a:p>
          <a:p>
            <a:endParaRPr lang="zh-CN" altLang="en-US" sz="2800" dirty="0"/>
          </a:p>
        </p:txBody>
      </p:sp>
      <p:sp>
        <p:nvSpPr>
          <p:cNvPr id="5" name="内容占位符 2"/>
          <p:cNvSpPr txBox="1">
            <a:spLocks/>
          </p:cNvSpPr>
          <p:nvPr/>
        </p:nvSpPr>
        <p:spPr>
          <a:xfrm>
            <a:off x="3419872" y="2132856"/>
            <a:ext cx="3096344" cy="2808312"/>
          </a:xfrm>
          <a:prstGeom prst="rect">
            <a:avLst/>
          </a:prstGeom>
          <a:ln>
            <a:solidFill>
              <a:schemeClr val="tx1"/>
            </a:solidFill>
          </a:ln>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ü"/>
            </a:pPr>
            <a:r>
              <a:rPr lang="zh-CN" altLang="en-US" sz="2400" dirty="0">
                <a:solidFill>
                  <a:srgbClr val="0070C0"/>
                </a:solidFill>
                <a:latin typeface="黑体" pitchFamily="49" charset="-122"/>
                <a:ea typeface="黑体" pitchFamily="49" charset="-122"/>
              </a:rPr>
              <a:t>不同数量基因的检测</a:t>
            </a:r>
            <a:endParaRPr lang="en-US" altLang="zh-CN" sz="2400" dirty="0">
              <a:solidFill>
                <a:srgbClr val="0070C0"/>
              </a:solidFill>
              <a:latin typeface="黑体" pitchFamily="49" charset="-122"/>
              <a:ea typeface="黑体" pitchFamily="49" charset="-122"/>
            </a:endParaRPr>
          </a:p>
          <a:p>
            <a:pPr>
              <a:buFont typeface="Wingdings" pitchFamily="2" charset="2"/>
              <a:buChar char="ü"/>
            </a:pPr>
            <a:r>
              <a:rPr lang="zh-CN" altLang="en-US" sz="2400" dirty="0">
                <a:solidFill>
                  <a:srgbClr val="0070C0"/>
                </a:solidFill>
                <a:latin typeface="黑体" pitchFamily="49" charset="-122"/>
                <a:ea typeface="黑体" pitchFamily="49" charset="-122"/>
              </a:rPr>
              <a:t>利用不同样本的检测</a:t>
            </a:r>
            <a:endParaRPr lang="en-US" altLang="zh-CN" sz="2400" dirty="0">
              <a:solidFill>
                <a:srgbClr val="0070C0"/>
              </a:solidFill>
              <a:latin typeface="黑体" pitchFamily="49" charset="-122"/>
              <a:ea typeface="黑体" pitchFamily="49" charset="-122"/>
            </a:endParaRPr>
          </a:p>
          <a:p>
            <a:r>
              <a:rPr lang="zh-CN" altLang="en-US" sz="2000" dirty="0">
                <a:solidFill>
                  <a:srgbClr val="0070C0"/>
                </a:solidFill>
                <a:latin typeface="黑体" pitchFamily="49" charset="-122"/>
                <a:ea typeface="黑体" pitchFamily="49" charset="-122"/>
              </a:rPr>
              <a:t>从遗传筛查角度</a:t>
            </a:r>
            <a:endParaRPr lang="en-US" altLang="zh-CN" sz="2000" dirty="0">
              <a:solidFill>
                <a:srgbClr val="0070C0"/>
              </a:solidFill>
              <a:latin typeface="黑体" pitchFamily="49" charset="-122"/>
              <a:ea typeface="黑体" pitchFamily="49" charset="-122"/>
            </a:endParaRPr>
          </a:p>
          <a:p>
            <a:r>
              <a:rPr lang="zh-CN" altLang="en-US" sz="2000" dirty="0">
                <a:solidFill>
                  <a:srgbClr val="0070C0"/>
                </a:solidFill>
                <a:latin typeface="黑体" pitchFamily="49" charset="-122"/>
                <a:ea typeface="黑体" pitchFamily="49" charset="-122"/>
              </a:rPr>
              <a:t>从用药角度</a:t>
            </a:r>
            <a:endParaRPr lang="en-US" altLang="zh-CN" sz="2000" dirty="0">
              <a:solidFill>
                <a:srgbClr val="0070C0"/>
              </a:solidFill>
              <a:latin typeface="黑体" pitchFamily="49" charset="-122"/>
              <a:ea typeface="黑体" pitchFamily="49" charset="-122"/>
            </a:endParaRPr>
          </a:p>
          <a:p>
            <a:r>
              <a:rPr lang="zh-CN" altLang="en-US" sz="2000" dirty="0">
                <a:solidFill>
                  <a:srgbClr val="0070C0"/>
                </a:solidFill>
                <a:latin typeface="黑体" pitchFamily="49" charset="-122"/>
                <a:ea typeface="黑体" pitchFamily="49" charset="-122"/>
              </a:rPr>
              <a:t>其他瘤种是否检测</a:t>
            </a:r>
          </a:p>
        </p:txBody>
      </p:sp>
      <p:sp>
        <p:nvSpPr>
          <p:cNvPr id="6" name="TextBox 4"/>
          <p:cNvSpPr txBox="1">
            <a:spLocks noChangeArrowheads="1"/>
          </p:cNvSpPr>
          <p:nvPr/>
        </p:nvSpPr>
        <p:spPr bwMode="auto">
          <a:xfrm>
            <a:off x="6804248" y="2060848"/>
            <a:ext cx="2339752" cy="2677656"/>
          </a:xfrm>
          <a:prstGeom prst="rect">
            <a:avLst/>
          </a:prstGeom>
          <a:noFill/>
          <a:ln w="9525">
            <a:solidFill>
              <a:schemeClr val="tx1"/>
            </a:solidFill>
            <a:miter lim="800000"/>
            <a:headEnd/>
            <a:tailEnd/>
          </a:ln>
        </p:spPr>
        <p:txBody>
          <a:bodyPr wrap="square">
            <a:spAutoFit/>
          </a:bodyPr>
          <a:lstStyle/>
          <a:p>
            <a:pPr marL="457200" indent="-457200">
              <a:buFont typeface="Wingdings" panose="05000000000000000000" pitchFamily="2" charset="2"/>
              <a:buChar char="Ø"/>
            </a:pPr>
            <a:r>
              <a:rPr lang="zh-CN" altLang="en-US" sz="2100" dirty="0">
                <a:solidFill>
                  <a:srgbClr val="7030A0"/>
                </a:solidFill>
                <a:latin typeface="微软雅黑" pitchFamily="34" charset="-122"/>
              </a:rPr>
              <a:t>隐私和伦理问题</a:t>
            </a:r>
            <a:endParaRPr lang="en-US" altLang="zh-CN" sz="2100" dirty="0">
              <a:solidFill>
                <a:srgbClr val="7030A0"/>
              </a:solidFill>
              <a:latin typeface="微软雅黑" pitchFamily="34" charset="-122"/>
            </a:endParaRPr>
          </a:p>
          <a:p>
            <a:pPr marL="457200" indent="-457200">
              <a:buFont typeface="Wingdings" panose="05000000000000000000" pitchFamily="2" charset="2"/>
              <a:buChar char="Ø"/>
            </a:pPr>
            <a:r>
              <a:rPr lang="zh-CN" altLang="en-US" sz="2100" dirty="0">
                <a:solidFill>
                  <a:srgbClr val="7030A0"/>
                </a:solidFill>
                <a:latin typeface="微软雅黑" pitchFamily="34" charset="-122"/>
              </a:rPr>
              <a:t>受检者的接受、理解、承受程度</a:t>
            </a:r>
            <a:endParaRPr lang="en-US" altLang="zh-CN" sz="2100" dirty="0">
              <a:solidFill>
                <a:srgbClr val="7030A0"/>
              </a:solidFill>
              <a:latin typeface="微软雅黑" pitchFamily="34" charset="-122"/>
            </a:endParaRPr>
          </a:p>
          <a:p>
            <a:pPr marL="457200" indent="-457200">
              <a:buFont typeface="Wingdings" panose="05000000000000000000" pitchFamily="2" charset="2"/>
              <a:buChar char="Ø"/>
            </a:pPr>
            <a:r>
              <a:rPr lang="zh-CN" altLang="en-US" sz="2100" dirty="0">
                <a:solidFill>
                  <a:srgbClr val="7030A0"/>
                </a:solidFill>
                <a:latin typeface="微软雅黑" pitchFamily="34" charset="-122"/>
              </a:rPr>
              <a:t>该告知受检测者哪些内容？何时候告知？</a:t>
            </a:r>
          </a:p>
        </p:txBody>
      </p:sp>
    </p:spTree>
    <p:extLst>
      <p:ext uri="{BB962C8B-B14F-4D97-AF65-F5344CB8AC3E}">
        <p14:creationId xmlns:p14="http://schemas.microsoft.com/office/powerpoint/2010/main" val="405355952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5192" y="232663"/>
            <a:ext cx="8229600" cy="857250"/>
          </a:xfrm>
        </p:spPr>
        <p:txBody>
          <a:bodyPr>
            <a:normAutofit/>
          </a:bodyPr>
          <a:lstStyle/>
          <a:p>
            <a:r>
              <a:rPr lang="zh-CN" altLang="en-US" sz="3600" b="1" dirty="0">
                <a:solidFill>
                  <a:srgbClr val="FF0000"/>
                </a:solidFill>
                <a:latin typeface="微软雅黑" panose="020B0503020204020204" pitchFamily="34" charset="-122"/>
                <a:ea typeface="微软雅黑" panose="020B0503020204020204" pitchFamily="34" charset="-122"/>
              </a:rPr>
              <a:t>分子诊断技术合理化临床应用</a:t>
            </a:r>
          </a:p>
        </p:txBody>
      </p:sp>
      <p:grpSp>
        <p:nvGrpSpPr>
          <p:cNvPr id="12" name="组合 11"/>
          <p:cNvGrpSpPr/>
          <p:nvPr/>
        </p:nvGrpSpPr>
        <p:grpSpPr>
          <a:xfrm>
            <a:off x="179512" y="2708920"/>
            <a:ext cx="4453650" cy="2275116"/>
            <a:chOff x="251520" y="1507260"/>
            <a:chExt cx="4453650" cy="2275116"/>
          </a:xfrm>
        </p:grpSpPr>
        <p:pic>
          <p:nvPicPr>
            <p:cNvPr id="7" name="Picture 8" descr="Miseq平台.jpg"/>
            <p:cNvPicPr>
              <a:picLocks noChangeAspect="1"/>
            </p:cNvPicPr>
            <p:nvPr/>
          </p:nvPicPr>
          <p:blipFill>
            <a:blip r:embed="rId2"/>
            <a:stretch>
              <a:fillRect/>
            </a:stretch>
          </p:blipFill>
          <p:spPr>
            <a:xfrm>
              <a:off x="251520" y="2355726"/>
              <a:ext cx="1450868" cy="1426650"/>
            </a:xfrm>
            <a:prstGeom prst="ellipse">
              <a:avLst/>
            </a:prstGeom>
            <a:ln>
              <a:noFill/>
            </a:ln>
          </p:spPr>
        </p:pic>
        <p:pic>
          <p:nvPicPr>
            <p:cNvPr id="8" name="Picture 15" descr="荧光定量PCR.jpg"/>
            <p:cNvPicPr>
              <a:picLocks noChangeAspect="1"/>
            </p:cNvPicPr>
            <p:nvPr/>
          </p:nvPicPr>
          <p:blipFill>
            <a:blip r:embed="rId3"/>
            <a:stretch>
              <a:fillRect/>
            </a:stretch>
          </p:blipFill>
          <p:spPr>
            <a:xfrm>
              <a:off x="457200" y="1507260"/>
              <a:ext cx="1091891" cy="1064490"/>
            </a:xfrm>
            <a:prstGeom prst="ellipse">
              <a:avLst/>
            </a:prstGeom>
          </p:spPr>
        </p:pic>
        <p:sp>
          <p:nvSpPr>
            <p:cNvPr id="9" name="文本框 8"/>
            <p:cNvSpPr txBox="1"/>
            <p:nvPr/>
          </p:nvSpPr>
          <p:spPr>
            <a:xfrm>
              <a:off x="1764401" y="1786920"/>
              <a:ext cx="798617" cy="1569660"/>
            </a:xfrm>
            <a:prstGeom prst="rect">
              <a:avLst/>
            </a:prstGeom>
            <a:noFill/>
          </p:spPr>
          <p:txBody>
            <a:bodyPr wrap="none" rtlCol="0">
              <a:spAutoFit/>
            </a:bodyPr>
            <a:lstStyle/>
            <a:p>
              <a:r>
                <a:rPr lang="en-US" altLang="zh-CN" sz="9600" dirty="0"/>
                <a:t>+</a:t>
              </a:r>
              <a:endParaRPr lang="zh-CN" altLang="en-US" sz="9600" dirty="0"/>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98309" y="1786920"/>
              <a:ext cx="2106861" cy="1792941"/>
            </a:xfrm>
            <a:prstGeom prst="rect">
              <a:avLst/>
            </a:prstGeom>
          </p:spPr>
        </p:pic>
      </p:grpSp>
      <p:grpSp>
        <p:nvGrpSpPr>
          <p:cNvPr id="20" name="组合 19"/>
          <p:cNvGrpSpPr/>
          <p:nvPr/>
        </p:nvGrpSpPr>
        <p:grpSpPr>
          <a:xfrm>
            <a:off x="4716017" y="3744793"/>
            <a:ext cx="3888431" cy="2216037"/>
            <a:chOff x="4716016" y="2887542"/>
            <a:chExt cx="3888431" cy="2216037"/>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8700" y="2887542"/>
              <a:ext cx="3105747" cy="2216037"/>
            </a:xfrm>
            <a:prstGeom prst="rect">
              <a:avLst/>
            </a:prstGeom>
          </p:spPr>
        </p:pic>
        <p:sp>
          <p:nvSpPr>
            <p:cNvPr id="16" name="右箭头 15"/>
            <p:cNvSpPr/>
            <p:nvPr/>
          </p:nvSpPr>
          <p:spPr>
            <a:xfrm>
              <a:off x="4716016" y="3924271"/>
              <a:ext cx="760953" cy="2025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4668454" y="1744630"/>
            <a:ext cx="4040839" cy="2105724"/>
            <a:chOff x="4668453" y="887380"/>
            <a:chExt cx="4040839" cy="2105724"/>
          </a:xfrm>
        </p:grpSpPr>
        <p:grpSp>
          <p:nvGrpSpPr>
            <p:cNvPr id="18" name="组合 17"/>
            <p:cNvGrpSpPr/>
            <p:nvPr/>
          </p:nvGrpSpPr>
          <p:grpSpPr>
            <a:xfrm>
              <a:off x="5292080" y="887380"/>
              <a:ext cx="3417212" cy="2105724"/>
              <a:chOff x="5292080" y="887380"/>
              <a:chExt cx="3417212" cy="2105724"/>
            </a:xfrm>
          </p:grpSpPr>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92080" y="887380"/>
                <a:ext cx="3417212" cy="2105724"/>
              </a:xfrm>
              <a:prstGeom prst="rect">
                <a:avLst/>
              </a:prstGeom>
            </p:spPr>
          </p:pic>
          <p:sp>
            <p:nvSpPr>
              <p:cNvPr id="14" name="文本框 13"/>
              <p:cNvSpPr txBox="1"/>
              <p:nvPr/>
            </p:nvSpPr>
            <p:spPr>
              <a:xfrm>
                <a:off x="5476969" y="1707654"/>
                <a:ext cx="2954655" cy="1150315"/>
              </a:xfrm>
              <a:prstGeom prst="rect">
                <a:avLst/>
              </a:prstGeom>
              <a:noFill/>
            </p:spPr>
            <p:txBody>
              <a:bodyPr vert="eaVert" wrap="none" rtlCol="0">
                <a:spAutoFit/>
              </a:bodyPr>
              <a:lstStyle/>
              <a:p>
                <a:pPr marL="285750" indent="-285750">
                  <a:buFont typeface="Wingdings" panose="05000000000000000000" pitchFamily="2" charset="2"/>
                  <a:buChar char="Ø"/>
                </a:pPr>
                <a:r>
                  <a:rPr lang="zh-CN" altLang="en-US" sz="2000" dirty="0"/>
                  <a:t>？？！</a:t>
                </a:r>
                <a:endParaRPr lang="en-US" altLang="zh-CN" sz="2000" dirty="0"/>
              </a:p>
              <a:p>
                <a:pPr marL="285750" indent="-285750">
                  <a:buFont typeface="Wingdings" panose="05000000000000000000" pitchFamily="2" charset="2"/>
                  <a:buChar char="Ø"/>
                </a:pPr>
                <a:endParaRPr lang="en-US" altLang="zh-CN" sz="2000" dirty="0"/>
              </a:p>
              <a:p>
                <a:pPr marL="285750" indent="-285750">
                  <a:buFont typeface="Wingdings" panose="05000000000000000000" pitchFamily="2" charset="2"/>
                  <a:buChar char="Ø"/>
                </a:pPr>
                <a:r>
                  <a:rPr lang="zh-CN" altLang="en-US" sz="2000" dirty="0"/>
                  <a:t>多基因</a:t>
                </a:r>
                <a:endParaRPr lang="en-US" altLang="zh-CN" sz="2000" dirty="0"/>
              </a:p>
              <a:p>
                <a:pPr marL="285750" indent="-285750">
                  <a:buFont typeface="Wingdings" panose="05000000000000000000" pitchFamily="2" charset="2"/>
                  <a:buChar char="Ø"/>
                </a:pPr>
                <a:endParaRPr lang="en-US" altLang="zh-CN" sz="2000" dirty="0"/>
              </a:p>
              <a:p>
                <a:pPr marL="285750" indent="-285750">
                  <a:buFont typeface="Wingdings" panose="05000000000000000000" pitchFamily="2" charset="2"/>
                  <a:buChar char="Ø"/>
                </a:pPr>
                <a:r>
                  <a:rPr lang="zh-CN" altLang="en-US" sz="2000" dirty="0"/>
                  <a:t>高敏感</a:t>
                </a:r>
                <a:endParaRPr lang="en-US" altLang="zh-CN" sz="2000" dirty="0"/>
              </a:p>
              <a:p>
                <a:pPr marL="285750" indent="-285750">
                  <a:buFont typeface="Wingdings" panose="05000000000000000000" pitchFamily="2" charset="2"/>
                  <a:buChar char="Ø"/>
                </a:pPr>
                <a:endParaRPr lang="en-US" altLang="zh-CN" sz="2000" dirty="0"/>
              </a:p>
              <a:p>
                <a:pPr marL="285750" indent="-285750">
                  <a:buFont typeface="Wingdings" panose="05000000000000000000" pitchFamily="2" charset="2"/>
                  <a:buChar char="Ø"/>
                </a:pPr>
                <a:r>
                  <a:rPr lang="zh-CN" altLang="en-US" sz="2000" dirty="0"/>
                  <a:t>无创性</a:t>
                </a:r>
                <a:endParaRPr lang="en-US" altLang="zh-CN" sz="2000" dirty="0"/>
              </a:p>
              <a:p>
                <a:pPr marL="285750" indent="-285750">
                  <a:buFont typeface="Wingdings" panose="05000000000000000000" pitchFamily="2" charset="2"/>
                  <a:buChar char="Ø"/>
                </a:pPr>
                <a:endParaRPr lang="en-US" altLang="zh-CN" sz="2000" dirty="0"/>
              </a:p>
              <a:p>
                <a:pPr marL="285750" indent="-285750">
                  <a:buFont typeface="Wingdings" panose="05000000000000000000" pitchFamily="2" charset="2"/>
                  <a:buChar char="Ø"/>
                </a:pPr>
                <a:r>
                  <a:rPr lang="zh-CN" altLang="en-US" sz="2000" dirty="0"/>
                  <a:t>实时性</a:t>
                </a:r>
              </a:p>
            </p:txBody>
          </p:sp>
        </p:grpSp>
        <p:sp>
          <p:nvSpPr>
            <p:cNvPr id="17" name="右箭头 16"/>
            <p:cNvSpPr/>
            <p:nvPr/>
          </p:nvSpPr>
          <p:spPr>
            <a:xfrm>
              <a:off x="4668453" y="1905546"/>
              <a:ext cx="725402" cy="2243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385192" y="2163818"/>
            <a:ext cx="1125166" cy="584775"/>
          </a:xfrm>
          <a:prstGeom prst="rect">
            <a:avLst/>
          </a:prstGeom>
          <a:noFill/>
        </p:spPr>
        <p:txBody>
          <a:bodyPr wrap="square" rtlCol="0">
            <a:spAutoFit/>
          </a:bodyPr>
          <a:lstStyle/>
          <a:p>
            <a:r>
              <a:rPr lang="en-US" altLang="zh-CN" sz="3200" b="1" dirty="0">
                <a:latin typeface="微软雅黑" panose="020B0503020204020204" pitchFamily="34" charset="-122"/>
                <a:ea typeface="微软雅黑" panose="020B0503020204020204" pitchFamily="34" charset="-122"/>
              </a:rPr>
              <a:t>NGS</a:t>
            </a:r>
            <a:endParaRPr lang="zh-CN" altLang="en-US" sz="3200" b="1"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2741456" y="2229864"/>
            <a:ext cx="1826141"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液体活检</a:t>
            </a:r>
          </a:p>
        </p:txBody>
      </p:sp>
    </p:spTree>
    <p:extLst>
      <p:ext uri="{BB962C8B-B14F-4D97-AF65-F5344CB8AC3E}">
        <p14:creationId xmlns:p14="http://schemas.microsoft.com/office/powerpoint/2010/main" val="1812951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571480"/>
            <a:ext cx="8643966" cy="695000"/>
          </a:xfrm>
        </p:spPr>
        <p:txBody>
          <a:bodyPr>
            <a:noAutofit/>
          </a:bodyPr>
          <a:lstStyle/>
          <a:p>
            <a:pPr algn="l"/>
            <a:r>
              <a:rPr lang="zh-CN" altLang="en-US" sz="4800" b="1" dirty="0" smtClean="0">
                <a:solidFill>
                  <a:srgbClr val="FF0000"/>
                </a:solidFill>
                <a:latin typeface="微软雅黑" pitchFamily="34" charset="-122"/>
                <a:ea typeface="微软雅黑" pitchFamily="34" charset="-122"/>
              </a:rPr>
              <a:t>边建设边服务</a:t>
            </a:r>
            <a:r>
              <a:rPr lang="en-US" altLang="zh-CN" sz="4800" b="1" dirty="0" smtClean="0">
                <a:solidFill>
                  <a:srgbClr val="FF0000"/>
                </a:solidFill>
                <a:latin typeface="微软雅黑" pitchFamily="34" charset="-122"/>
                <a:ea typeface="微软雅黑" pitchFamily="34" charset="-122"/>
              </a:rPr>
              <a:t/>
            </a:r>
            <a:br>
              <a:rPr lang="en-US" altLang="zh-CN" sz="4800" b="1" dirty="0" smtClean="0">
                <a:solidFill>
                  <a:srgbClr val="FF0000"/>
                </a:solidFill>
                <a:latin typeface="微软雅黑" pitchFamily="34" charset="-122"/>
                <a:ea typeface="微软雅黑" pitchFamily="34" charset="-122"/>
              </a:rPr>
            </a:br>
            <a:r>
              <a:rPr lang="en-US" altLang="zh-CN" sz="4800" b="1" dirty="0" smtClean="0">
                <a:solidFill>
                  <a:srgbClr val="FF0000"/>
                </a:solidFill>
                <a:latin typeface="微软雅黑" pitchFamily="34" charset="-122"/>
                <a:ea typeface="微软雅黑" pitchFamily="34" charset="-122"/>
              </a:rPr>
              <a:t>      ——</a:t>
            </a:r>
            <a:r>
              <a:rPr lang="zh-CN" altLang="en-US" sz="4800" b="1" dirty="0" smtClean="0">
                <a:solidFill>
                  <a:srgbClr val="FF0000"/>
                </a:solidFill>
                <a:latin typeface="微软雅黑" pitchFamily="34" charset="-122"/>
                <a:ea typeface="微软雅黑" pitchFamily="34" charset="-122"/>
              </a:rPr>
              <a:t>配套完善的实验室群</a:t>
            </a:r>
            <a:endParaRPr lang="zh-CN" altLang="en-US" sz="4800" b="1" dirty="0">
              <a:solidFill>
                <a:srgbClr val="FF0000"/>
              </a:solidFill>
              <a:latin typeface="微软雅黑" pitchFamily="34" charset="-122"/>
              <a:ea typeface="微软雅黑" pitchFamily="34" charset="-122"/>
            </a:endParaRPr>
          </a:p>
        </p:txBody>
      </p:sp>
      <p:grpSp>
        <p:nvGrpSpPr>
          <p:cNvPr id="6" name="组合 13"/>
          <p:cNvGrpSpPr/>
          <p:nvPr/>
        </p:nvGrpSpPr>
        <p:grpSpPr>
          <a:xfrm>
            <a:off x="1071539" y="4000504"/>
            <a:ext cx="4071965" cy="2743196"/>
            <a:chOff x="0" y="214289"/>
            <a:chExt cx="6646130" cy="5761538"/>
          </a:xfrm>
        </p:grpSpPr>
        <p:grpSp>
          <p:nvGrpSpPr>
            <p:cNvPr id="7" name="组合 3"/>
            <p:cNvGrpSpPr>
              <a:grpSpLocks/>
            </p:cNvGrpSpPr>
            <p:nvPr/>
          </p:nvGrpSpPr>
          <p:grpSpPr bwMode="auto">
            <a:xfrm>
              <a:off x="3381365" y="214291"/>
              <a:ext cx="3264765" cy="2985011"/>
              <a:chOff x="344027" y="4159380"/>
              <a:chExt cx="2841225" cy="2246973"/>
            </a:xfrm>
          </p:grpSpPr>
          <p:pic>
            <p:nvPicPr>
              <p:cNvPr id="16" name="Picture 3" descr="IMG_20130830_18004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109" r="12713"/>
              <a:stretch/>
            </p:blipFill>
            <p:spPr bwMode="auto">
              <a:xfrm>
                <a:off x="344027" y="4159380"/>
                <a:ext cx="2838383" cy="2140827"/>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7" name="Text Box 2"/>
              <p:cNvSpPr txBox="1">
                <a:spLocks noChangeArrowheads="1"/>
              </p:cNvSpPr>
              <p:nvPr/>
            </p:nvSpPr>
            <p:spPr bwMode="auto">
              <a:xfrm>
                <a:off x="1556539" y="5968416"/>
                <a:ext cx="1628713" cy="437937"/>
              </a:xfrm>
              <a:prstGeom prst="rect">
                <a:avLst/>
              </a:prstGeom>
              <a:solidFill>
                <a:schemeClr val="bg1"/>
              </a:solidFill>
              <a:ln w="9525" algn="ctr">
                <a:solidFill>
                  <a:schemeClr val="bg1"/>
                </a:solidFill>
                <a:miter lim="800000"/>
                <a:headEnd/>
                <a:tailEnd/>
              </a:ln>
            </p:spPr>
            <p:txBody>
              <a:bodyPr wrap="square">
                <a:spAutoFit/>
              </a:bodyPr>
              <a:lstStyle/>
              <a:p>
                <a:pPr algn="ctr" eaLnBrk="1" hangingPunct="1">
                  <a:spcBef>
                    <a:spcPct val="50000"/>
                  </a:spcBef>
                </a:pPr>
                <a:r>
                  <a:rPr lang="en-US" altLang="zh-CN" sz="1200" b="1" dirty="0">
                    <a:solidFill>
                      <a:srgbClr val="003E6C"/>
                    </a:solidFill>
                    <a:latin typeface="Arial" pitchFamily="34" charset="0"/>
                    <a:ea typeface="黑体" pitchFamily="49" charset="-122"/>
                    <a:cs typeface="Arial" pitchFamily="34" charset="0"/>
                  </a:rPr>
                  <a:t>Sanger</a:t>
                </a:r>
                <a:r>
                  <a:rPr lang="zh-CN" altLang="en-US" sz="1200" b="1" dirty="0" smtClean="0">
                    <a:solidFill>
                      <a:srgbClr val="003E6C"/>
                    </a:solidFill>
                    <a:latin typeface="Arial" pitchFamily="34" charset="0"/>
                    <a:ea typeface="黑体" pitchFamily="49" charset="-122"/>
                    <a:cs typeface="Arial" pitchFamily="34" charset="0"/>
                  </a:rPr>
                  <a:t>测序</a:t>
                </a:r>
                <a:endParaRPr lang="zh-CN" altLang="en-US" sz="1200" b="1" dirty="0">
                  <a:solidFill>
                    <a:srgbClr val="003E6C"/>
                  </a:solidFill>
                  <a:latin typeface="Arial" pitchFamily="34" charset="0"/>
                  <a:ea typeface="黑体" pitchFamily="49" charset="-122"/>
                  <a:cs typeface="Arial" pitchFamily="34" charset="0"/>
                </a:endParaRPr>
              </a:p>
            </p:txBody>
          </p:sp>
        </p:grpSp>
        <p:grpSp>
          <p:nvGrpSpPr>
            <p:cNvPr id="8" name="组合 2"/>
            <p:cNvGrpSpPr>
              <a:grpSpLocks/>
            </p:cNvGrpSpPr>
            <p:nvPr/>
          </p:nvGrpSpPr>
          <p:grpSpPr bwMode="auto">
            <a:xfrm>
              <a:off x="0" y="214289"/>
              <a:ext cx="3342423" cy="2992533"/>
              <a:chOff x="4959465" y="1921176"/>
              <a:chExt cx="2912949" cy="3233723"/>
            </a:xfrm>
          </p:grpSpPr>
          <p:pic>
            <p:nvPicPr>
              <p:cNvPr id="14" name="Picture 8" descr="2013-09-02_07-26-06_140"/>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869" t="7808"/>
              <a:stretch/>
            </p:blipFill>
            <p:spPr bwMode="auto">
              <a:xfrm>
                <a:off x="4959465" y="1921176"/>
                <a:ext cx="2865938" cy="3067322"/>
              </a:xfrm>
              <a:prstGeom prst="rect">
                <a:avLst/>
              </a:prstGeom>
              <a:noFill/>
              <a:ln>
                <a:noFill/>
              </a:ln>
            </p:spPr>
          </p:pic>
          <p:sp>
            <p:nvSpPr>
              <p:cNvPr id="15" name="矩形 7"/>
              <p:cNvSpPr>
                <a:spLocks noChangeArrowheads="1"/>
              </p:cNvSpPr>
              <p:nvPr/>
            </p:nvSpPr>
            <p:spPr bwMode="auto">
              <a:xfrm>
                <a:off x="6578163" y="4468636"/>
                <a:ext cx="1294251" cy="686263"/>
              </a:xfrm>
              <a:prstGeom prst="rect">
                <a:avLst/>
              </a:prstGeom>
              <a:solidFill>
                <a:schemeClr val="bg1"/>
              </a:solidFill>
              <a:ln w="9525">
                <a:noFill/>
                <a:miter lim="800000"/>
                <a:headEnd/>
                <a:tailEnd/>
              </a:ln>
            </p:spPr>
            <p:txBody>
              <a:bodyPr>
                <a:spAutoFit/>
              </a:bodyPr>
              <a:lstStyle/>
              <a:p>
                <a:pPr algn="ctr"/>
                <a:r>
                  <a:rPr lang="zh-CN" altLang="en-US" sz="1200" b="1" dirty="0">
                    <a:solidFill>
                      <a:srgbClr val="002060"/>
                    </a:solidFill>
                    <a:latin typeface="Arial" pitchFamily="34" charset="0"/>
                    <a:ea typeface="黑体" pitchFamily="49" charset="-122"/>
                    <a:cs typeface="Arial" pitchFamily="34" charset="0"/>
                  </a:rPr>
                  <a:t>基因分</a:t>
                </a:r>
                <a:r>
                  <a:rPr lang="zh-CN" altLang="en-US" sz="1200" b="1" dirty="0" smtClean="0">
                    <a:solidFill>
                      <a:srgbClr val="002060"/>
                    </a:solidFill>
                    <a:latin typeface="Arial" pitchFamily="34" charset="0"/>
                    <a:ea typeface="黑体" pitchFamily="49" charset="-122"/>
                    <a:cs typeface="Arial" pitchFamily="34" charset="0"/>
                  </a:rPr>
                  <a:t>型</a:t>
                </a:r>
                <a:endParaRPr lang="zh-CN" altLang="en-US" sz="1200" b="1" dirty="0">
                  <a:solidFill>
                    <a:srgbClr val="002060"/>
                  </a:solidFill>
                  <a:latin typeface="Arial" pitchFamily="34" charset="0"/>
                  <a:ea typeface="黑体" pitchFamily="49" charset="-122"/>
                  <a:cs typeface="Arial" pitchFamily="34" charset="0"/>
                </a:endParaRPr>
              </a:p>
            </p:txBody>
          </p:sp>
        </p:grpSp>
        <p:pic>
          <p:nvPicPr>
            <p:cNvPr id="9" name="Picture 6" descr="2013-09-02_07-27-27_85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0" y="3131828"/>
              <a:ext cx="3288479" cy="284399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标题 1"/>
            <p:cNvSpPr txBox="1">
              <a:spLocks/>
            </p:cNvSpPr>
            <p:nvPr/>
          </p:nvSpPr>
          <p:spPr bwMode="auto">
            <a:xfrm>
              <a:off x="2323381" y="5487232"/>
              <a:ext cx="941384" cy="428627"/>
            </a:xfrm>
            <a:prstGeom prst="rect">
              <a:avLst/>
            </a:prstGeom>
            <a:solidFill>
              <a:schemeClr val="bg1"/>
            </a:solidFill>
            <a:ln w="9525">
              <a:noFill/>
              <a:miter lim="800000"/>
              <a:headEnd/>
              <a:tailEnd/>
            </a:ln>
          </p:spPr>
          <p:txBody>
            <a:bodyPr/>
            <a:lstStyle/>
            <a:p>
              <a:pPr algn="ctr" eaLnBrk="1" hangingPunct="1"/>
              <a:r>
                <a:rPr lang="en-US" altLang="zh-CN" sz="1200" dirty="0" smtClean="0">
                  <a:solidFill>
                    <a:srgbClr val="002060"/>
                  </a:solidFill>
                  <a:latin typeface="Arial" pitchFamily="34" charset="0"/>
                  <a:ea typeface="黑体" pitchFamily="49" charset="-122"/>
                  <a:cs typeface="Arial" pitchFamily="34" charset="0"/>
                </a:rPr>
                <a:t>FISH</a:t>
              </a:r>
              <a:endParaRPr lang="zh-CN" altLang="en-US" sz="1200" dirty="0">
                <a:solidFill>
                  <a:srgbClr val="002060"/>
                </a:solidFill>
                <a:latin typeface="Arial" pitchFamily="34" charset="0"/>
                <a:ea typeface="黑体" pitchFamily="49" charset="-122"/>
                <a:cs typeface="Arial" pitchFamily="34" charset="0"/>
              </a:endParaRPr>
            </a:p>
          </p:txBody>
        </p:sp>
        <p:grpSp>
          <p:nvGrpSpPr>
            <p:cNvPr id="11" name="组合 12"/>
            <p:cNvGrpSpPr>
              <a:grpSpLocks/>
            </p:cNvGrpSpPr>
            <p:nvPr/>
          </p:nvGrpSpPr>
          <p:grpSpPr bwMode="auto">
            <a:xfrm>
              <a:off x="3381364" y="3129724"/>
              <a:ext cx="3131715" cy="2786136"/>
              <a:chOff x="811361" y="1701681"/>
              <a:chExt cx="3158120" cy="2796183"/>
            </a:xfrm>
          </p:grpSpPr>
          <p:pic>
            <p:nvPicPr>
              <p:cNvPr id="12" name="Picture 7" descr="IMG_20130830_17592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20203"/>
              <a:stretch/>
            </p:blipFill>
            <p:spPr bwMode="auto">
              <a:xfrm>
                <a:off x="811361" y="1701681"/>
                <a:ext cx="3141443" cy="2796183"/>
              </a:xfrm>
              <a:prstGeom prst="rect">
                <a:avLst/>
              </a:prstGeom>
              <a:noFill/>
              <a:ln>
                <a:noFill/>
              </a:ln>
            </p:spPr>
          </p:pic>
          <p:sp>
            <p:nvSpPr>
              <p:cNvPr id="13" name="Text Box 3"/>
              <p:cNvSpPr txBox="1">
                <a:spLocks noChangeArrowheads="1"/>
              </p:cNvSpPr>
              <p:nvPr/>
            </p:nvSpPr>
            <p:spPr bwMode="auto">
              <a:xfrm>
                <a:off x="2927835" y="3830384"/>
                <a:ext cx="1041646" cy="637367"/>
              </a:xfrm>
              <a:prstGeom prst="rect">
                <a:avLst/>
              </a:prstGeom>
              <a:solidFill>
                <a:schemeClr val="bg1"/>
              </a:solidFill>
              <a:ln w="9525" algn="ctr">
                <a:noFill/>
                <a:miter lim="800000"/>
                <a:headEnd/>
                <a:tailEnd/>
              </a:ln>
            </p:spPr>
            <p:txBody>
              <a:bodyPr wrap="square">
                <a:spAutoFit/>
              </a:bodyPr>
              <a:lstStyle/>
              <a:p>
                <a:pPr algn="ctr" eaLnBrk="1" hangingPunct="1">
                  <a:spcBef>
                    <a:spcPct val="50000"/>
                  </a:spcBef>
                </a:pPr>
                <a:r>
                  <a:rPr lang="zh-CN" altLang="en-US" sz="1200" b="1" dirty="0" smtClean="0">
                    <a:solidFill>
                      <a:srgbClr val="003E6C"/>
                    </a:solidFill>
                    <a:latin typeface="Arial" pitchFamily="34" charset="0"/>
                    <a:ea typeface="黑体" pitchFamily="49" charset="-122"/>
                    <a:cs typeface="Arial" pitchFamily="34" charset="0"/>
                  </a:rPr>
                  <a:t>病理</a:t>
                </a:r>
                <a:endParaRPr lang="zh-CN" altLang="en-US" sz="1200" b="1" dirty="0">
                  <a:solidFill>
                    <a:srgbClr val="003E6C"/>
                  </a:solidFill>
                  <a:latin typeface="Arial" pitchFamily="34" charset="0"/>
                  <a:ea typeface="黑体" pitchFamily="49" charset="-122"/>
                  <a:cs typeface="Arial" pitchFamily="34" charset="0"/>
                </a:endParaRPr>
              </a:p>
            </p:txBody>
          </p:sp>
        </p:grpSp>
      </p:grpSp>
      <p:sp>
        <p:nvSpPr>
          <p:cNvPr id="20" name="矩形 7"/>
          <p:cNvSpPr>
            <a:spLocks noChangeArrowheads="1"/>
          </p:cNvSpPr>
          <p:nvPr/>
        </p:nvSpPr>
        <p:spPr bwMode="auto">
          <a:xfrm>
            <a:off x="7858117" y="3143248"/>
            <a:ext cx="1124544" cy="461665"/>
          </a:xfrm>
          <a:prstGeom prst="rect">
            <a:avLst/>
          </a:prstGeom>
          <a:solidFill>
            <a:schemeClr val="bg1"/>
          </a:solidFill>
          <a:ln w="9525">
            <a:noFill/>
            <a:miter lim="800000"/>
            <a:headEnd/>
            <a:tailEnd/>
          </a:ln>
        </p:spPr>
        <p:txBody>
          <a:bodyPr wrap="square">
            <a:spAutoFit/>
          </a:bodyPr>
          <a:lstStyle/>
          <a:p>
            <a:pPr algn="ctr"/>
            <a:r>
              <a:rPr lang="zh-CN" altLang="en-US" sz="1200" b="1" dirty="0" smtClean="0">
                <a:solidFill>
                  <a:srgbClr val="002060"/>
                </a:solidFill>
                <a:latin typeface="Arial" pitchFamily="34" charset="0"/>
                <a:ea typeface="黑体" pitchFamily="49" charset="-122"/>
                <a:cs typeface="Arial" pitchFamily="34" charset="0"/>
              </a:rPr>
              <a:t>标准化</a:t>
            </a:r>
            <a:r>
              <a:rPr lang="en-US" altLang="zh-CN" sz="1200" b="1" dirty="0" smtClean="0">
                <a:solidFill>
                  <a:srgbClr val="002060"/>
                </a:solidFill>
                <a:latin typeface="Arial" pitchFamily="34" charset="0"/>
                <a:ea typeface="黑体" pitchFamily="49" charset="-122"/>
                <a:cs typeface="Arial" pitchFamily="34" charset="0"/>
              </a:rPr>
              <a:t>PCR</a:t>
            </a:r>
          </a:p>
          <a:p>
            <a:pPr algn="ctr"/>
            <a:r>
              <a:rPr lang="zh-CN" altLang="en-US" sz="1200" b="1" dirty="0" smtClean="0">
                <a:solidFill>
                  <a:srgbClr val="002060"/>
                </a:solidFill>
                <a:latin typeface="Arial" pitchFamily="34" charset="0"/>
                <a:ea typeface="黑体" pitchFamily="49" charset="-122"/>
                <a:cs typeface="Arial" pitchFamily="34" charset="0"/>
              </a:rPr>
              <a:t>实验室</a:t>
            </a:r>
            <a:endParaRPr lang="zh-CN" altLang="en-US" sz="1200" b="1" dirty="0">
              <a:solidFill>
                <a:srgbClr val="002060"/>
              </a:solidFill>
              <a:latin typeface="Arial" pitchFamily="34" charset="0"/>
              <a:ea typeface="黑体" pitchFamily="49" charset="-122"/>
              <a:cs typeface="Arial" pitchFamily="34" charset="0"/>
            </a:endParaRPr>
          </a:p>
        </p:txBody>
      </p:sp>
      <p:grpSp>
        <p:nvGrpSpPr>
          <p:cNvPr id="23" name="组合 22"/>
          <p:cNvGrpSpPr/>
          <p:nvPr/>
        </p:nvGrpSpPr>
        <p:grpSpPr>
          <a:xfrm>
            <a:off x="5500694" y="4286256"/>
            <a:ext cx="2643206" cy="2001771"/>
            <a:chOff x="6000760" y="3571876"/>
            <a:chExt cx="2643206" cy="2001771"/>
          </a:xfrm>
        </p:grpSpPr>
        <p:pic>
          <p:nvPicPr>
            <p:cNvPr id="19" name="Picture 6"/>
            <p:cNvPicPr>
              <a:picLocks noChangeAspect="1" noChangeArrowheads="1"/>
            </p:cNvPicPr>
            <p:nvPr/>
          </p:nvPicPr>
          <p:blipFill>
            <a:blip r:embed="rId6" cstate="print"/>
            <a:srcRect l="7500" b="6596"/>
            <a:stretch>
              <a:fillRect/>
            </a:stretch>
          </p:blipFill>
          <p:spPr bwMode="auto">
            <a:xfrm>
              <a:off x="6000760" y="3571876"/>
              <a:ext cx="2643206" cy="2001771"/>
            </a:xfrm>
            <a:prstGeom prst="rect">
              <a:avLst/>
            </a:prstGeom>
            <a:noFill/>
            <a:ln w="9525">
              <a:noFill/>
              <a:miter lim="800000"/>
              <a:headEnd/>
              <a:tailEnd/>
            </a:ln>
            <a:effectLst/>
          </p:spPr>
        </p:pic>
        <p:sp>
          <p:nvSpPr>
            <p:cNvPr id="21" name="矩形 7"/>
            <p:cNvSpPr>
              <a:spLocks noChangeArrowheads="1"/>
            </p:cNvSpPr>
            <p:nvPr/>
          </p:nvSpPr>
          <p:spPr bwMode="auto">
            <a:xfrm>
              <a:off x="7500958" y="5295141"/>
              <a:ext cx="1124544" cy="276999"/>
            </a:xfrm>
            <a:prstGeom prst="rect">
              <a:avLst/>
            </a:prstGeom>
            <a:solidFill>
              <a:schemeClr val="bg1"/>
            </a:solidFill>
            <a:ln w="9525">
              <a:noFill/>
              <a:miter lim="800000"/>
              <a:headEnd/>
              <a:tailEnd/>
            </a:ln>
          </p:spPr>
          <p:txBody>
            <a:bodyPr wrap="square">
              <a:spAutoFit/>
            </a:bodyPr>
            <a:lstStyle/>
            <a:p>
              <a:pPr algn="ctr"/>
              <a:r>
                <a:rPr lang="en-US" altLang="zh-CN" sz="1200" b="1" dirty="0" smtClean="0">
                  <a:solidFill>
                    <a:srgbClr val="002060"/>
                  </a:solidFill>
                  <a:latin typeface="Arial" pitchFamily="34" charset="0"/>
                  <a:ea typeface="黑体" pitchFamily="49" charset="-122"/>
                  <a:cs typeface="Arial" pitchFamily="34" charset="0"/>
                </a:rPr>
                <a:t>NGS</a:t>
              </a:r>
              <a:r>
                <a:rPr lang="zh-CN" altLang="en-US" sz="1200" b="1" dirty="0" smtClean="0">
                  <a:solidFill>
                    <a:srgbClr val="002060"/>
                  </a:solidFill>
                  <a:latin typeface="Arial" pitchFamily="34" charset="0"/>
                  <a:ea typeface="黑体" pitchFamily="49" charset="-122"/>
                  <a:cs typeface="Arial" pitchFamily="34" charset="0"/>
                </a:rPr>
                <a:t>实验室</a:t>
              </a:r>
              <a:endParaRPr lang="zh-CN" altLang="en-US" sz="1200" b="1" dirty="0">
                <a:solidFill>
                  <a:srgbClr val="002060"/>
                </a:solidFill>
                <a:latin typeface="Arial" pitchFamily="34" charset="0"/>
                <a:ea typeface="黑体" pitchFamily="49" charset="-122"/>
                <a:cs typeface="Arial" pitchFamily="34" charset="0"/>
              </a:endParaRPr>
            </a:p>
          </p:txBody>
        </p:sp>
      </p:grpSp>
      <p:sp>
        <p:nvSpPr>
          <p:cNvPr id="26" name="TextBox 25"/>
          <p:cNvSpPr txBox="1"/>
          <p:nvPr/>
        </p:nvSpPr>
        <p:spPr>
          <a:xfrm>
            <a:off x="395594" y="4286256"/>
            <a:ext cx="461665" cy="2400657"/>
          </a:xfrm>
          <a:prstGeom prst="rect">
            <a:avLst/>
          </a:prstGeom>
        </p:spPr>
        <p:style>
          <a:lnRef idx="1">
            <a:schemeClr val="accent2"/>
          </a:lnRef>
          <a:fillRef idx="3">
            <a:schemeClr val="accent2"/>
          </a:fillRef>
          <a:effectRef idx="2">
            <a:schemeClr val="accent2"/>
          </a:effectRef>
          <a:fontRef idx="minor">
            <a:schemeClr val="lt1"/>
          </a:fontRef>
        </p:style>
        <p:txBody>
          <a:bodyPr vert="eaVert" wrap="none" rtlCol="0">
            <a:spAutoFit/>
          </a:bodyPr>
          <a:lstStyle/>
          <a:p>
            <a:r>
              <a:rPr lang="zh-CN" altLang="en-US" dirty="0" smtClean="0">
                <a:latin typeface="黑体" pitchFamily="49" charset="-122"/>
                <a:ea typeface="黑体" pitchFamily="49" charset="-122"/>
              </a:rPr>
              <a:t>四大配套实功能实验室</a:t>
            </a:r>
            <a:endParaRPr lang="zh-CN" altLang="en-US" dirty="0">
              <a:latin typeface="黑体" pitchFamily="49" charset="-122"/>
              <a:ea typeface="黑体" pitchFamily="49" charset="-122"/>
            </a:endParaRPr>
          </a:p>
        </p:txBody>
      </p:sp>
      <p:sp>
        <p:nvSpPr>
          <p:cNvPr id="27" name="TextBox 26"/>
          <p:cNvSpPr txBox="1"/>
          <p:nvPr/>
        </p:nvSpPr>
        <p:spPr>
          <a:xfrm>
            <a:off x="8429801" y="4286256"/>
            <a:ext cx="461665" cy="2376000"/>
          </a:xfrm>
          <a:prstGeom prst="rect">
            <a:avLst/>
          </a:prstGeom>
        </p:spPr>
        <p:style>
          <a:lnRef idx="1">
            <a:schemeClr val="accent2"/>
          </a:lnRef>
          <a:fillRef idx="3">
            <a:schemeClr val="accent2"/>
          </a:fillRef>
          <a:effectRef idx="2">
            <a:schemeClr val="accent2"/>
          </a:effectRef>
          <a:fontRef idx="minor">
            <a:schemeClr val="lt1"/>
          </a:fontRef>
        </p:style>
        <p:txBody>
          <a:bodyPr vert="eaVert" wrap="none" rtlCol="0">
            <a:spAutoFit/>
          </a:bodyPr>
          <a:lstStyle/>
          <a:p>
            <a:pPr algn="ctr"/>
            <a:r>
              <a:rPr lang="zh-CN" altLang="en-US" dirty="0" smtClean="0">
                <a:latin typeface="黑体" pitchFamily="49" charset="-122"/>
                <a:ea typeface="黑体" pitchFamily="49" charset="-122"/>
              </a:rPr>
              <a:t>高通量测序实验室</a:t>
            </a:r>
            <a:endParaRPr lang="zh-CN" altLang="en-US" dirty="0">
              <a:latin typeface="黑体" pitchFamily="49" charset="-122"/>
              <a:ea typeface="黑体" pitchFamily="49" charset="-122"/>
            </a:endParaRPr>
          </a:p>
        </p:txBody>
      </p:sp>
      <p:grpSp>
        <p:nvGrpSpPr>
          <p:cNvPr id="30" name="Group 2"/>
          <p:cNvGrpSpPr>
            <a:grpSpLocks/>
          </p:cNvGrpSpPr>
          <p:nvPr/>
        </p:nvGrpSpPr>
        <p:grpSpPr bwMode="auto">
          <a:xfrm>
            <a:off x="214281" y="1557932"/>
            <a:ext cx="8715437" cy="2135188"/>
            <a:chOff x="0" y="14"/>
            <a:chExt cx="5760" cy="1345"/>
          </a:xfrm>
        </p:grpSpPr>
        <p:sp>
          <p:nvSpPr>
            <p:cNvPr id="31" name="Rectangle 3"/>
            <p:cNvSpPr>
              <a:spLocks noChangeArrowheads="1"/>
            </p:cNvSpPr>
            <p:nvPr/>
          </p:nvSpPr>
          <p:spPr bwMode="auto">
            <a:xfrm>
              <a:off x="4354" y="84"/>
              <a:ext cx="1406" cy="318"/>
            </a:xfrm>
            <a:prstGeom prst="rect">
              <a:avLst/>
            </a:prstGeom>
            <a:solidFill>
              <a:srgbClr val="FFCC00"/>
            </a:solidFill>
            <a:ln w="9525">
              <a:noFill/>
              <a:miter lim="800000"/>
              <a:headEnd/>
              <a:tailEnd/>
            </a:ln>
          </p:spPr>
          <p:txBody>
            <a:bodyPr wrap="none" anchor="ctr"/>
            <a:lstStyle/>
            <a:p>
              <a:endParaRPr lang="zh-CN" altLang="en-US" b="1" dirty="0">
                <a:solidFill>
                  <a:schemeClr val="bg1"/>
                </a:solidFill>
              </a:endParaRPr>
            </a:p>
          </p:txBody>
        </p:sp>
        <p:sp>
          <p:nvSpPr>
            <p:cNvPr id="32" name="Rectangle 4"/>
            <p:cNvSpPr>
              <a:spLocks noChangeArrowheads="1"/>
            </p:cNvSpPr>
            <p:nvPr/>
          </p:nvSpPr>
          <p:spPr bwMode="auto">
            <a:xfrm>
              <a:off x="1454" y="96"/>
              <a:ext cx="1474" cy="318"/>
            </a:xfrm>
            <a:prstGeom prst="rect">
              <a:avLst/>
            </a:prstGeom>
            <a:solidFill>
              <a:srgbClr val="3366FF">
                <a:alpha val="76862"/>
              </a:srgbClr>
            </a:solidFill>
            <a:ln w="9525">
              <a:noFill/>
              <a:miter lim="800000"/>
              <a:headEnd/>
              <a:tailEnd/>
            </a:ln>
          </p:spPr>
          <p:txBody>
            <a:bodyPr wrap="none" anchor="ctr"/>
            <a:lstStyle/>
            <a:p>
              <a:endParaRPr lang="zh-CN" altLang="en-US" b="1" dirty="0">
                <a:solidFill>
                  <a:schemeClr val="bg1"/>
                </a:solidFill>
              </a:endParaRPr>
            </a:p>
          </p:txBody>
        </p:sp>
        <p:sp>
          <p:nvSpPr>
            <p:cNvPr id="33" name="Rectangle 5"/>
            <p:cNvSpPr>
              <a:spLocks noChangeArrowheads="1"/>
            </p:cNvSpPr>
            <p:nvPr/>
          </p:nvSpPr>
          <p:spPr bwMode="auto">
            <a:xfrm>
              <a:off x="2925" y="90"/>
              <a:ext cx="1474" cy="318"/>
            </a:xfrm>
            <a:prstGeom prst="rect">
              <a:avLst/>
            </a:prstGeom>
            <a:solidFill>
              <a:srgbClr val="FF00FF">
                <a:alpha val="87842"/>
              </a:srgbClr>
            </a:solidFill>
            <a:ln w="9525">
              <a:noFill/>
              <a:miter lim="800000"/>
              <a:headEnd/>
              <a:tailEnd/>
            </a:ln>
          </p:spPr>
          <p:txBody>
            <a:bodyPr wrap="none" anchor="ctr"/>
            <a:lstStyle/>
            <a:p>
              <a:endParaRPr lang="zh-CN" altLang="en-US" b="1" dirty="0">
                <a:solidFill>
                  <a:schemeClr val="bg1"/>
                </a:solidFill>
              </a:endParaRPr>
            </a:p>
          </p:txBody>
        </p:sp>
        <p:sp>
          <p:nvSpPr>
            <p:cNvPr id="34" name="Rectangle 6"/>
            <p:cNvSpPr>
              <a:spLocks noChangeArrowheads="1"/>
            </p:cNvSpPr>
            <p:nvPr/>
          </p:nvSpPr>
          <p:spPr bwMode="auto">
            <a:xfrm>
              <a:off x="0" y="84"/>
              <a:ext cx="1474" cy="318"/>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anchor="ctr"/>
            <a:lstStyle/>
            <a:p>
              <a:endParaRPr lang="zh-CN" altLang="en-US" b="1" dirty="0">
                <a:solidFill>
                  <a:schemeClr val="bg1"/>
                </a:solidFill>
              </a:endParaRPr>
            </a:p>
          </p:txBody>
        </p:sp>
        <p:pic>
          <p:nvPicPr>
            <p:cNvPr id="35" name="Picture 6" descr="IMG_20130608_083251"/>
            <p:cNvPicPr>
              <a:picLocks noChangeArrowheads="1"/>
            </p:cNvPicPr>
            <p:nvPr/>
          </p:nvPicPr>
          <p:blipFill>
            <a:blip r:embed="rId7" cstate="print"/>
            <a:srcRect/>
            <a:stretch>
              <a:fillRect/>
            </a:stretch>
          </p:blipFill>
          <p:spPr bwMode="auto">
            <a:xfrm>
              <a:off x="1464" y="201"/>
              <a:ext cx="1474" cy="1134"/>
            </a:xfrm>
            <a:prstGeom prst="rect">
              <a:avLst/>
            </a:prstGeom>
            <a:noFill/>
            <a:ln w="9525">
              <a:noFill/>
              <a:miter lim="800000"/>
              <a:headEnd/>
              <a:tailEnd/>
            </a:ln>
          </p:spPr>
        </p:pic>
        <p:pic>
          <p:nvPicPr>
            <p:cNvPr id="36" name="Picture 7" descr="IMG_20130608_084240"/>
            <p:cNvPicPr>
              <a:picLocks noChangeArrowheads="1"/>
            </p:cNvPicPr>
            <p:nvPr/>
          </p:nvPicPr>
          <p:blipFill>
            <a:blip r:embed="rId8" cstate="print"/>
            <a:srcRect l="2998" r="16946" b="19913"/>
            <a:stretch>
              <a:fillRect/>
            </a:stretch>
          </p:blipFill>
          <p:spPr bwMode="auto">
            <a:xfrm>
              <a:off x="4317" y="14"/>
              <a:ext cx="1443" cy="1328"/>
            </a:xfrm>
            <a:prstGeom prst="rect">
              <a:avLst/>
            </a:prstGeom>
            <a:noFill/>
            <a:ln w="9525">
              <a:noFill/>
              <a:miter lim="800000"/>
              <a:headEnd/>
              <a:tailEnd/>
            </a:ln>
          </p:spPr>
        </p:pic>
        <p:pic>
          <p:nvPicPr>
            <p:cNvPr id="37" name="Picture 8" descr="IMG_20130608_083515"/>
            <p:cNvPicPr>
              <a:picLocks noChangeArrowheads="1"/>
            </p:cNvPicPr>
            <p:nvPr/>
          </p:nvPicPr>
          <p:blipFill>
            <a:blip r:embed="rId9" cstate="print"/>
            <a:srcRect/>
            <a:stretch>
              <a:fillRect/>
            </a:stretch>
          </p:blipFill>
          <p:spPr bwMode="auto">
            <a:xfrm>
              <a:off x="2916" y="187"/>
              <a:ext cx="1474" cy="1134"/>
            </a:xfrm>
            <a:prstGeom prst="rect">
              <a:avLst/>
            </a:prstGeom>
            <a:noFill/>
            <a:ln w="9525">
              <a:noFill/>
              <a:miter lim="800000"/>
              <a:headEnd/>
              <a:tailEnd/>
            </a:ln>
          </p:spPr>
        </p:pic>
        <p:pic>
          <p:nvPicPr>
            <p:cNvPr id="38" name="内容占位符 3" descr="24.jpg"/>
            <p:cNvPicPr>
              <a:picLocks noChangeArrowheads="1"/>
            </p:cNvPicPr>
            <p:nvPr/>
          </p:nvPicPr>
          <p:blipFill>
            <a:blip r:embed="rId10" cstate="print"/>
            <a:srcRect/>
            <a:stretch>
              <a:fillRect/>
            </a:stretch>
          </p:blipFill>
          <p:spPr bwMode="auto">
            <a:xfrm>
              <a:off x="0" y="225"/>
              <a:ext cx="1474" cy="1134"/>
            </a:xfrm>
            <a:prstGeom prst="rect">
              <a:avLst/>
            </a:prstGeom>
            <a:noFill/>
            <a:ln w="9525">
              <a:noFill/>
              <a:miter lim="800000"/>
              <a:headEnd/>
              <a:tailEnd/>
            </a:ln>
          </p:spPr>
        </p:pic>
      </p:grpSp>
    </p:spTree>
    <p:extLst>
      <p:ext uri="{BB962C8B-B14F-4D97-AF65-F5344CB8AC3E}">
        <p14:creationId xmlns:p14="http://schemas.microsoft.com/office/powerpoint/2010/main" val="349537954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1500174"/>
            <a:ext cx="7772400" cy="1470025"/>
          </a:xfrm>
        </p:spPr>
        <p:txBody>
          <a:bodyPr/>
          <a:lstStyle/>
          <a:p>
            <a:r>
              <a:rPr lang="zh-CN" altLang="en-US" sz="4000" b="1" dirty="0" smtClean="0">
                <a:solidFill>
                  <a:srgbClr val="FF0000"/>
                </a:solidFill>
                <a:latin typeface="微软雅黑" pitchFamily="34" charset="-122"/>
                <a:ea typeface="微软雅黑" pitchFamily="34" charset="-122"/>
              </a:rPr>
              <a:t>第五部分</a:t>
            </a:r>
            <a:endParaRPr lang="zh-CN" altLang="en-US" sz="4000" b="1" dirty="0">
              <a:solidFill>
                <a:srgbClr val="FF0000"/>
              </a:solidFill>
              <a:latin typeface="微软雅黑" pitchFamily="34" charset="-122"/>
              <a:ea typeface="微软雅黑" pitchFamily="34" charset="-122"/>
            </a:endParaRPr>
          </a:p>
        </p:txBody>
      </p:sp>
      <p:sp>
        <p:nvSpPr>
          <p:cNvPr id="3" name="副标题 2"/>
          <p:cNvSpPr>
            <a:spLocks noGrp="1"/>
          </p:cNvSpPr>
          <p:nvPr>
            <p:ph type="subTitle" idx="1"/>
          </p:nvPr>
        </p:nvSpPr>
        <p:spPr>
          <a:xfrm>
            <a:off x="1428728" y="3000372"/>
            <a:ext cx="6400800" cy="1752600"/>
          </a:xfrm>
        </p:spPr>
        <p:txBody>
          <a:bodyPr>
            <a:normAutofit/>
          </a:bodyPr>
          <a:lstStyle/>
          <a:p>
            <a:r>
              <a:rPr lang="zh-CN" altLang="en-US" sz="4000" b="1" dirty="0" smtClean="0">
                <a:solidFill>
                  <a:srgbClr val="FF0000"/>
                </a:solidFill>
                <a:latin typeface="微软雅黑" pitchFamily="34" charset="-122"/>
                <a:ea typeface="微软雅黑" pitchFamily="34" charset="-122"/>
              </a:rPr>
              <a:t>严格质量控制是临床检测的生命线</a:t>
            </a:r>
            <a:endParaRPr lang="zh-CN" altLang="en-US" sz="40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203880618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143000"/>
          </a:xfrm>
        </p:spPr>
        <p:txBody>
          <a:bodyPr>
            <a:normAutofit/>
          </a:bodyPr>
          <a:lstStyle/>
          <a:p>
            <a:r>
              <a:rPr lang="zh-CN" altLang="en-US" sz="4000" b="1" dirty="0" smtClean="0">
                <a:solidFill>
                  <a:srgbClr val="FF0000"/>
                </a:solidFill>
                <a:latin typeface="Arial" pitchFamily="34" charset="0"/>
                <a:ea typeface="微软雅黑" pitchFamily="34" charset="-122"/>
                <a:cs typeface="Arial" pitchFamily="34" charset="0"/>
              </a:rPr>
              <a:t>胚系突变</a:t>
            </a:r>
            <a:r>
              <a:rPr lang="en-US" altLang="zh-CN" sz="4000" b="1" dirty="0" smtClean="0">
                <a:solidFill>
                  <a:srgbClr val="FF0000"/>
                </a:solidFill>
                <a:latin typeface="Arial" pitchFamily="34" charset="0"/>
                <a:ea typeface="微软雅黑" pitchFamily="34" charset="-122"/>
                <a:cs typeface="Arial" pitchFamily="34" charset="0"/>
              </a:rPr>
              <a:t>NGS</a:t>
            </a:r>
            <a:r>
              <a:rPr lang="zh-CN" altLang="en-US" sz="4000" b="1" dirty="0" smtClean="0">
                <a:solidFill>
                  <a:srgbClr val="FF0000"/>
                </a:solidFill>
                <a:latin typeface="Arial" pitchFamily="34" charset="0"/>
                <a:ea typeface="微软雅黑" pitchFamily="34" charset="-122"/>
                <a:cs typeface="Arial" pitchFamily="34" charset="0"/>
              </a:rPr>
              <a:t>检测</a:t>
            </a:r>
            <a:r>
              <a:rPr lang="en-US" altLang="zh-CN" sz="4000" b="1" dirty="0" smtClean="0">
                <a:solidFill>
                  <a:srgbClr val="FF0000"/>
                </a:solidFill>
                <a:latin typeface="Arial" pitchFamily="34" charset="0"/>
                <a:ea typeface="微软雅黑" pitchFamily="34" charset="-122"/>
                <a:cs typeface="Arial" pitchFamily="34" charset="0"/>
              </a:rPr>
              <a:t>DNA</a:t>
            </a:r>
            <a:r>
              <a:rPr lang="zh-CN" altLang="en-US" sz="4000" b="1" dirty="0" smtClean="0">
                <a:solidFill>
                  <a:srgbClr val="FF0000"/>
                </a:solidFill>
                <a:latin typeface="Arial" pitchFamily="34" charset="0"/>
                <a:ea typeface="微软雅黑" pitchFamily="34" charset="-122"/>
                <a:cs typeface="Arial" pitchFamily="34" charset="0"/>
              </a:rPr>
              <a:t>提取</a:t>
            </a:r>
            <a:endParaRPr lang="zh-CN" altLang="en-US" sz="4000" b="1" dirty="0">
              <a:solidFill>
                <a:srgbClr val="FF0000"/>
              </a:solidFill>
              <a:latin typeface="Arial" pitchFamily="34" charset="0"/>
              <a:ea typeface="微软雅黑" pitchFamily="34" charset="-122"/>
              <a:cs typeface="Arial" pitchFamily="34" charset="0"/>
            </a:endParaRPr>
          </a:p>
        </p:txBody>
      </p:sp>
      <p:pic>
        <p:nvPicPr>
          <p:cNvPr id="18434" name="Picture 2"/>
          <p:cNvPicPr>
            <a:picLocks noChangeAspect="1" noChangeArrowheads="1"/>
          </p:cNvPicPr>
          <p:nvPr/>
        </p:nvPicPr>
        <p:blipFill>
          <a:blip r:embed="rId2" cstate="print"/>
          <a:srcRect/>
          <a:stretch>
            <a:fillRect/>
          </a:stretch>
        </p:blipFill>
        <p:spPr bwMode="auto">
          <a:xfrm>
            <a:off x="467544" y="1628800"/>
            <a:ext cx="7543800" cy="3571875"/>
          </a:xfrm>
          <a:prstGeom prst="rect">
            <a:avLst/>
          </a:prstGeom>
          <a:noFill/>
          <a:ln w="9525">
            <a:noFill/>
            <a:miter lim="800000"/>
            <a:headEnd/>
            <a:tailEnd/>
          </a:ln>
        </p:spPr>
      </p:pic>
      <p:sp>
        <p:nvSpPr>
          <p:cNvPr id="4" name="TextBox 3"/>
          <p:cNvSpPr txBox="1"/>
          <p:nvPr/>
        </p:nvSpPr>
        <p:spPr>
          <a:xfrm>
            <a:off x="683568" y="5373216"/>
            <a:ext cx="3070071" cy="1200329"/>
          </a:xfrm>
          <a:prstGeom prst="rect">
            <a:avLst/>
          </a:prstGeom>
          <a:noFill/>
        </p:spPr>
        <p:txBody>
          <a:bodyPr wrap="none" rtlCol="0">
            <a:spAutoFit/>
          </a:bodyPr>
          <a:lstStyle/>
          <a:p>
            <a:pPr marL="342900" indent="-342900">
              <a:buAutoNum type="arabicPeriod"/>
            </a:pPr>
            <a:r>
              <a:rPr lang="zh-CN" altLang="en-US" dirty="0" smtClean="0">
                <a:latin typeface="Arial" pitchFamily="34" charset="0"/>
                <a:ea typeface="黑体" pitchFamily="49" charset="-122"/>
                <a:cs typeface="Arial" pitchFamily="34" charset="0"/>
              </a:rPr>
              <a:t>样本年限</a:t>
            </a:r>
            <a:r>
              <a:rPr lang="en-US" altLang="zh-CN" dirty="0" smtClean="0">
                <a:latin typeface="Arial" pitchFamily="34" charset="0"/>
                <a:ea typeface="黑体" pitchFamily="49" charset="-122"/>
                <a:cs typeface="Arial" pitchFamily="34" charset="0"/>
              </a:rPr>
              <a:t>2015~2017</a:t>
            </a:r>
          </a:p>
          <a:p>
            <a:pPr marL="342900" indent="-342900">
              <a:buAutoNum type="arabicPeriod"/>
            </a:pPr>
            <a:r>
              <a:rPr lang="en-US" altLang="zh-CN" dirty="0" smtClean="0">
                <a:latin typeface="Arial" pitchFamily="34" charset="0"/>
                <a:ea typeface="黑体" pitchFamily="49" charset="-122"/>
                <a:cs typeface="Arial" pitchFamily="34" charset="0"/>
              </a:rPr>
              <a:t> </a:t>
            </a:r>
            <a:r>
              <a:rPr lang="zh-CN" altLang="en-US" dirty="0" smtClean="0">
                <a:latin typeface="Arial" pitchFamily="34" charset="0"/>
                <a:ea typeface="黑体" pitchFamily="49" charset="-122"/>
                <a:cs typeface="Arial" pitchFamily="34" charset="0"/>
              </a:rPr>
              <a:t>全血</a:t>
            </a:r>
            <a:r>
              <a:rPr lang="en-US" altLang="zh-CN" dirty="0" smtClean="0">
                <a:latin typeface="Arial" pitchFamily="34" charset="0"/>
                <a:ea typeface="黑体" pitchFamily="49" charset="-122"/>
                <a:cs typeface="Arial" pitchFamily="34" charset="0"/>
              </a:rPr>
              <a:t>+WBC</a:t>
            </a:r>
          </a:p>
          <a:p>
            <a:pPr marL="342900" indent="-342900">
              <a:buAutoNum type="arabicPeriod"/>
            </a:pPr>
            <a:r>
              <a:rPr lang="en-US" altLang="zh-CN" dirty="0" smtClean="0">
                <a:latin typeface="Arial" pitchFamily="34" charset="0"/>
                <a:ea typeface="黑体" pitchFamily="49" charset="-122"/>
                <a:cs typeface="Arial" pitchFamily="34" charset="0"/>
              </a:rPr>
              <a:t> FFPE</a:t>
            </a:r>
            <a:r>
              <a:rPr lang="zh-CN" altLang="en-US" dirty="0" smtClean="0">
                <a:latin typeface="Arial" pitchFamily="34" charset="0"/>
                <a:ea typeface="黑体" pitchFamily="49" charset="-122"/>
                <a:cs typeface="Arial" pitchFamily="34" charset="0"/>
              </a:rPr>
              <a:t>提取试剂盒</a:t>
            </a:r>
            <a:endParaRPr lang="en-US" altLang="zh-CN" dirty="0" smtClean="0">
              <a:latin typeface="Arial" pitchFamily="34" charset="0"/>
              <a:ea typeface="黑体" pitchFamily="49" charset="-122"/>
              <a:cs typeface="Arial" pitchFamily="34" charset="0"/>
            </a:endParaRPr>
          </a:p>
          <a:p>
            <a:pPr marL="342900" indent="-342900">
              <a:buFontTx/>
              <a:buAutoNum type="arabicPeriod"/>
            </a:pPr>
            <a:r>
              <a:rPr lang="en-US" altLang="zh-CN" dirty="0" smtClean="0">
                <a:latin typeface="Arial" pitchFamily="34" charset="0"/>
                <a:ea typeface="黑体" pitchFamily="49" charset="-122"/>
                <a:cs typeface="Arial" pitchFamily="34" charset="0"/>
              </a:rPr>
              <a:t> </a:t>
            </a:r>
            <a:r>
              <a:rPr lang="en-US" altLang="zh-CN" dirty="0" err="1" smtClean="0">
                <a:latin typeface="Arial" pitchFamily="34" charset="0"/>
                <a:ea typeface="黑体" pitchFamily="49" charset="-122"/>
                <a:cs typeface="Arial" pitchFamily="34" charset="0"/>
              </a:rPr>
              <a:t>Nanodrop/Qubit</a:t>
            </a:r>
            <a:r>
              <a:rPr lang="zh-CN" altLang="en-US" dirty="0" smtClean="0">
                <a:latin typeface="Arial" pitchFamily="34" charset="0"/>
                <a:ea typeface="黑体" pitchFamily="49" charset="-122"/>
                <a:cs typeface="Arial" pitchFamily="34" charset="0"/>
              </a:rPr>
              <a:t>差距</a:t>
            </a:r>
            <a:r>
              <a:rPr lang="en-US" altLang="zh-CN" dirty="0" smtClean="0">
                <a:latin typeface="Arial" pitchFamily="34" charset="0"/>
                <a:ea typeface="黑体" pitchFamily="49" charset="-122"/>
                <a:cs typeface="Arial" pitchFamily="34" charset="0"/>
              </a:rPr>
              <a:t>3</a:t>
            </a:r>
            <a:r>
              <a:rPr lang="zh-CN" altLang="en-US" dirty="0" smtClean="0">
                <a:latin typeface="Arial" pitchFamily="34" charset="0"/>
                <a:ea typeface="黑体" pitchFamily="49" charset="-122"/>
                <a:cs typeface="Arial" pitchFamily="34" charset="0"/>
              </a:rPr>
              <a:t>倍</a:t>
            </a:r>
            <a:endParaRPr lang="en-US" altLang="zh-CN" dirty="0" smtClean="0">
              <a:latin typeface="Arial" pitchFamily="34" charset="0"/>
              <a:ea typeface="黑体" pitchFamily="49" charset="-122"/>
              <a:cs typeface="Arial" pitchFamily="34" charset="0"/>
            </a:endParaRPr>
          </a:p>
        </p:txBody>
      </p:sp>
      <p:sp>
        <p:nvSpPr>
          <p:cNvPr id="5" name="右箭头 4"/>
          <p:cNvSpPr/>
          <p:nvPr/>
        </p:nvSpPr>
        <p:spPr>
          <a:xfrm>
            <a:off x="3995936" y="5733256"/>
            <a:ext cx="504056"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860032" y="5445224"/>
            <a:ext cx="3493264" cy="923330"/>
          </a:xfrm>
          <a:prstGeom prst="rect">
            <a:avLst/>
          </a:prstGeom>
          <a:noFill/>
        </p:spPr>
        <p:txBody>
          <a:bodyPr wrap="none" rtlCol="0">
            <a:spAutoFit/>
          </a:bodyPr>
          <a:lstStyle/>
          <a:p>
            <a:pPr marL="342900" indent="-342900">
              <a:buAutoNum type="arabicPeriod"/>
            </a:pPr>
            <a:r>
              <a:rPr lang="zh-CN" altLang="en-US" dirty="0" smtClean="0">
                <a:latin typeface="Arial" pitchFamily="34" charset="0"/>
                <a:ea typeface="黑体" pitchFamily="49" charset="-122"/>
                <a:cs typeface="Arial" pitchFamily="34" charset="0"/>
              </a:rPr>
              <a:t>排除年限影响</a:t>
            </a:r>
            <a:endParaRPr lang="en-US" altLang="zh-CN" dirty="0" smtClean="0">
              <a:latin typeface="Arial" pitchFamily="34" charset="0"/>
              <a:ea typeface="黑体" pitchFamily="49" charset="-122"/>
              <a:cs typeface="Arial" pitchFamily="34" charset="0"/>
            </a:endParaRPr>
          </a:p>
          <a:p>
            <a:pPr marL="342900" indent="-342900">
              <a:buAutoNum type="arabicPeriod"/>
            </a:pPr>
            <a:r>
              <a:rPr lang="en-US" altLang="zh-CN" dirty="0" smtClean="0">
                <a:latin typeface="Arial" pitchFamily="34" charset="0"/>
                <a:ea typeface="黑体" pitchFamily="49" charset="-122"/>
                <a:cs typeface="Arial" pitchFamily="34" charset="0"/>
              </a:rPr>
              <a:t> </a:t>
            </a:r>
            <a:r>
              <a:rPr lang="zh-CN" altLang="en-US" dirty="0" smtClean="0">
                <a:latin typeface="Arial" pitchFamily="34" charset="0"/>
                <a:ea typeface="黑体" pitchFamily="49" charset="-122"/>
                <a:cs typeface="Arial" pitchFamily="34" charset="0"/>
              </a:rPr>
              <a:t>全血全部失败</a:t>
            </a:r>
            <a:endParaRPr lang="en-US" altLang="zh-CN" dirty="0" smtClean="0">
              <a:latin typeface="Arial" pitchFamily="34" charset="0"/>
              <a:ea typeface="黑体" pitchFamily="49" charset="-122"/>
              <a:cs typeface="Arial" pitchFamily="34" charset="0"/>
            </a:endParaRPr>
          </a:p>
          <a:p>
            <a:pPr marL="342900" indent="-342900">
              <a:buAutoNum type="arabicPeriod"/>
            </a:pPr>
            <a:r>
              <a:rPr lang="en-US" altLang="zh-CN" dirty="0" smtClean="0">
                <a:latin typeface="Arial" pitchFamily="34" charset="0"/>
                <a:ea typeface="黑体" pitchFamily="49" charset="-122"/>
                <a:cs typeface="Arial" pitchFamily="34" charset="0"/>
              </a:rPr>
              <a:t> FFPE</a:t>
            </a:r>
            <a:r>
              <a:rPr lang="zh-CN" altLang="en-US" dirty="0" smtClean="0">
                <a:latin typeface="Arial" pitchFamily="34" charset="0"/>
                <a:ea typeface="黑体" pitchFamily="49" charset="-122"/>
                <a:cs typeface="Arial" pitchFamily="34" charset="0"/>
              </a:rPr>
              <a:t>提取试剂盒</a:t>
            </a:r>
            <a:r>
              <a:rPr lang="zh-CN" altLang="en-US" dirty="0" smtClean="0">
                <a:solidFill>
                  <a:srgbClr val="FF0000"/>
                </a:solidFill>
                <a:latin typeface="Arial" pitchFamily="34" charset="0"/>
                <a:ea typeface="黑体" pitchFamily="49" charset="-122"/>
                <a:cs typeface="Arial" pitchFamily="34" charset="0"/>
              </a:rPr>
              <a:t>不适用</a:t>
            </a:r>
            <a:r>
              <a:rPr lang="zh-CN" altLang="en-US" dirty="0" smtClean="0">
                <a:latin typeface="Arial" pitchFamily="34" charset="0"/>
                <a:ea typeface="黑体" pitchFamily="49" charset="-122"/>
                <a:cs typeface="Arial" pitchFamily="34" charset="0"/>
              </a:rPr>
              <a:t>全血</a:t>
            </a:r>
            <a:endParaRPr lang="en-US" altLang="zh-CN" dirty="0" smtClean="0">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123000359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107504" y="1125603"/>
            <a:ext cx="5810250" cy="5800725"/>
          </a:xfrm>
          <a:prstGeom prst="rect">
            <a:avLst/>
          </a:prstGeom>
          <a:noFill/>
          <a:ln w="9525">
            <a:noFill/>
            <a:miter lim="800000"/>
            <a:headEnd/>
            <a:tailEnd/>
          </a:ln>
        </p:spPr>
      </p:pic>
      <p:sp>
        <p:nvSpPr>
          <p:cNvPr id="4" name="矩形 3"/>
          <p:cNvSpPr/>
          <p:nvPr/>
        </p:nvSpPr>
        <p:spPr>
          <a:xfrm>
            <a:off x="5292080" y="1084659"/>
            <a:ext cx="576064" cy="43204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p:cNvCxnSpPr/>
          <p:nvPr/>
        </p:nvCxnSpPr>
        <p:spPr>
          <a:xfrm>
            <a:off x="6084168" y="1444699"/>
            <a:ext cx="43204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444208" y="1228675"/>
            <a:ext cx="2403222" cy="369332"/>
          </a:xfrm>
          <a:prstGeom prst="rect">
            <a:avLst/>
          </a:prstGeom>
        </p:spPr>
        <p:txBody>
          <a:bodyPr wrap="none">
            <a:spAutoFit/>
          </a:bodyPr>
          <a:lstStyle/>
          <a:p>
            <a:r>
              <a:rPr lang="en-US" altLang="zh-CN" dirty="0" err="1" smtClean="0">
                <a:latin typeface="Arial" pitchFamily="34" charset="0"/>
                <a:ea typeface="黑体" pitchFamily="49" charset="-122"/>
                <a:cs typeface="Arial" pitchFamily="34" charset="0"/>
              </a:rPr>
              <a:t>Nanodrop/Qubit</a:t>
            </a:r>
            <a:r>
              <a:rPr lang="zh-CN" altLang="en-US" dirty="0" smtClean="0">
                <a:latin typeface="Arial" pitchFamily="34" charset="0"/>
                <a:ea typeface="黑体" pitchFamily="49" charset="-122"/>
                <a:cs typeface="Arial" pitchFamily="34" charset="0"/>
              </a:rPr>
              <a:t>接近</a:t>
            </a:r>
            <a:r>
              <a:rPr lang="en-US" altLang="zh-CN" dirty="0" smtClean="0">
                <a:latin typeface="Arial" pitchFamily="34" charset="0"/>
                <a:ea typeface="黑体" pitchFamily="49" charset="-122"/>
                <a:cs typeface="Arial" pitchFamily="34" charset="0"/>
              </a:rPr>
              <a:t>1</a:t>
            </a:r>
            <a:endParaRPr lang="zh-CN" altLang="en-US" dirty="0">
              <a:latin typeface="Arial" pitchFamily="34" charset="0"/>
              <a:ea typeface="黑体" pitchFamily="49" charset="-122"/>
              <a:cs typeface="Arial" pitchFamily="34" charset="0"/>
            </a:endParaRPr>
          </a:p>
        </p:txBody>
      </p:sp>
      <p:sp>
        <p:nvSpPr>
          <p:cNvPr id="8" name="矩形 7"/>
          <p:cNvSpPr/>
          <p:nvPr/>
        </p:nvSpPr>
        <p:spPr>
          <a:xfrm>
            <a:off x="6444208" y="2812851"/>
            <a:ext cx="2056973" cy="646331"/>
          </a:xfrm>
          <a:prstGeom prst="rect">
            <a:avLst/>
          </a:prstGeom>
        </p:spPr>
        <p:txBody>
          <a:bodyPr wrap="none">
            <a:spAutoFit/>
          </a:bodyPr>
          <a:lstStyle/>
          <a:p>
            <a:r>
              <a:rPr lang="zh-CN" altLang="en-US" dirty="0" smtClean="0">
                <a:latin typeface="Arial" pitchFamily="34" charset="0"/>
                <a:ea typeface="黑体" pitchFamily="49" charset="-122"/>
                <a:cs typeface="Arial" pitchFamily="34" charset="0"/>
              </a:rPr>
              <a:t>凯杰全血</a:t>
            </a:r>
            <a:r>
              <a:rPr lang="en-US" altLang="zh-CN" dirty="0" smtClean="0">
                <a:latin typeface="Arial" pitchFamily="34" charset="0"/>
                <a:ea typeface="黑体" pitchFamily="49" charset="-122"/>
                <a:cs typeface="Arial" pitchFamily="34" charset="0"/>
              </a:rPr>
              <a:t>DNA</a:t>
            </a:r>
            <a:r>
              <a:rPr lang="zh-CN" altLang="en-US" dirty="0" smtClean="0">
                <a:latin typeface="Arial" pitchFamily="34" charset="0"/>
                <a:ea typeface="黑体" pitchFamily="49" charset="-122"/>
                <a:cs typeface="Arial" pitchFamily="34" charset="0"/>
              </a:rPr>
              <a:t>提取</a:t>
            </a:r>
            <a:endParaRPr lang="en-US" altLang="zh-CN" dirty="0" smtClean="0">
              <a:latin typeface="Arial" pitchFamily="34" charset="0"/>
              <a:ea typeface="黑体" pitchFamily="49" charset="-122"/>
              <a:cs typeface="Arial" pitchFamily="34" charset="0"/>
            </a:endParaRPr>
          </a:p>
          <a:p>
            <a:r>
              <a:rPr lang="zh-CN" altLang="en-US" b="1" dirty="0" smtClean="0">
                <a:solidFill>
                  <a:srgbClr val="FF0000"/>
                </a:solidFill>
                <a:latin typeface="Arial" pitchFamily="34" charset="0"/>
                <a:ea typeface="黑体" pitchFamily="49" charset="-122"/>
                <a:cs typeface="Arial" pitchFamily="34" charset="0"/>
              </a:rPr>
              <a:t>白细胞及全血均可</a:t>
            </a:r>
            <a:endParaRPr lang="zh-CN" altLang="en-US" b="1" dirty="0">
              <a:solidFill>
                <a:srgbClr val="FF0000"/>
              </a:solidFill>
              <a:latin typeface="Arial" pitchFamily="34" charset="0"/>
              <a:ea typeface="黑体" pitchFamily="49" charset="-122"/>
              <a:cs typeface="Arial" pitchFamily="34" charset="0"/>
            </a:endParaRPr>
          </a:p>
        </p:txBody>
      </p:sp>
      <p:cxnSp>
        <p:nvCxnSpPr>
          <p:cNvPr id="9" name="直接箭头连接符 8"/>
          <p:cNvCxnSpPr/>
          <p:nvPr/>
        </p:nvCxnSpPr>
        <p:spPr>
          <a:xfrm>
            <a:off x="6012160" y="3172891"/>
            <a:ext cx="43204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5978511" y="4973091"/>
            <a:ext cx="43204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410559" y="4613051"/>
            <a:ext cx="2728632" cy="646331"/>
          </a:xfrm>
          <a:prstGeom prst="rect">
            <a:avLst/>
          </a:prstGeom>
        </p:spPr>
        <p:txBody>
          <a:bodyPr wrap="none">
            <a:spAutoFit/>
          </a:bodyPr>
          <a:lstStyle/>
          <a:p>
            <a:r>
              <a:rPr lang="en-US" altLang="zh-CN" dirty="0" smtClean="0">
                <a:latin typeface="Arial" pitchFamily="34" charset="0"/>
                <a:ea typeface="黑体" pitchFamily="49" charset="-122"/>
                <a:cs typeface="Arial" pitchFamily="34" charset="0"/>
              </a:rPr>
              <a:t>FFPE</a:t>
            </a:r>
            <a:r>
              <a:rPr lang="zh-CN" altLang="en-US" dirty="0" smtClean="0">
                <a:latin typeface="Arial" pitchFamily="34" charset="0"/>
                <a:ea typeface="黑体" pitchFamily="49" charset="-122"/>
                <a:cs typeface="Arial" pitchFamily="34" charset="0"/>
              </a:rPr>
              <a:t>提取试剂盒</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修改条件后可用于</a:t>
            </a:r>
            <a:r>
              <a:rPr lang="zh-CN" altLang="en-US" b="1" dirty="0" smtClean="0">
                <a:solidFill>
                  <a:srgbClr val="FF0000"/>
                </a:solidFill>
                <a:latin typeface="Arial" pitchFamily="34" charset="0"/>
                <a:ea typeface="黑体" pitchFamily="49" charset="-122"/>
                <a:cs typeface="Arial" pitchFamily="34" charset="0"/>
              </a:rPr>
              <a:t>白细胞</a:t>
            </a:r>
          </a:p>
        </p:txBody>
      </p:sp>
      <p:cxnSp>
        <p:nvCxnSpPr>
          <p:cNvPr id="12" name="直接箭头连接符 11"/>
          <p:cNvCxnSpPr/>
          <p:nvPr/>
        </p:nvCxnSpPr>
        <p:spPr>
          <a:xfrm>
            <a:off x="6015023" y="6342984"/>
            <a:ext cx="43204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447071" y="5982944"/>
            <a:ext cx="2731838" cy="646331"/>
          </a:xfrm>
          <a:prstGeom prst="rect">
            <a:avLst/>
          </a:prstGeom>
        </p:spPr>
        <p:txBody>
          <a:bodyPr wrap="none">
            <a:spAutoFit/>
          </a:bodyPr>
          <a:lstStyle/>
          <a:p>
            <a:r>
              <a:rPr lang="en-US" altLang="zh-CN" dirty="0" smtClean="0">
                <a:latin typeface="Arial" pitchFamily="34" charset="0"/>
                <a:ea typeface="黑体" pitchFamily="49" charset="-122"/>
                <a:cs typeface="Arial" pitchFamily="34" charset="0"/>
              </a:rPr>
              <a:t>FFPE</a:t>
            </a:r>
            <a:r>
              <a:rPr lang="zh-CN" altLang="en-US" dirty="0" smtClean="0">
                <a:latin typeface="Arial" pitchFamily="34" charset="0"/>
                <a:ea typeface="黑体" pitchFamily="49" charset="-122"/>
                <a:cs typeface="Arial" pitchFamily="34" charset="0"/>
              </a:rPr>
              <a:t>提取试剂盒</a:t>
            </a:r>
            <a:endParaRPr lang="en-US" altLang="zh-CN" dirty="0" smtClean="0">
              <a:latin typeface="Arial" pitchFamily="34" charset="0"/>
              <a:ea typeface="黑体" pitchFamily="49" charset="-122"/>
              <a:cs typeface="Arial" pitchFamily="34" charset="0"/>
            </a:endParaRPr>
          </a:p>
          <a:p>
            <a:r>
              <a:rPr lang="zh-CN" altLang="en-US" dirty="0" smtClean="0">
                <a:latin typeface="Arial" pitchFamily="34" charset="0"/>
                <a:ea typeface="黑体" pitchFamily="49" charset="-122"/>
                <a:cs typeface="Arial" pitchFamily="34" charset="0"/>
              </a:rPr>
              <a:t>修改条件后不</a:t>
            </a:r>
            <a:r>
              <a:rPr lang="zh-CN" altLang="en-US" b="1" dirty="0" smtClean="0">
                <a:solidFill>
                  <a:srgbClr val="FF0000"/>
                </a:solidFill>
                <a:latin typeface="Arial" pitchFamily="34" charset="0"/>
                <a:ea typeface="黑体" pitchFamily="49" charset="-122"/>
                <a:cs typeface="Arial" pitchFamily="34" charset="0"/>
              </a:rPr>
              <a:t>可用于全血</a:t>
            </a:r>
          </a:p>
        </p:txBody>
      </p:sp>
      <p:sp>
        <p:nvSpPr>
          <p:cNvPr id="15" name="矩形 14"/>
          <p:cNvSpPr/>
          <p:nvPr/>
        </p:nvSpPr>
        <p:spPr>
          <a:xfrm>
            <a:off x="179512" y="116632"/>
            <a:ext cx="1584176" cy="43204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黑体" pitchFamily="49" charset="-122"/>
                <a:ea typeface="黑体" pitchFamily="49" charset="-122"/>
              </a:rPr>
              <a:t>对比实验</a:t>
            </a:r>
            <a:endParaRPr lang="zh-CN" altLang="en-US" sz="2400" dirty="0">
              <a:solidFill>
                <a:schemeClr val="tx1"/>
              </a:solidFill>
              <a:latin typeface="黑体" pitchFamily="49" charset="-122"/>
              <a:ea typeface="黑体" pitchFamily="49" charset="-122"/>
            </a:endParaRPr>
          </a:p>
        </p:txBody>
      </p:sp>
      <p:sp>
        <p:nvSpPr>
          <p:cNvPr id="16" name="TextBox 15"/>
          <p:cNvSpPr txBox="1"/>
          <p:nvPr/>
        </p:nvSpPr>
        <p:spPr>
          <a:xfrm>
            <a:off x="2051720" y="116632"/>
            <a:ext cx="2888932" cy="830997"/>
          </a:xfrm>
          <a:prstGeom prst="rect">
            <a:avLst/>
          </a:prstGeom>
          <a:noFill/>
        </p:spPr>
        <p:txBody>
          <a:bodyPr wrap="none" rtlCol="0">
            <a:spAutoFit/>
          </a:bodyPr>
          <a:lstStyle/>
          <a:p>
            <a:pPr>
              <a:buFont typeface="Arial" pitchFamily="34" charset="0"/>
              <a:buChar char="•"/>
            </a:pPr>
            <a:r>
              <a:rPr lang="en-US" altLang="zh-CN" sz="1600" dirty="0" smtClean="0">
                <a:latin typeface="Arial" pitchFamily="34" charset="0"/>
                <a:ea typeface="黑体" pitchFamily="49" charset="-122"/>
                <a:cs typeface="Arial" pitchFamily="34" charset="0"/>
              </a:rPr>
              <a:t> </a:t>
            </a:r>
            <a:r>
              <a:rPr lang="zh-CN" altLang="en-US" sz="1600" dirty="0" smtClean="0">
                <a:latin typeface="Arial" pitchFamily="34" charset="0"/>
                <a:ea typeface="黑体" pitchFamily="49" charset="-122"/>
                <a:cs typeface="Arial" pitchFamily="34" charset="0"/>
              </a:rPr>
              <a:t>不同试剂盒对比</a:t>
            </a:r>
            <a:endParaRPr lang="en-US" altLang="zh-CN" sz="1600" dirty="0" smtClean="0">
              <a:latin typeface="Arial" pitchFamily="34" charset="0"/>
              <a:ea typeface="黑体" pitchFamily="49" charset="-122"/>
              <a:cs typeface="Arial" pitchFamily="34" charset="0"/>
            </a:endParaRPr>
          </a:p>
          <a:p>
            <a:pPr>
              <a:buFont typeface="Arial" pitchFamily="34" charset="0"/>
              <a:buChar char="•"/>
            </a:pPr>
            <a:r>
              <a:rPr lang="en-US" altLang="zh-CN" sz="1600" dirty="0" smtClean="0">
                <a:latin typeface="Arial" pitchFamily="34" charset="0"/>
                <a:ea typeface="黑体" pitchFamily="49" charset="-122"/>
                <a:cs typeface="Arial" pitchFamily="34" charset="0"/>
              </a:rPr>
              <a:t>  </a:t>
            </a:r>
            <a:r>
              <a:rPr lang="zh-CN" altLang="en-US" sz="1600" dirty="0" smtClean="0">
                <a:latin typeface="Arial" pitchFamily="34" charset="0"/>
                <a:ea typeface="黑体" pitchFamily="49" charset="-122"/>
                <a:cs typeface="Arial" pitchFamily="34" charset="0"/>
              </a:rPr>
              <a:t>全血与</a:t>
            </a:r>
            <a:r>
              <a:rPr lang="en-US" altLang="zh-CN" sz="1600" dirty="0" smtClean="0">
                <a:latin typeface="Arial" pitchFamily="34" charset="0"/>
                <a:ea typeface="黑体" pitchFamily="49" charset="-122"/>
                <a:cs typeface="Arial" pitchFamily="34" charset="0"/>
              </a:rPr>
              <a:t>WBC</a:t>
            </a:r>
            <a:r>
              <a:rPr lang="zh-CN" altLang="en-US" sz="1600" dirty="0" smtClean="0">
                <a:latin typeface="Arial" pitchFamily="34" charset="0"/>
                <a:ea typeface="黑体" pitchFamily="49" charset="-122"/>
                <a:cs typeface="Arial" pitchFamily="34" charset="0"/>
              </a:rPr>
              <a:t>重复</a:t>
            </a:r>
            <a:endParaRPr lang="en-US" altLang="zh-CN" sz="1600" dirty="0" smtClean="0">
              <a:latin typeface="Arial" pitchFamily="34" charset="0"/>
              <a:ea typeface="黑体" pitchFamily="49" charset="-122"/>
              <a:cs typeface="Arial" pitchFamily="34" charset="0"/>
            </a:endParaRPr>
          </a:p>
          <a:p>
            <a:pPr>
              <a:buFont typeface="Arial" pitchFamily="34" charset="0"/>
              <a:buChar char="•"/>
            </a:pPr>
            <a:r>
              <a:rPr lang="en-US" altLang="zh-CN" sz="1600" dirty="0" smtClean="0">
                <a:latin typeface="Arial" pitchFamily="34" charset="0"/>
                <a:ea typeface="黑体" pitchFamily="49" charset="-122"/>
                <a:cs typeface="Arial" pitchFamily="34" charset="0"/>
              </a:rPr>
              <a:t> FFPE</a:t>
            </a:r>
            <a:r>
              <a:rPr lang="zh-CN" altLang="en-US" sz="1600" dirty="0" smtClean="0">
                <a:latin typeface="Arial" pitchFamily="34" charset="0"/>
                <a:ea typeface="黑体" pitchFamily="49" charset="-122"/>
                <a:cs typeface="Arial" pitchFamily="34" charset="0"/>
              </a:rPr>
              <a:t>提取试剂盒改良后对比</a:t>
            </a:r>
            <a:endParaRPr lang="zh-CN" altLang="en-US" sz="1600" dirty="0">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144992252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Picture 3" descr="C:\Users\Administrator\Desktop\微信图片_20171108112952.jpg"/>
          <p:cNvPicPr>
            <a:picLocks noChangeAspect="1" noChangeArrowheads="1"/>
          </p:cNvPicPr>
          <p:nvPr/>
        </p:nvPicPr>
        <p:blipFill>
          <a:blip r:embed="rId2" cstate="print"/>
          <a:srcRect l="15000" t="3576" r="14689" b="57088"/>
          <a:stretch>
            <a:fillRect/>
          </a:stretch>
        </p:blipFill>
        <p:spPr bwMode="auto">
          <a:xfrm rot="10800000">
            <a:off x="3707903" y="2132856"/>
            <a:ext cx="3775557" cy="2016224"/>
          </a:xfrm>
          <a:prstGeom prst="rect">
            <a:avLst/>
          </a:prstGeom>
          <a:noFill/>
        </p:spPr>
      </p:pic>
      <p:pic>
        <p:nvPicPr>
          <p:cNvPr id="4" name="Picture 4" descr="C:\Users\Administrator\Desktop\微信图片_20171108112958.jpg"/>
          <p:cNvPicPr>
            <a:picLocks noChangeAspect="1" noChangeArrowheads="1"/>
          </p:cNvPicPr>
          <p:nvPr/>
        </p:nvPicPr>
        <p:blipFill>
          <a:blip r:embed="rId3" cstate="print"/>
          <a:srcRect l="26250" t="26250" r="30626" b="38751"/>
          <a:stretch>
            <a:fillRect/>
          </a:stretch>
        </p:blipFill>
        <p:spPr bwMode="auto">
          <a:xfrm>
            <a:off x="323528" y="2132856"/>
            <a:ext cx="3312368" cy="2016224"/>
          </a:xfrm>
          <a:prstGeom prst="rect">
            <a:avLst/>
          </a:prstGeom>
          <a:noFill/>
        </p:spPr>
      </p:pic>
      <p:sp>
        <p:nvSpPr>
          <p:cNvPr id="5" name="矩形 4"/>
          <p:cNvSpPr/>
          <p:nvPr/>
        </p:nvSpPr>
        <p:spPr>
          <a:xfrm>
            <a:off x="3995936" y="2420888"/>
            <a:ext cx="1944216" cy="28803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2636912"/>
            <a:ext cx="2736304" cy="57606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899592" y="1691516"/>
            <a:ext cx="2592288" cy="369332"/>
          </a:xfrm>
          <a:prstGeom prst="rect">
            <a:avLst/>
          </a:prstGeom>
          <a:noFill/>
        </p:spPr>
        <p:txBody>
          <a:bodyPr wrap="square" rtlCol="0">
            <a:spAutoFit/>
          </a:bodyPr>
          <a:lstStyle/>
          <a:p>
            <a:r>
              <a:rPr lang="en-US" altLang="zh-CN" dirty="0" smtClean="0">
                <a:latin typeface="Arial" pitchFamily="34" charset="0"/>
                <a:ea typeface="黑体" pitchFamily="49" charset="-122"/>
                <a:cs typeface="Arial" pitchFamily="34" charset="0"/>
              </a:rPr>
              <a:t>WBC FFPE</a:t>
            </a:r>
            <a:r>
              <a:rPr lang="zh-CN" altLang="en-US" dirty="0" smtClean="0">
                <a:latin typeface="Arial" pitchFamily="34" charset="0"/>
                <a:ea typeface="黑体" pitchFamily="49" charset="-122"/>
                <a:cs typeface="Arial" pitchFamily="34" charset="0"/>
              </a:rPr>
              <a:t>提取试剂盒</a:t>
            </a:r>
            <a:endParaRPr lang="zh-CN" altLang="en-US" dirty="0">
              <a:latin typeface="Arial" pitchFamily="34" charset="0"/>
              <a:ea typeface="黑体" pitchFamily="49" charset="-122"/>
              <a:cs typeface="Arial" pitchFamily="34" charset="0"/>
            </a:endParaRPr>
          </a:p>
        </p:txBody>
      </p:sp>
      <p:sp>
        <p:nvSpPr>
          <p:cNvPr id="8" name="TextBox 7"/>
          <p:cNvSpPr txBox="1"/>
          <p:nvPr/>
        </p:nvSpPr>
        <p:spPr>
          <a:xfrm>
            <a:off x="3923928" y="1700808"/>
            <a:ext cx="3456384" cy="369332"/>
          </a:xfrm>
          <a:prstGeom prst="rect">
            <a:avLst/>
          </a:prstGeom>
          <a:noFill/>
        </p:spPr>
        <p:txBody>
          <a:bodyPr wrap="square" rtlCol="0">
            <a:spAutoFit/>
          </a:bodyPr>
          <a:lstStyle/>
          <a:p>
            <a:r>
              <a:rPr lang="en-US" altLang="zh-CN" dirty="0" smtClean="0">
                <a:latin typeface="Arial" pitchFamily="34" charset="0"/>
                <a:ea typeface="黑体" pitchFamily="49" charset="-122"/>
                <a:cs typeface="Arial" pitchFamily="34" charset="0"/>
              </a:rPr>
              <a:t>WBC FFPE</a:t>
            </a:r>
            <a:r>
              <a:rPr lang="zh-CN" altLang="en-US" dirty="0" smtClean="0">
                <a:latin typeface="Arial" pitchFamily="34" charset="0"/>
                <a:ea typeface="黑体" pitchFamily="49" charset="-122"/>
                <a:cs typeface="Arial" pitchFamily="34" charset="0"/>
              </a:rPr>
              <a:t>提取试剂盒（改良后）</a:t>
            </a:r>
            <a:endParaRPr lang="zh-CN" altLang="en-US" dirty="0">
              <a:latin typeface="Arial" pitchFamily="34" charset="0"/>
              <a:ea typeface="黑体" pitchFamily="49" charset="-122"/>
              <a:cs typeface="Arial" pitchFamily="34" charset="0"/>
            </a:endParaRPr>
          </a:p>
        </p:txBody>
      </p:sp>
      <p:sp>
        <p:nvSpPr>
          <p:cNvPr id="9" name="TextBox 8"/>
          <p:cNvSpPr txBox="1"/>
          <p:nvPr/>
        </p:nvSpPr>
        <p:spPr>
          <a:xfrm>
            <a:off x="755576" y="4725144"/>
            <a:ext cx="7970452" cy="1200329"/>
          </a:xfrm>
          <a:prstGeom prst="rect">
            <a:avLst/>
          </a:prstGeom>
          <a:noFill/>
        </p:spPr>
        <p:txBody>
          <a:bodyPr wrap="none" rtlCol="0">
            <a:spAutoFit/>
          </a:bodyPr>
          <a:lstStyle/>
          <a:p>
            <a:r>
              <a:rPr lang="zh-CN" altLang="en-US" dirty="0" smtClean="0">
                <a:latin typeface="黑体" pitchFamily="49" charset="-122"/>
                <a:ea typeface="黑体" pitchFamily="49" charset="-122"/>
              </a:rPr>
              <a:t>启示：</a:t>
            </a:r>
            <a:endParaRPr lang="en-US" altLang="zh-CN" dirty="0" smtClean="0">
              <a:latin typeface="黑体" pitchFamily="49" charset="-122"/>
              <a:ea typeface="黑体" pitchFamily="49" charset="-122"/>
            </a:endParaRPr>
          </a:p>
          <a:p>
            <a:pPr marL="342900" indent="-342900">
              <a:buFont typeface="+mj-lt"/>
              <a:buAutoNum type="arabicPeriod"/>
            </a:pPr>
            <a:r>
              <a:rPr lang="en-US" altLang="zh-CN" dirty="0" smtClean="0">
                <a:latin typeface="黑体" pitchFamily="49" charset="-122"/>
                <a:ea typeface="黑体" pitchFamily="49" charset="-122"/>
              </a:rPr>
              <a:t> </a:t>
            </a:r>
            <a:r>
              <a:rPr lang="zh-CN" altLang="en-US" dirty="0" smtClean="0">
                <a:latin typeface="黑体" pitchFamily="49" charset="-122"/>
                <a:ea typeface="黑体" pitchFamily="49" charset="-122"/>
              </a:rPr>
              <a:t>新检测项目的新种类样本处理的前期质控</a:t>
            </a:r>
            <a:endParaRPr lang="en-US" altLang="zh-CN" dirty="0" smtClean="0">
              <a:latin typeface="黑体" pitchFamily="49" charset="-122"/>
              <a:ea typeface="黑体" pitchFamily="49" charset="-122"/>
            </a:endParaRPr>
          </a:p>
          <a:p>
            <a:pPr marL="342900" indent="-342900">
              <a:buFont typeface="+mj-lt"/>
              <a:buAutoNum type="arabicPeriod"/>
            </a:pPr>
            <a:r>
              <a:rPr lang="en-US" altLang="zh-CN" dirty="0" smtClean="0">
                <a:latin typeface="黑体" pitchFamily="49" charset="-122"/>
                <a:ea typeface="黑体" pitchFamily="49" charset="-122"/>
              </a:rPr>
              <a:t> </a:t>
            </a:r>
            <a:r>
              <a:rPr lang="zh-CN" altLang="en-US" dirty="0" smtClean="0">
                <a:latin typeface="黑体" pitchFamily="49" charset="-122"/>
                <a:ea typeface="黑体" pitchFamily="49" charset="-122"/>
              </a:rPr>
              <a:t>对于不同样本种类选用针对性的提取试剂盒</a:t>
            </a:r>
            <a:endParaRPr lang="en-US" altLang="zh-CN" dirty="0" smtClean="0">
              <a:latin typeface="黑体" pitchFamily="49" charset="-122"/>
              <a:ea typeface="黑体" pitchFamily="49" charset="-122"/>
            </a:endParaRPr>
          </a:p>
          <a:p>
            <a:pPr marL="342900" indent="-342900">
              <a:buFont typeface="+mj-lt"/>
              <a:buAutoNum type="arabicPeriod"/>
            </a:pPr>
            <a:r>
              <a:rPr lang="en-US" altLang="zh-CN" dirty="0" smtClean="0">
                <a:latin typeface="黑体" pitchFamily="49" charset="-122"/>
                <a:ea typeface="黑体" pitchFamily="49" charset="-122"/>
              </a:rPr>
              <a:t> </a:t>
            </a:r>
            <a:r>
              <a:rPr lang="zh-CN" altLang="en-US" dirty="0" smtClean="0">
                <a:latin typeface="黑体" pitchFamily="49" charset="-122"/>
                <a:ea typeface="黑体" pitchFamily="49" charset="-122"/>
              </a:rPr>
              <a:t>即使在短时间无法更换的前提下，了解提取原理，合理灵活修订提取步骤</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276265969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427984" y="2617167"/>
            <a:ext cx="4396264" cy="3672408"/>
          </a:xfrm>
          <a:prstGeom prst="rect">
            <a:avLst/>
          </a:prstGeom>
          <a:noFill/>
          <a:ln w="9525">
            <a:noFill/>
            <a:miter lim="800000"/>
            <a:headEnd/>
            <a:tailEnd/>
          </a:ln>
        </p:spPr>
      </p:pic>
      <p:sp>
        <p:nvSpPr>
          <p:cNvPr id="5" name="矩形 4"/>
          <p:cNvSpPr/>
          <p:nvPr/>
        </p:nvSpPr>
        <p:spPr>
          <a:xfrm>
            <a:off x="7956376" y="2617167"/>
            <a:ext cx="720080" cy="374441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p:cNvPicPr>
            <a:picLocks noChangeAspect="1" noChangeArrowheads="1"/>
          </p:cNvPicPr>
          <p:nvPr/>
        </p:nvPicPr>
        <p:blipFill>
          <a:blip r:embed="rId3" cstate="print"/>
          <a:srcRect/>
          <a:stretch>
            <a:fillRect/>
          </a:stretch>
        </p:blipFill>
        <p:spPr bwMode="auto">
          <a:xfrm>
            <a:off x="0" y="1556793"/>
            <a:ext cx="4292432" cy="3816423"/>
          </a:xfrm>
          <a:prstGeom prst="rect">
            <a:avLst/>
          </a:prstGeom>
          <a:noFill/>
          <a:ln w="9525">
            <a:noFill/>
            <a:miter lim="800000"/>
            <a:headEnd/>
            <a:tailEnd/>
          </a:ln>
        </p:spPr>
      </p:pic>
      <p:sp>
        <p:nvSpPr>
          <p:cNvPr id="7" name="矩形 6"/>
          <p:cNvSpPr/>
          <p:nvPr/>
        </p:nvSpPr>
        <p:spPr>
          <a:xfrm>
            <a:off x="0" y="5489937"/>
            <a:ext cx="4499992" cy="1323439"/>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en-US" sz="1400" dirty="0" smtClean="0">
                <a:solidFill>
                  <a:schemeClr val="bg1"/>
                </a:solidFill>
                <a:latin typeface="黑体" pitchFamily="49" charset="-122"/>
                <a:ea typeface="黑体" pitchFamily="49" charset="-122"/>
              </a:rPr>
              <a:t>磁珠结合液与磁珠未充分混匀即加入裂解消化后的血浆</a:t>
            </a:r>
            <a:endParaRPr lang="en-US" altLang="zh-CN" sz="1400" dirty="0" smtClean="0">
              <a:solidFill>
                <a:schemeClr val="bg1"/>
              </a:solidFill>
              <a:latin typeface="黑体" pitchFamily="49" charset="-122"/>
              <a:ea typeface="黑体" pitchFamily="49" charset="-122"/>
            </a:endParaRPr>
          </a:p>
          <a:p>
            <a:pPr algn="ctr"/>
            <a:r>
              <a:rPr lang="en-US" altLang="zh-CN" sz="2000" dirty="0" smtClean="0">
                <a:solidFill>
                  <a:schemeClr val="bg1"/>
                </a:solidFill>
                <a:latin typeface="黑体" pitchFamily="49" charset="-122"/>
                <a:ea typeface="黑体" pitchFamily="49" charset="-122"/>
              </a:rPr>
              <a:t>+</a:t>
            </a:r>
          </a:p>
          <a:p>
            <a:r>
              <a:rPr lang="en-US" altLang="zh-CN" sz="1400" dirty="0" err="1" smtClean="0">
                <a:solidFill>
                  <a:schemeClr val="bg1"/>
                </a:solidFill>
                <a:latin typeface="Arial" pitchFamily="34" charset="0"/>
                <a:ea typeface="黑体" pitchFamily="49" charset="-122"/>
                <a:cs typeface="Arial" pitchFamily="34" charset="0"/>
              </a:rPr>
              <a:t>Qiagen</a:t>
            </a:r>
            <a:r>
              <a:rPr lang="zh-CN" altLang="zh-CN" sz="1400" dirty="0" smtClean="0">
                <a:solidFill>
                  <a:schemeClr val="bg1"/>
                </a:solidFill>
                <a:latin typeface="Arial" pitchFamily="34" charset="0"/>
                <a:ea typeface="黑体" pitchFamily="49" charset="-122"/>
                <a:cs typeface="Arial" pitchFamily="34" charset="0"/>
              </a:rPr>
              <a:t>的蛋白酶</a:t>
            </a:r>
            <a:r>
              <a:rPr lang="en-US" altLang="zh-CN" sz="1400" dirty="0" smtClean="0">
                <a:solidFill>
                  <a:schemeClr val="bg1"/>
                </a:solidFill>
                <a:latin typeface="Arial" pitchFamily="34" charset="0"/>
                <a:ea typeface="黑体" pitchFamily="49" charset="-122"/>
                <a:cs typeface="Arial" pitchFamily="34" charset="0"/>
              </a:rPr>
              <a:t>K</a:t>
            </a:r>
            <a:r>
              <a:rPr lang="zh-CN" altLang="zh-CN" sz="1400" dirty="0" smtClean="0">
                <a:solidFill>
                  <a:schemeClr val="bg1"/>
                </a:solidFill>
                <a:latin typeface="Arial" pitchFamily="34" charset="0"/>
                <a:ea typeface="黑体" pitchFamily="49" charset="-122"/>
                <a:cs typeface="Arial" pitchFamily="34" charset="0"/>
              </a:rPr>
              <a:t>不能与</a:t>
            </a:r>
            <a:r>
              <a:rPr lang="en-US" altLang="zh-CN" sz="1400" dirty="0" smtClean="0">
                <a:solidFill>
                  <a:schemeClr val="bg1"/>
                </a:solidFill>
                <a:latin typeface="Arial" pitchFamily="34" charset="0"/>
                <a:ea typeface="黑体" pitchFamily="49" charset="-122"/>
                <a:cs typeface="Arial" pitchFamily="34" charset="0"/>
              </a:rPr>
              <a:t>life</a:t>
            </a:r>
            <a:r>
              <a:rPr lang="zh-CN" altLang="zh-CN" sz="1400" dirty="0" smtClean="0">
                <a:solidFill>
                  <a:schemeClr val="bg1"/>
                </a:solidFill>
                <a:latin typeface="Arial" pitchFamily="34" charset="0"/>
                <a:ea typeface="黑体" pitchFamily="49" charset="-122"/>
                <a:cs typeface="Arial" pitchFamily="34" charset="0"/>
              </a:rPr>
              <a:t>磁珠抽提试剂盒很好的兼容</a:t>
            </a:r>
            <a:endParaRPr lang="en-US" altLang="zh-CN" sz="1400" dirty="0" smtClean="0">
              <a:solidFill>
                <a:schemeClr val="bg1"/>
              </a:solidFill>
              <a:latin typeface="Arial" pitchFamily="34" charset="0"/>
              <a:ea typeface="黑体" pitchFamily="49" charset="-122"/>
              <a:cs typeface="Arial" pitchFamily="34" charset="0"/>
            </a:endParaRPr>
          </a:p>
          <a:p>
            <a:pPr algn="ctr"/>
            <a:r>
              <a:rPr lang="en-US" altLang="zh-CN" dirty="0" smtClean="0">
                <a:solidFill>
                  <a:schemeClr val="bg1"/>
                </a:solidFill>
                <a:latin typeface="黑体" pitchFamily="49" charset="-122"/>
                <a:ea typeface="黑体" pitchFamily="49" charset="-122"/>
              </a:rPr>
              <a:t>+</a:t>
            </a:r>
          </a:p>
          <a:p>
            <a:pPr algn="ctr"/>
            <a:r>
              <a:rPr lang="en-US" altLang="zh-CN" sz="1400" dirty="0" smtClean="0">
                <a:solidFill>
                  <a:schemeClr val="bg1"/>
                </a:solidFill>
                <a:latin typeface="Arial" pitchFamily="34" charset="0"/>
                <a:ea typeface="黑体" pitchFamily="49" charset="-122"/>
                <a:cs typeface="Arial" pitchFamily="34" charset="0"/>
              </a:rPr>
              <a:t>T7</a:t>
            </a:r>
            <a:r>
              <a:rPr lang="zh-CN" altLang="en-US" sz="1400" dirty="0" smtClean="0">
                <a:solidFill>
                  <a:schemeClr val="bg1"/>
                </a:solidFill>
                <a:latin typeface="Arial" pitchFamily="34" charset="0"/>
                <a:ea typeface="黑体" pitchFamily="49" charset="-122"/>
                <a:cs typeface="Arial" pitchFamily="34" charset="0"/>
              </a:rPr>
              <a:t>及</a:t>
            </a:r>
            <a:r>
              <a:rPr lang="en-US" altLang="zh-CN" sz="1400" dirty="0" smtClean="0">
                <a:solidFill>
                  <a:schemeClr val="bg1"/>
                </a:solidFill>
                <a:latin typeface="Arial" pitchFamily="34" charset="0"/>
                <a:ea typeface="黑体" pitchFamily="49" charset="-122"/>
                <a:cs typeface="Arial" pitchFamily="34" charset="0"/>
              </a:rPr>
              <a:t>T4</a:t>
            </a:r>
            <a:r>
              <a:rPr lang="zh-CN" altLang="en-US" sz="1400" dirty="0" smtClean="0">
                <a:solidFill>
                  <a:schemeClr val="bg1"/>
                </a:solidFill>
                <a:latin typeface="Arial" pitchFamily="34" charset="0"/>
                <a:ea typeface="黑体" pitchFamily="49" charset="-122"/>
                <a:cs typeface="Arial" pitchFamily="34" charset="0"/>
              </a:rPr>
              <a:t>采血管为普通</a:t>
            </a:r>
            <a:r>
              <a:rPr lang="en-US" altLang="zh-CN" sz="1400" dirty="0" smtClean="0">
                <a:solidFill>
                  <a:schemeClr val="bg1"/>
                </a:solidFill>
                <a:latin typeface="Arial" pitchFamily="34" charset="0"/>
                <a:ea typeface="黑体" pitchFamily="49" charset="-122"/>
                <a:cs typeface="Arial" pitchFamily="34" charset="0"/>
              </a:rPr>
              <a:t>EDTA</a:t>
            </a:r>
            <a:r>
              <a:rPr lang="zh-CN" altLang="en-US" sz="1400" dirty="0" smtClean="0">
                <a:solidFill>
                  <a:schemeClr val="bg1"/>
                </a:solidFill>
                <a:latin typeface="Arial" pitchFamily="34" charset="0"/>
                <a:ea typeface="黑体" pitchFamily="49" charset="-122"/>
                <a:cs typeface="Arial" pitchFamily="34" charset="0"/>
              </a:rPr>
              <a:t>抗凝，处理超时</a:t>
            </a:r>
          </a:p>
        </p:txBody>
      </p:sp>
      <p:sp>
        <p:nvSpPr>
          <p:cNvPr id="8" name="下箭头 7"/>
          <p:cNvSpPr/>
          <p:nvPr/>
        </p:nvSpPr>
        <p:spPr>
          <a:xfrm rot="10800000">
            <a:off x="1979712" y="5301208"/>
            <a:ext cx="144016"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手杖形箭头 9"/>
          <p:cNvSpPr/>
          <p:nvPr/>
        </p:nvSpPr>
        <p:spPr>
          <a:xfrm>
            <a:off x="4283968" y="2276872"/>
            <a:ext cx="576064" cy="432048"/>
          </a:xfrm>
          <a:prstGeom prst="uturnArrow">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p:cNvSpPr/>
          <p:nvPr/>
        </p:nvSpPr>
        <p:spPr>
          <a:xfrm>
            <a:off x="4929190" y="1285860"/>
            <a:ext cx="3929090"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marL="342900" indent="-342900">
              <a:buFont typeface="+mj-lt"/>
              <a:buAutoNum type="arabicPeriod"/>
            </a:pPr>
            <a:r>
              <a:rPr lang="zh-CN" altLang="zh-CN" dirty="0" smtClean="0">
                <a:latin typeface="Arial" pitchFamily="34" charset="0"/>
                <a:ea typeface="黑体" pitchFamily="49" charset="-122"/>
                <a:cs typeface="Arial" pitchFamily="34" charset="0"/>
              </a:rPr>
              <a:t>已对</a:t>
            </a:r>
            <a:r>
              <a:rPr lang="en-US" altLang="zh-CN" dirty="0" smtClean="0">
                <a:latin typeface="Arial" pitchFamily="34" charset="0"/>
                <a:ea typeface="黑体" pitchFamily="49" charset="-122"/>
                <a:cs typeface="Arial" pitchFamily="34" charset="0"/>
              </a:rPr>
              <a:t>SOP</a:t>
            </a:r>
            <a:r>
              <a:rPr lang="zh-CN" altLang="zh-CN" dirty="0" smtClean="0">
                <a:latin typeface="Arial" pitchFamily="34" charset="0"/>
                <a:ea typeface="黑体" pitchFamily="49" charset="-122"/>
                <a:cs typeface="Arial" pitchFamily="34" charset="0"/>
              </a:rPr>
              <a:t>相应关键步骤做</a:t>
            </a:r>
            <a:r>
              <a:rPr lang="zh-CN" altLang="zh-CN" dirty="0" smtClean="0">
                <a:solidFill>
                  <a:schemeClr val="bg1"/>
                </a:solidFill>
                <a:latin typeface="Arial" pitchFamily="34" charset="0"/>
                <a:ea typeface="黑体" pitchFamily="49" charset="-122"/>
                <a:cs typeface="Arial" pitchFamily="34" charset="0"/>
              </a:rPr>
              <a:t>详细备注</a:t>
            </a:r>
            <a:r>
              <a:rPr lang="zh-CN" altLang="zh-CN" dirty="0" smtClean="0">
                <a:latin typeface="Arial" pitchFamily="34" charset="0"/>
                <a:ea typeface="黑体" pitchFamily="49" charset="-122"/>
                <a:cs typeface="Arial" pitchFamily="34" charset="0"/>
              </a:rPr>
              <a:t>，后续操作严格按照</a:t>
            </a:r>
            <a:r>
              <a:rPr lang="en-US" altLang="zh-CN" dirty="0" smtClean="0">
                <a:latin typeface="Arial" pitchFamily="34" charset="0"/>
                <a:ea typeface="黑体" pitchFamily="49" charset="-122"/>
                <a:cs typeface="Arial" pitchFamily="34" charset="0"/>
              </a:rPr>
              <a:t>SOP</a:t>
            </a:r>
          </a:p>
          <a:p>
            <a:pPr marL="342900" indent="-342900">
              <a:buFont typeface="+mj-lt"/>
              <a:buAutoNum type="arabicPeriod"/>
            </a:pPr>
            <a:r>
              <a:rPr lang="zh-CN" altLang="zh-CN" dirty="0" smtClean="0">
                <a:latin typeface="Arial" pitchFamily="34" charset="0"/>
                <a:ea typeface="黑体" pitchFamily="49" charset="-122"/>
                <a:cs typeface="Arial" pitchFamily="34" charset="0"/>
              </a:rPr>
              <a:t>采用</a:t>
            </a:r>
            <a:r>
              <a:rPr lang="en-US" altLang="zh-CN" dirty="0" smtClean="0">
                <a:latin typeface="Arial" pitchFamily="34" charset="0"/>
                <a:ea typeface="黑体" pitchFamily="49" charset="-122"/>
                <a:cs typeface="Arial" pitchFamily="34" charset="0"/>
              </a:rPr>
              <a:t>life</a:t>
            </a:r>
            <a:r>
              <a:rPr lang="zh-CN" altLang="zh-CN" dirty="0" smtClean="0">
                <a:latin typeface="Arial" pitchFamily="34" charset="0"/>
                <a:ea typeface="黑体" pitchFamily="49" charset="-122"/>
                <a:cs typeface="Arial" pitchFamily="34" charset="0"/>
              </a:rPr>
              <a:t>磁珠抽提配套蛋白酶</a:t>
            </a:r>
            <a:r>
              <a:rPr lang="en-US" altLang="zh-CN" dirty="0" smtClean="0">
                <a:latin typeface="Arial" pitchFamily="34" charset="0"/>
                <a:ea typeface="黑体" pitchFamily="49" charset="-122"/>
                <a:cs typeface="Arial" pitchFamily="34" charset="0"/>
              </a:rPr>
              <a:t>K</a:t>
            </a:r>
          </a:p>
          <a:p>
            <a:pPr marL="342900" indent="-342900">
              <a:buFont typeface="+mj-lt"/>
              <a:buAutoNum type="arabicPeriod"/>
            </a:pPr>
            <a:r>
              <a:rPr lang="zh-CN" altLang="en-US" dirty="0" smtClean="0">
                <a:latin typeface="Arial" pitchFamily="34" charset="0"/>
                <a:ea typeface="黑体" pitchFamily="49" charset="-122"/>
                <a:cs typeface="Arial" pitchFamily="34" charset="0"/>
              </a:rPr>
              <a:t>强调采血管及处理时间</a:t>
            </a:r>
            <a:endParaRPr lang="zh-CN" altLang="en-US" dirty="0">
              <a:latin typeface="Arial" pitchFamily="34" charset="0"/>
              <a:ea typeface="黑体" pitchFamily="49" charset="-122"/>
              <a:cs typeface="Arial" pitchFamily="34" charset="0"/>
            </a:endParaRPr>
          </a:p>
        </p:txBody>
      </p:sp>
      <p:sp>
        <p:nvSpPr>
          <p:cNvPr id="12" name="下箭头 11"/>
          <p:cNvSpPr/>
          <p:nvPr/>
        </p:nvSpPr>
        <p:spPr>
          <a:xfrm rot="10800000">
            <a:off x="6876256" y="6289575"/>
            <a:ext cx="144016"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68144" y="6505599"/>
            <a:ext cx="2376264" cy="307777"/>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en-US" sz="1400" dirty="0" smtClean="0">
                <a:latin typeface="Arial" pitchFamily="34" charset="0"/>
                <a:ea typeface="黑体" pitchFamily="49" charset="-122"/>
                <a:cs typeface="Arial" pitchFamily="34" charset="0"/>
              </a:rPr>
              <a:t>采血量不够，提取体积过少</a:t>
            </a:r>
          </a:p>
        </p:txBody>
      </p:sp>
      <p:sp>
        <p:nvSpPr>
          <p:cNvPr id="14" name="TextBox 13"/>
          <p:cNvSpPr txBox="1"/>
          <p:nvPr/>
        </p:nvSpPr>
        <p:spPr>
          <a:xfrm>
            <a:off x="179512" y="1268760"/>
            <a:ext cx="2788007" cy="369332"/>
          </a:xfrm>
          <a:prstGeom prst="rect">
            <a:avLst/>
          </a:prstGeom>
          <a:noFill/>
        </p:spPr>
        <p:txBody>
          <a:bodyPr wrap="none" rtlCol="0">
            <a:spAutoFit/>
          </a:bodyPr>
          <a:lstStyle/>
          <a:p>
            <a:r>
              <a:rPr lang="en-US" altLang="zh-CN" dirty="0" err="1" smtClean="0">
                <a:latin typeface="Arial" pitchFamily="34" charset="0"/>
                <a:ea typeface="黑体" pitchFamily="49" charset="-122"/>
                <a:cs typeface="Arial" pitchFamily="34" charset="0"/>
              </a:rPr>
              <a:t>ctDNA</a:t>
            </a:r>
            <a:r>
              <a:rPr lang="en-US" altLang="zh-CN" dirty="0" smtClean="0">
                <a:latin typeface="Arial" pitchFamily="34" charset="0"/>
                <a:ea typeface="黑体" pitchFamily="49" charset="-122"/>
                <a:cs typeface="Arial" pitchFamily="34" charset="0"/>
              </a:rPr>
              <a:t> NGS</a:t>
            </a:r>
            <a:r>
              <a:rPr lang="zh-CN" altLang="en-US" dirty="0" smtClean="0">
                <a:latin typeface="Arial" pitchFamily="34" charset="0"/>
                <a:ea typeface="黑体" pitchFamily="49" charset="-122"/>
                <a:cs typeface="Arial" pitchFamily="34" charset="0"/>
              </a:rPr>
              <a:t>第一次预实验</a:t>
            </a:r>
            <a:endParaRPr lang="zh-CN" altLang="en-US" dirty="0">
              <a:latin typeface="Arial" pitchFamily="34" charset="0"/>
              <a:ea typeface="黑体" pitchFamily="49" charset="-122"/>
              <a:cs typeface="Arial" pitchFamily="34" charset="0"/>
            </a:endParaRPr>
          </a:p>
        </p:txBody>
      </p:sp>
      <p:sp>
        <p:nvSpPr>
          <p:cNvPr id="15" name="TextBox 14"/>
          <p:cNvSpPr txBox="1"/>
          <p:nvPr/>
        </p:nvSpPr>
        <p:spPr>
          <a:xfrm>
            <a:off x="5357818" y="857232"/>
            <a:ext cx="2788007" cy="369332"/>
          </a:xfrm>
          <a:prstGeom prst="rect">
            <a:avLst/>
          </a:prstGeom>
          <a:noFill/>
        </p:spPr>
        <p:txBody>
          <a:bodyPr wrap="none" rtlCol="0">
            <a:spAutoFit/>
          </a:bodyPr>
          <a:lstStyle/>
          <a:p>
            <a:r>
              <a:rPr lang="en-US" altLang="zh-CN" dirty="0" err="1" smtClean="0">
                <a:latin typeface="Arial" pitchFamily="34" charset="0"/>
                <a:ea typeface="黑体" pitchFamily="49" charset="-122"/>
                <a:cs typeface="Arial" pitchFamily="34" charset="0"/>
              </a:rPr>
              <a:t>ctDNA</a:t>
            </a:r>
            <a:r>
              <a:rPr lang="en-US" altLang="zh-CN" dirty="0" smtClean="0">
                <a:latin typeface="Arial" pitchFamily="34" charset="0"/>
                <a:ea typeface="黑体" pitchFamily="49" charset="-122"/>
                <a:cs typeface="Arial" pitchFamily="34" charset="0"/>
              </a:rPr>
              <a:t> NGS</a:t>
            </a:r>
            <a:r>
              <a:rPr lang="zh-CN" altLang="en-US" dirty="0" smtClean="0">
                <a:latin typeface="Arial" pitchFamily="34" charset="0"/>
                <a:ea typeface="黑体" pitchFamily="49" charset="-122"/>
                <a:cs typeface="Arial" pitchFamily="34" charset="0"/>
              </a:rPr>
              <a:t>第二次预实验</a:t>
            </a:r>
            <a:endParaRPr lang="zh-CN" altLang="en-US" dirty="0">
              <a:latin typeface="Arial" pitchFamily="34" charset="0"/>
              <a:ea typeface="黑体" pitchFamily="49" charset="-122"/>
              <a:cs typeface="Arial" pitchFamily="34" charset="0"/>
            </a:endParaRPr>
          </a:p>
        </p:txBody>
      </p:sp>
      <p:sp>
        <p:nvSpPr>
          <p:cNvPr id="16" name="标题 15"/>
          <p:cNvSpPr>
            <a:spLocks noGrp="1"/>
          </p:cNvSpPr>
          <p:nvPr>
            <p:ph type="title"/>
          </p:nvPr>
        </p:nvSpPr>
        <p:spPr>
          <a:xfrm>
            <a:off x="251520" y="0"/>
            <a:ext cx="8229600" cy="971600"/>
          </a:xfrm>
        </p:spPr>
        <p:txBody>
          <a:bodyPr>
            <a:normAutofit/>
          </a:bodyPr>
          <a:lstStyle/>
          <a:p>
            <a:r>
              <a:rPr lang="en-US" altLang="zh-CN" sz="4000" b="1" dirty="0" err="1" smtClean="0">
                <a:solidFill>
                  <a:srgbClr val="FF0000"/>
                </a:solidFill>
                <a:latin typeface="Arial" pitchFamily="34" charset="0"/>
                <a:ea typeface="微软雅黑" pitchFamily="34" charset="-122"/>
                <a:cs typeface="Arial" pitchFamily="34" charset="0"/>
              </a:rPr>
              <a:t>ctDNA</a:t>
            </a:r>
            <a:r>
              <a:rPr lang="en-US" altLang="zh-CN" sz="4000" b="1" dirty="0" smtClean="0">
                <a:solidFill>
                  <a:srgbClr val="FF0000"/>
                </a:solidFill>
                <a:latin typeface="Arial" pitchFamily="34" charset="0"/>
                <a:ea typeface="微软雅黑" pitchFamily="34" charset="-122"/>
                <a:cs typeface="Arial" pitchFamily="34" charset="0"/>
              </a:rPr>
              <a:t> NGS</a:t>
            </a:r>
            <a:r>
              <a:rPr lang="zh-CN" altLang="en-US" sz="4000" b="1" dirty="0" smtClean="0">
                <a:solidFill>
                  <a:srgbClr val="FF0000"/>
                </a:solidFill>
                <a:latin typeface="Arial" pitchFamily="34" charset="0"/>
                <a:ea typeface="微软雅黑" pitchFamily="34" charset="-122"/>
                <a:cs typeface="Arial" pitchFamily="34" charset="0"/>
              </a:rPr>
              <a:t>检测</a:t>
            </a:r>
            <a:r>
              <a:rPr lang="en-US" altLang="zh-CN" sz="4000" b="1" dirty="0" smtClean="0">
                <a:solidFill>
                  <a:srgbClr val="FF0000"/>
                </a:solidFill>
                <a:latin typeface="Arial" pitchFamily="34" charset="0"/>
                <a:ea typeface="微软雅黑" pitchFamily="34" charset="-122"/>
                <a:cs typeface="Arial" pitchFamily="34" charset="0"/>
              </a:rPr>
              <a:t>DNA</a:t>
            </a:r>
            <a:r>
              <a:rPr lang="zh-CN" altLang="en-US" sz="4000" b="1" dirty="0" smtClean="0">
                <a:solidFill>
                  <a:srgbClr val="FF0000"/>
                </a:solidFill>
                <a:latin typeface="Arial" pitchFamily="34" charset="0"/>
                <a:ea typeface="微软雅黑" pitchFamily="34" charset="-122"/>
                <a:cs typeface="Arial" pitchFamily="34" charset="0"/>
              </a:rPr>
              <a:t>提取</a:t>
            </a:r>
            <a:endParaRPr lang="zh-CN" altLang="en-US" sz="4000" b="1" dirty="0">
              <a:solidFill>
                <a:srgbClr val="FF0000"/>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205194803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285719" y="3140968"/>
          <a:ext cx="5587680" cy="3426566"/>
        </p:xfrm>
        <a:graphic>
          <a:graphicData uri="http://schemas.openxmlformats.org/drawingml/2006/table">
            <a:tbl>
              <a:tblPr>
                <a:tableStyleId>{8EC20E35-A176-4012-BC5E-935CFFF8708E}</a:tableStyleId>
              </a:tblPr>
              <a:tblGrid>
                <a:gridCol w="657575"/>
                <a:gridCol w="771375"/>
                <a:gridCol w="727861"/>
                <a:gridCol w="1270446"/>
                <a:gridCol w="1177811"/>
                <a:gridCol w="982612"/>
              </a:tblGrid>
              <a:tr h="453884">
                <a:tc>
                  <a:txBody>
                    <a:bodyPr/>
                    <a:lstStyle/>
                    <a:p>
                      <a:pPr algn="ctr" fontAlgn="ctr"/>
                      <a:r>
                        <a:rPr lang="zh-CN" altLang="en-US" sz="1400" u="none" strike="noStrike" dirty="0"/>
                        <a:t>样品编号</a:t>
                      </a:r>
                      <a:endParaRPr lang="zh-CN" altLang="en-US" sz="1400" b="1" i="0" u="none" strike="noStrike" dirty="0">
                        <a:solidFill>
                          <a:srgbClr val="000000"/>
                        </a:solidFill>
                        <a:latin typeface="Arial" pitchFamily="34" charset="0"/>
                        <a:ea typeface="+mn-ea"/>
                        <a:cs typeface="Arial" pitchFamily="34" charset="0"/>
                      </a:endParaRPr>
                    </a:p>
                  </a:txBody>
                  <a:tcPr marL="7842" marR="7842" marT="7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a:t>溶血程度</a:t>
                      </a:r>
                      <a:endParaRPr lang="zh-CN" altLang="en-US" sz="1400" b="1" i="0" u="none" strike="noStrike">
                        <a:solidFill>
                          <a:srgbClr val="000000"/>
                        </a:solidFill>
                        <a:latin typeface="Arial" pitchFamily="34" charset="0"/>
                        <a:ea typeface="+mn-ea"/>
                        <a:cs typeface="Arial" pitchFamily="34" charset="0"/>
                      </a:endParaRPr>
                    </a:p>
                  </a:txBody>
                  <a:tcPr marL="7842" marR="7842" marT="7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400" u="none" strike="noStrike" dirty="0"/>
                        <a:t>血浆体积（</a:t>
                      </a:r>
                      <a:r>
                        <a:rPr lang="en-US" sz="1400" u="none" strike="noStrike" dirty="0" err="1"/>
                        <a:t>mL</a:t>
                      </a:r>
                      <a:r>
                        <a:rPr lang="en-US" sz="1400" u="none" strike="noStrike" dirty="0"/>
                        <a:t>)</a:t>
                      </a:r>
                      <a:endParaRPr lang="en-US" sz="1400" b="1" i="0" u="none" strike="noStrike" dirty="0">
                        <a:solidFill>
                          <a:srgbClr val="000000"/>
                        </a:solidFill>
                        <a:latin typeface="Arial" pitchFamily="34" charset="0"/>
                        <a:ea typeface="+mn-ea"/>
                        <a:cs typeface="Arial" pitchFamily="34" charset="0"/>
                      </a:endParaRPr>
                    </a:p>
                  </a:txBody>
                  <a:tcPr marL="7842" marR="7842" marT="7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err="1"/>
                        <a:t>Qubit</a:t>
                      </a:r>
                      <a:r>
                        <a:rPr lang="zh-CN" altLang="en-US" sz="1400" u="none" strike="noStrike" dirty="0"/>
                        <a:t>浓度平均值（</a:t>
                      </a:r>
                      <a:r>
                        <a:rPr lang="en-US" sz="1400" u="none" strike="noStrike" dirty="0" err="1"/>
                        <a:t>ng</a:t>
                      </a:r>
                      <a:r>
                        <a:rPr lang="en-US" sz="1400" u="none" strike="noStrike" dirty="0"/>
                        <a:t>/</a:t>
                      </a:r>
                      <a:r>
                        <a:rPr lang="el-GR" sz="1400" u="none" strike="noStrike" dirty="0"/>
                        <a:t>μ</a:t>
                      </a:r>
                      <a:r>
                        <a:rPr lang="en-US" sz="1400" u="none" strike="noStrike" dirty="0"/>
                        <a:t>L）</a:t>
                      </a:r>
                      <a:endParaRPr lang="en-US" sz="1400" b="1" i="0" u="none" strike="noStrike" dirty="0">
                        <a:solidFill>
                          <a:srgbClr val="000000"/>
                        </a:solidFill>
                        <a:latin typeface="Arial" pitchFamily="34" charset="0"/>
                        <a:ea typeface="+mn-ea"/>
                        <a:cs typeface="Arial" pitchFamily="34" charset="0"/>
                      </a:endParaRPr>
                    </a:p>
                  </a:txBody>
                  <a:tcPr marL="7842" marR="7842" marT="7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a:t>DNA</a:t>
                      </a:r>
                      <a:r>
                        <a:rPr lang="zh-CN" altLang="en-US" sz="1400" u="none" strike="noStrike"/>
                        <a:t>总量</a:t>
                      </a:r>
                      <a:r>
                        <a:rPr lang="en-US" altLang="zh-CN" sz="1400" u="none" strike="noStrike"/>
                        <a:t>(</a:t>
                      </a:r>
                      <a:r>
                        <a:rPr lang="en-US" sz="1400" u="none" strike="noStrike"/>
                        <a:t>ng)</a:t>
                      </a:r>
                      <a:endParaRPr lang="en-US" sz="1400" b="1" i="0" u="none" strike="noStrike">
                        <a:solidFill>
                          <a:srgbClr val="000000"/>
                        </a:solidFill>
                        <a:latin typeface="Arial" pitchFamily="34" charset="0"/>
                        <a:ea typeface="+mn-ea"/>
                        <a:cs typeface="Arial" pitchFamily="34" charset="0"/>
                      </a:endParaRPr>
                    </a:p>
                  </a:txBody>
                  <a:tcPr marL="7842" marR="7842" marT="7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400" u="none" strike="noStrike" dirty="0"/>
                        <a:t>DNA</a:t>
                      </a:r>
                      <a:r>
                        <a:rPr lang="zh-CN" altLang="en-US" sz="1400" u="none" strike="noStrike" dirty="0"/>
                        <a:t>质检结果（≥</a:t>
                      </a:r>
                      <a:r>
                        <a:rPr lang="en-US" altLang="zh-CN" sz="1400" u="none" strike="noStrike" dirty="0"/>
                        <a:t>25</a:t>
                      </a:r>
                      <a:r>
                        <a:rPr lang="en-US" sz="1400" u="none" strike="noStrike" dirty="0"/>
                        <a:t>ng）</a:t>
                      </a:r>
                      <a:endParaRPr lang="en-US" sz="1400" b="1" i="0" u="none" strike="noStrike" dirty="0">
                        <a:solidFill>
                          <a:srgbClr val="000000"/>
                        </a:solidFill>
                        <a:latin typeface="Arial" pitchFamily="34" charset="0"/>
                        <a:ea typeface="+mn-ea"/>
                        <a:cs typeface="Arial" pitchFamily="34" charset="0"/>
                      </a:endParaRPr>
                    </a:p>
                  </a:txBody>
                  <a:tcPr marL="7842" marR="7842" marT="784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5665">
                <a:tc>
                  <a:txBody>
                    <a:bodyPr/>
                    <a:lstStyle/>
                    <a:p>
                      <a:pPr algn="ctr" fontAlgn="b"/>
                      <a:r>
                        <a:rPr lang="en-US" sz="1400" u="none" strike="noStrike"/>
                        <a:t>T25</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3</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dirty="0" smtClean="0"/>
                        <a:t>0.522</a:t>
                      </a:r>
                      <a:endParaRPr lang="en-US" altLang="zh-CN"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dirty="0" smtClean="0"/>
                        <a:t>32.88</a:t>
                      </a:r>
                      <a:endParaRPr lang="en-US" altLang="zh-CN"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dirty="0" smtClean="0"/>
                        <a:t>合格</a:t>
                      </a:r>
                      <a:endParaRPr lang="zh-CN" altLang="en-US"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6018">
                <a:tc>
                  <a:txBody>
                    <a:bodyPr/>
                    <a:lstStyle/>
                    <a:p>
                      <a:pPr algn="ctr" fontAlgn="b"/>
                      <a:r>
                        <a:rPr lang="en-US" sz="1400" u="none" strike="noStrike"/>
                        <a:t>T26</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1</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4</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0.628</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25.12</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a:t>合格</a:t>
                      </a:r>
                      <a:endParaRPr lang="zh-CN" alt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9784">
                <a:tc>
                  <a:txBody>
                    <a:bodyPr/>
                    <a:lstStyle/>
                    <a:p>
                      <a:pPr algn="ctr" fontAlgn="b"/>
                      <a:r>
                        <a:rPr lang="en-US" sz="1400" u="none" strike="noStrike"/>
                        <a:t>T27</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1</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4</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0.578</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23.12</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dirty="0"/>
                        <a:t>合格</a:t>
                      </a:r>
                      <a:endParaRPr lang="zh-CN" altLang="en-US"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6018">
                <a:tc>
                  <a:txBody>
                    <a:bodyPr/>
                    <a:lstStyle/>
                    <a:p>
                      <a:pPr algn="ctr" fontAlgn="b"/>
                      <a:r>
                        <a:rPr lang="en-US" sz="1400" u="none" strike="noStrike"/>
                        <a:t>T28</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1</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4</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2.4</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100.8</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dirty="0"/>
                        <a:t>合格</a:t>
                      </a:r>
                      <a:endParaRPr lang="zh-CN" altLang="en-US"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3742">
                <a:tc>
                  <a:txBody>
                    <a:bodyPr/>
                    <a:lstStyle/>
                    <a:p>
                      <a:pPr algn="ctr" fontAlgn="b"/>
                      <a:r>
                        <a:rPr lang="en-US" sz="1400" u="none" strike="noStrike"/>
                        <a:t>T29</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4</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0.898</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37.716</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a:t>合格</a:t>
                      </a:r>
                      <a:endParaRPr lang="zh-CN" alt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1465">
                <a:tc>
                  <a:txBody>
                    <a:bodyPr/>
                    <a:lstStyle/>
                    <a:p>
                      <a:pPr algn="ctr" fontAlgn="b"/>
                      <a:r>
                        <a:rPr lang="en-US" sz="1400" u="none" strike="noStrike"/>
                        <a:t>T30</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1</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4</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dirty="0"/>
                        <a:t>0.728</a:t>
                      </a:r>
                      <a:endParaRPr lang="en-US" altLang="zh-CN"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30.576</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dirty="0"/>
                        <a:t>合格</a:t>
                      </a:r>
                      <a:endParaRPr lang="zh-CN" altLang="en-US"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9188">
                <a:tc>
                  <a:txBody>
                    <a:bodyPr/>
                    <a:lstStyle/>
                    <a:p>
                      <a:pPr algn="ctr" fontAlgn="b"/>
                      <a:r>
                        <a:rPr lang="en-US" sz="1400" u="none" strike="noStrike"/>
                        <a:t>T31</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dirty="0" smtClean="0"/>
                        <a:t>4</a:t>
                      </a:r>
                      <a:endParaRPr lang="en-US" altLang="zh-CN"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0.25</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10.5</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dirty="0" smtClean="0"/>
                        <a:t>合</a:t>
                      </a:r>
                      <a:r>
                        <a:rPr lang="zh-CN" altLang="en-US" sz="1400" u="none" strike="noStrike" dirty="0"/>
                        <a:t>格</a:t>
                      </a:r>
                      <a:endParaRPr lang="zh-CN" altLang="en-US"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5915">
                <a:tc>
                  <a:txBody>
                    <a:bodyPr/>
                    <a:lstStyle/>
                    <a:p>
                      <a:pPr algn="ctr" fontAlgn="b"/>
                      <a:r>
                        <a:rPr lang="en-US" sz="1400" u="none" strike="noStrike"/>
                        <a:t>T32</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3</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0.69</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28.98</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a:t>合格</a:t>
                      </a:r>
                      <a:endParaRPr lang="zh-CN" alt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7656">
                <a:tc>
                  <a:txBody>
                    <a:bodyPr/>
                    <a:lstStyle/>
                    <a:p>
                      <a:pPr algn="ctr" fontAlgn="b"/>
                      <a:r>
                        <a:rPr lang="en-US" sz="1400" u="none" strike="noStrike"/>
                        <a:t>T33</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4</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0.216</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dirty="0" smtClean="0"/>
                        <a:t>29.072</a:t>
                      </a:r>
                      <a:endParaRPr lang="en-US" altLang="zh-CN"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dirty="0" smtClean="0"/>
                        <a:t>合</a:t>
                      </a:r>
                      <a:r>
                        <a:rPr lang="zh-CN" altLang="en-US" sz="1400" u="none" strike="noStrike" dirty="0"/>
                        <a:t>格</a:t>
                      </a:r>
                      <a:endParaRPr lang="zh-CN" altLang="en-US"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7656">
                <a:tc>
                  <a:txBody>
                    <a:bodyPr/>
                    <a:lstStyle/>
                    <a:p>
                      <a:pPr algn="ctr" fontAlgn="b"/>
                      <a:r>
                        <a:rPr lang="en-US" sz="1400" u="none" strike="noStrike"/>
                        <a:t>T31</a:t>
                      </a:r>
                      <a:endParaRPr lang="en-US"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a:t>2</a:t>
                      </a:r>
                      <a:endParaRPr lang="en-US" altLang="zh-CN" sz="1400" b="0" i="0" u="none" strike="noStrike">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dirty="0"/>
                        <a:t>3.5</a:t>
                      </a:r>
                      <a:endParaRPr lang="en-US" altLang="zh-CN"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dirty="0"/>
                        <a:t>0.534</a:t>
                      </a:r>
                      <a:endParaRPr lang="en-US" altLang="zh-CN"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altLang="zh-CN" sz="1400" u="none" strike="noStrike" dirty="0" smtClean="0"/>
                        <a:t>28.428</a:t>
                      </a:r>
                      <a:endParaRPr lang="en-US" altLang="zh-CN"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zh-CN" altLang="en-US" sz="1400" u="none" strike="noStrike" dirty="0"/>
                        <a:t>合格</a:t>
                      </a:r>
                      <a:endParaRPr lang="zh-CN" altLang="en-US" sz="1400" b="0" i="0" u="none" strike="noStrike" dirty="0">
                        <a:solidFill>
                          <a:srgbClr val="000000"/>
                        </a:solidFill>
                        <a:latin typeface="Arial" pitchFamily="34" charset="0"/>
                        <a:ea typeface="+mn-ea"/>
                        <a:cs typeface="Arial" pitchFamily="34" charset="0"/>
                      </a:endParaRPr>
                    </a:p>
                  </a:txBody>
                  <a:tcPr marL="7842" marR="7842" marT="784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矩形 3"/>
          <p:cNvSpPr/>
          <p:nvPr/>
        </p:nvSpPr>
        <p:spPr>
          <a:xfrm>
            <a:off x="1259632" y="1124744"/>
            <a:ext cx="5312632" cy="1754326"/>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marL="342900" indent="-342900">
              <a:buFont typeface="+mj-lt"/>
              <a:buAutoNum type="arabicPeriod"/>
            </a:pPr>
            <a:r>
              <a:rPr lang="zh-CN" altLang="en-US" dirty="0" smtClean="0">
                <a:latin typeface="Arial" pitchFamily="34" charset="0"/>
                <a:ea typeface="黑体" pitchFamily="49" charset="-122"/>
                <a:cs typeface="Arial" pitchFamily="34" charset="0"/>
              </a:rPr>
              <a:t>使用统一采血管、</a:t>
            </a:r>
            <a:endParaRPr lang="en-US" altLang="zh-CN" dirty="0" smtClean="0">
              <a:latin typeface="Arial" pitchFamily="34" charset="0"/>
              <a:ea typeface="黑体" pitchFamily="49" charset="-122"/>
              <a:cs typeface="Arial" pitchFamily="34" charset="0"/>
            </a:endParaRPr>
          </a:p>
          <a:p>
            <a:pPr marL="342900" indent="-342900">
              <a:buFont typeface="+mj-lt"/>
              <a:buAutoNum type="arabicPeriod"/>
            </a:pPr>
            <a:r>
              <a:rPr lang="zh-CN" altLang="en-US" dirty="0" smtClean="0">
                <a:latin typeface="Arial" pitchFamily="34" charset="0"/>
                <a:ea typeface="黑体" pitchFamily="49" charset="-122"/>
                <a:cs typeface="Arial" pitchFamily="34" charset="0"/>
              </a:rPr>
              <a:t>规定处理时间</a:t>
            </a:r>
            <a:r>
              <a:rPr lang="en-US" altLang="zh-CN" dirty="0" smtClean="0">
                <a:latin typeface="Arial" pitchFamily="34" charset="0"/>
                <a:ea typeface="黑体" pitchFamily="49" charset="-122"/>
                <a:cs typeface="Arial" pitchFamily="34" charset="0"/>
              </a:rPr>
              <a:t>2</a:t>
            </a:r>
            <a:r>
              <a:rPr lang="zh-CN" altLang="en-US" dirty="0" smtClean="0">
                <a:latin typeface="Arial" pitchFamily="34" charset="0"/>
                <a:ea typeface="黑体" pitchFamily="49" charset="-122"/>
                <a:cs typeface="Arial" pitchFamily="34" charset="0"/>
              </a:rPr>
              <a:t>小时间隔</a:t>
            </a:r>
            <a:endParaRPr lang="en-US" altLang="zh-CN" dirty="0" smtClean="0">
              <a:latin typeface="Arial" pitchFamily="34" charset="0"/>
              <a:ea typeface="黑体" pitchFamily="49" charset="-122"/>
              <a:cs typeface="Arial" pitchFamily="34" charset="0"/>
            </a:endParaRPr>
          </a:p>
          <a:p>
            <a:pPr marL="342900" indent="-342900">
              <a:buFont typeface="+mj-lt"/>
              <a:buAutoNum type="arabicPeriod"/>
            </a:pPr>
            <a:r>
              <a:rPr lang="zh-CN" altLang="en-US" dirty="0" smtClean="0">
                <a:latin typeface="黑体" pitchFamily="49" charset="-122"/>
                <a:ea typeface="黑体" pitchFamily="49" charset="-122"/>
              </a:rPr>
              <a:t>建议采血量至少满足</a:t>
            </a:r>
            <a:r>
              <a:rPr lang="en-US" altLang="zh-CN" dirty="0" smtClean="0"/>
              <a:t>8mL</a:t>
            </a:r>
          </a:p>
          <a:p>
            <a:pPr marL="342900" indent="-342900">
              <a:buFont typeface="+mj-lt"/>
              <a:buAutoNum type="arabicPeriod"/>
            </a:pPr>
            <a:r>
              <a:rPr lang="zh-CN" altLang="en-US" dirty="0" smtClean="0">
                <a:latin typeface="黑体" pitchFamily="49" charset="-122"/>
                <a:ea typeface="黑体" pitchFamily="49" charset="-122"/>
              </a:rPr>
              <a:t>采集要求培训，加强对临床相关人员提供血液样本采集的指导培训</a:t>
            </a:r>
            <a:endParaRPr lang="en-US" altLang="zh-CN" dirty="0" smtClean="0">
              <a:latin typeface="黑体" pitchFamily="49" charset="-122"/>
              <a:ea typeface="黑体" pitchFamily="49" charset="-122"/>
            </a:endParaRPr>
          </a:p>
          <a:p>
            <a:pPr marL="342900" indent="-342900">
              <a:buFont typeface="+mj-lt"/>
              <a:buAutoNum type="arabicPeriod"/>
            </a:pPr>
            <a:r>
              <a:rPr lang="zh-CN" altLang="en-US" dirty="0" smtClean="0">
                <a:latin typeface="Arial" pitchFamily="34" charset="0"/>
                <a:ea typeface="黑体" pitchFamily="49" charset="-122"/>
                <a:cs typeface="Arial" pitchFamily="34" charset="0"/>
              </a:rPr>
              <a:t>需要配备</a:t>
            </a:r>
            <a:r>
              <a:rPr lang="en-US" altLang="zh-CN" dirty="0" smtClean="0">
                <a:latin typeface="Arial" pitchFamily="34" charset="0"/>
                <a:ea typeface="黑体" pitchFamily="49" charset="-122"/>
                <a:cs typeface="Arial" pitchFamily="34" charset="0"/>
              </a:rPr>
              <a:t>10mL</a:t>
            </a:r>
            <a:r>
              <a:rPr lang="zh-CN" altLang="en-US" dirty="0" smtClean="0">
                <a:latin typeface="Arial" pitchFamily="34" charset="0"/>
                <a:ea typeface="黑体" pitchFamily="49" charset="-122"/>
                <a:cs typeface="Arial" pitchFamily="34" charset="0"/>
              </a:rPr>
              <a:t>磁力架</a:t>
            </a:r>
            <a:endParaRPr lang="zh-CN" altLang="en-US" dirty="0">
              <a:latin typeface="Arial" pitchFamily="34" charset="0"/>
              <a:ea typeface="黑体" pitchFamily="49" charset="-122"/>
              <a:cs typeface="Arial" pitchFamily="34" charset="0"/>
            </a:endParaRPr>
          </a:p>
        </p:txBody>
      </p:sp>
      <p:sp>
        <p:nvSpPr>
          <p:cNvPr id="5" name="手杖形箭头 4"/>
          <p:cNvSpPr/>
          <p:nvPr/>
        </p:nvSpPr>
        <p:spPr>
          <a:xfrm>
            <a:off x="611560" y="1556792"/>
            <a:ext cx="576064" cy="432048"/>
          </a:xfrm>
          <a:prstGeom prst="uturnArrow">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4929190" y="3068960"/>
            <a:ext cx="938954" cy="357475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85720" y="142852"/>
            <a:ext cx="8636442" cy="707886"/>
          </a:xfrm>
          <a:prstGeom prst="rect">
            <a:avLst/>
          </a:prstGeom>
          <a:noFill/>
        </p:spPr>
        <p:txBody>
          <a:bodyPr wrap="square" rtlCol="0">
            <a:spAutoFit/>
          </a:bodyPr>
          <a:lstStyle/>
          <a:p>
            <a:pPr algn="ctr"/>
            <a:r>
              <a:rPr lang="en-US" altLang="zh-CN" sz="4000" b="1" dirty="0" err="1" smtClean="0">
                <a:solidFill>
                  <a:srgbClr val="FF0000"/>
                </a:solidFill>
                <a:latin typeface="Arial" pitchFamily="34" charset="0"/>
                <a:ea typeface="微软雅黑" pitchFamily="34" charset="-122"/>
                <a:cs typeface="Arial" pitchFamily="34" charset="0"/>
              </a:rPr>
              <a:t>ctDNA</a:t>
            </a:r>
            <a:r>
              <a:rPr lang="en-US" altLang="zh-CN" sz="4000" b="1" dirty="0" smtClean="0">
                <a:solidFill>
                  <a:srgbClr val="FF0000"/>
                </a:solidFill>
                <a:latin typeface="Arial" pitchFamily="34" charset="0"/>
                <a:ea typeface="微软雅黑" pitchFamily="34" charset="-122"/>
                <a:cs typeface="Arial" pitchFamily="34" charset="0"/>
              </a:rPr>
              <a:t> NGS</a:t>
            </a:r>
            <a:r>
              <a:rPr lang="zh-CN" altLang="en-US" sz="4000" b="1" dirty="0" smtClean="0">
                <a:solidFill>
                  <a:srgbClr val="FF0000"/>
                </a:solidFill>
                <a:latin typeface="Arial" pitchFamily="34" charset="0"/>
                <a:ea typeface="微软雅黑" pitchFamily="34" charset="-122"/>
                <a:cs typeface="Arial" pitchFamily="34" charset="0"/>
              </a:rPr>
              <a:t>第三次预实验</a:t>
            </a:r>
            <a:endParaRPr lang="zh-CN" altLang="en-US" sz="4000" b="1" dirty="0">
              <a:solidFill>
                <a:srgbClr val="FF0000"/>
              </a:solidFill>
              <a:latin typeface="Arial" pitchFamily="34" charset="0"/>
              <a:ea typeface="微软雅黑" pitchFamily="34" charset="-122"/>
              <a:cs typeface="Arial" pitchFamily="34" charset="0"/>
            </a:endParaRPr>
          </a:p>
        </p:txBody>
      </p:sp>
      <p:sp>
        <p:nvSpPr>
          <p:cNvPr id="9" name="TextBox 8"/>
          <p:cNvSpPr txBox="1"/>
          <p:nvPr/>
        </p:nvSpPr>
        <p:spPr>
          <a:xfrm>
            <a:off x="6073929" y="3429000"/>
            <a:ext cx="3070071" cy="1754326"/>
          </a:xfrm>
          <a:prstGeom prst="rect">
            <a:avLst/>
          </a:prstGeom>
          <a:noFill/>
        </p:spPr>
        <p:txBody>
          <a:bodyPr wrap="none" rtlCol="0">
            <a:spAutoFit/>
          </a:bodyPr>
          <a:lstStyle/>
          <a:p>
            <a:r>
              <a:rPr lang="zh-CN" altLang="en-US" dirty="0" smtClean="0">
                <a:latin typeface="Arial" pitchFamily="34" charset="0"/>
                <a:ea typeface="黑体" pitchFamily="49" charset="-122"/>
                <a:cs typeface="Arial" pitchFamily="34" charset="0"/>
              </a:rPr>
              <a:t>在严格遵守</a:t>
            </a:r>
            <a:r>
              <a:rPr lang="en-US" altLang="zh-CN" dirty="0" smtClean="0">
                <a:latin typeface="Arial" pitchFamily="34" charset="0"/>
                <a:ea typeface="黑体" pitchFamily="49" charset="-122"/>
                <a:cs typeface="Arial" pitchFamily="34" charset="0"/>
              </a:rPr>
              <a:t>SOP</a:t>
            </a:r>
            <a:r>
              <a:rPr lang="zh-CN" altLang="en-US" dirty="0" smtClean="0">
                <a:latin typeface="Arial" pitchFamily="34" charset="0"/>
                <a:ea typeface="黑体" pitchFamily="49" charset="-122"/>
                <a:cs typeface="Arial" pitchFamily="34" charset="0"/>
              </a:rPr>
              <a:t>操作环节</a:t>
            </a:r>
            <a:endParaRPr lang="en-US" altLang="zh-CN" dirty="0" smtClean="0">
              <a:latin typeface="Arial" pitchFamily="34" charset="0"/>
              <a:ea typeface="黑体" pitchFamily="49" charset="-122"/>
              <a:cs typeface="Arial" pitchFamily="34" charset="0"/>
            </a:endParaRPr>
          </a:p>
          <a:p>
            <a:r>
              <a:rPr lang="en-US" altLang="zh-CN" dirty="0" smtClean="0">
                <a:latin typeface="Arial" pitchFamily="34" charset="0"/>
                <a:ea typeface="黑体" pitchFamily="49" charset="-122"/>
                <a:cs typeface="Arial" pitchFamily="34" charset="0"/>
              </a:rPr>
              <a:t>+</a:t>
            </a:r>
            <a:r>
              <a:rPr lang="zh-CN" altLang="en-US" dirty="0" smtClean="0">
                <a:latin typeface="Arial" pitchFamily="34" charset="0"/>
                <a:ea typeface="黑体" pitchFamily="49" charset="-122"/>
                <a:cs typeface="Arial" pitchFamily="34" charset="0"/>
              </a:rPr>
              <a:t>试剂、耗材、设备全面配套</a:t>
            </a:r>
            <a:endParaRPr lang="en-US" altLang="zh-CN" dirty="0" smtClean="0">
              <a:latin typeface="Arial" pitchFamily="34" charset="0"/>
              <a:ea typeface="黑体" pitchFamily="49" charset="-122"/>
              <a:cs typeface="Arial" pitchFamily="34" charset="0"/>
            </a:endParaRPr>
          </a:p>
          <a:p>
            <a:r>
              <a:rPr lang="en-US" altLang="zh-CN" dirty="0" smtClean="0">
                <a:latin typeface="Arial" pitchFamily="34" charset="0"/>
                <a:ea typeface="黑体" pitchFamily="49" charset="-122"/>
                <a:cs typeface="Arial" pitchFamily="34" charset="0"/>
              </a:rPr>
              <a:t>+ </a:t>
            </a:r>
            <a:r>
              <a:rPr lang="zh-CN" altLang="en-US" dirty="0" smtClean="0">
                <a:latin typeface="Arial" pitchFamily="34" charset="0"/>
                <a:ea typeface="黑体" pitchFamily="49" charset="-122"/>
                <a:cs typeface="Arial" pitchFamily="34" charset="0"/>
              </a:rPr>
              <a:t>外部人员积极配合：</a:t>
            </a:r>
            <a:endParaRPr lang="en-US" altLang="zh-CN" dirty="0" smtClean="0">
              <a:latin typeface="Arial" pitchFamily="34" charset="0"/>
              <a:ea typeface="黑体" pitchFamily="49" charset="-122"/>
              <a:cs typeface="Arial" pitchFamily="34" charset="0"/>
            </a:endParaRPr>
          </a:p>
          <a:p>
            <a:pPr>
              <a:buFont typeface="Arial" pitchFamily="34" charset="0"/>
              <a:buChar char="•"/>
            </a:pPr>
            <a:r>
              <a:rPr lang="en-US" altLang="zh-CN" dirty="0" smtClean="0">
                <a:solidFill>
                  <a:srgbClr val="FF0000"/>
                </a:solidFill>
                <a:latin typeface="Arial" pitchFamily="34" charset="0"/>
                <a:ea typeface="黑体" pitchFamily="49" charset="-122"/>
                <a:cs typeface="Arial" pitchFamily="34" charset="0"/>
              </a:rPr>
              <a:t>DNA</a:t>
            </a:r>
            <a:r>
              <a:rPr lang="zh-CN" altLang="en-US" dirty="0" smtClean="0">
                <a:solidFill>
                  <a:srgbClr val="FF0000"/>
                </a:solidFill>
                <a:latin typeface="Arial" pitchFamily="34" charset="0"/>
                <a:ea typeface="黑体" pitchFamily="49" charset="-122"/>
                <a:cs typeface="Arial" pitchFamily="34" charset="0"/>
              </a:rPr>
              <a:t>提取合格</a:t>
            </a:r>
            <a:endParaRPr lang="en-US" altLang="zh-CN" dirty="0" smtClean="0">
              <a:solidFill>
                <a:srgbClr val="FF0000"/>
              </a:solidFill>
              <a:latin typeface="Arial" pitchFamily="34" charset="0"/>
              <a:ea typeface="黑体" pitchFamily="49" charset="-122"/>
              <a:cs typeface="Arial" pitchFamily="34" charset="0"/>
            </a:endParaRPr>
          </a:p>
          <a:p>
            <a:pPr>
              <a:buFont typeface="Arial" pitchFamily="34" charset="0"/>
              <a:buChar char="•"/>
            </a:pPr>
            <a:r>
              <a:rPr lang="en-US" altLang="zh-CN" dirty="0" smtClean="0">
                <a:solidFill>
                  <a:srgbClr val="FF0000"/>
                </a:solidFill>
                <a:latin typeface="Arial" pitchFamily="34" charset="0"/>
                <a:ea typeface="黑体" pitchFamily="49" charset="-122"/>
                <a:cs typeface="Arial" pitchFamily="34" charset="0"/>
              </a:rPr>
              <a:t> </a:t>
            </a:r>
            <a:r>
              <a:rPr lang="zh-CN" altLang="en-US" dirty="0" smtClean="0">
                <a:solidFill>
                  <a:srgbClr val="FF0000"/>
                </a:solidFill>
                <a:latin typeface="Arial" pitchFamily="34" charset="0"/>
                <a:ea typeface="黑体" pitchFamily="49" charset="-122"/>
                <a:cs typeface="Arial" pitchFamily="34" charset="0"/>
              </a:rPr>
              <a:t>建库合格</a:t>
            </a:r>
            <a:endParaRPr lang="en-US" altLang="zh-CN" dirty="0" smtClean="0">
              <a:solidFill>
                <a:srgbClr val="FF0000"/>
              </a:solidFill>
              <a:latin typeface="Arial" pitchFamily="34" charset="0"/>
              <a:ea typeface="黑体" pitchFamily="49" charset="-122"/>
              <a:cs typeface="Arial" pitchFamily="34" charset="0"/>
            </a:endParaRPr>
          </a:p>
          <a:p>
            <a:pPr>
              <a:buFont typeface="Arial" pitchFamily="34" charset="0"/>
              <a:buChar char="•"/>
            </a:pPr>
            <a:r>
              <a:rPr lang="en-US" altLang="zh-CN" dirty="0" smtClean="0">
                <a:solidFill>
                  <a:srgbClr val="FF0000"/>
                </a:solidFill>
                <a:latin typeface="Arial" pitchFamily="34" charset="0"/>
                <a:ea typeface="黑体" pitchFamily="49" charset="-122"/>
                <a:cs typeface="Arial" pitchFamily="34" charset="0"/>
              </a:rPr>
              <a:t> </a:t>
            </a:r>
            <a:r>
              <a:rPr lang="zh-CN" altLang="en-US" dirty="0" smtClean="0">
                <a:solidFill>
                  <a:srgbClr val="FF0000"/>
                </a:solidFill>
                <a:latin typeface="Arial" pitchFamily="34" charset="0"/>
                <a:ea typeface="黑体" pitchFamily="49" charset="-122"/>
                <a:cs typeface="Arial" pitchFamily="34" charset="0"/>
              </a:rPr>
              <a:t>检测合格</a:t>
            </a:r>
            <a:endParaRPr lang="zh-CN" altLang="en-US" dirty="0">
              <a:solidFill>
                <a:srgbClr val="FF0000"/>
              </a:solidFill>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276729340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91441"/>
            <a:ext cx="7886700" cy="980105"/>
          </a:xfrm>
        </p:spPr>
        <p:txBody>
          <a:bodyPr>
            <a:normAutofit/>
          </a:bodyPr>
          <a:lstStyle/>
          <a:p>
            <a:pPr algn="ctr"/>
            <a:r>
              <a:rPr lang="zh-CN" altLang="en-US" sz="4000" b="1" dirty="0">
                <a:solidFill>
                  <a:srgbClr val="FF0000"/>
                </a:solidFill>
                <a:latin typeface="微软雅黑" pitchFamily="34" charset="-122"/>
                <a:ea typeface="微软雅黑" pitchFamily="34" charset="-122"/>
              </a:rPr>
              <a:t>室内质</a:t>
            </a:r>
            <a:r>
              <a:rPr lang="zh-CN" altLang="en-US" sz="4000" b="1" dirty="0" smtClean="0">
                <a:solidFill>
                  <a:srgbClr val="FF0000"/>
                </a:solidFill>
                <a:latin typeface="微软雅黑" pitchFamily="34" charset="-122"/>
                <a:ea typeface="微软雅黑" pitchFamily="34" charset="-122"/>
              </a:rPr>
              <a:t>控</a:t>
            </a:r>
            <a:r>
              <a:rPr lang="zh-CN" altLang="en-US" sz="4000" b="1" dirty="0" smtClean="0">
                <a:latin typeface="微软雅黑" pitchFamily="34" charset="-122"/>
                <a:ea typeface="微软雅黑" pitchFamily="34" charset="-122"/>
              </a:rPr>
              <a:t>失控</a:t>
            </a:r>
            <a:r>
              <a:rPr lang="zh-CN" altLang="en-US" sz="4000" b="1" dirty="0" smtClean="0">
                <a:solidFill>
                  <a:srgbClr val="FF0000"/>
                </a:solidFill>
                <a:latin typeface="微软雅黑" pitchFamily="34" charset="-122"/>
                <a:ea typeface="微软雅黑" pitchFamily="34" charset="-122"/>
              </a:rPr>
              <a:t>分析</a:t>
            </a:r>
            <a:endParaRPr lang="zh-CN" altLang="en-US" sz="4000" b="1" dirty="0">
              <a:solidFill>
                <a:srgbClr val="FF0000"/>
              </a:solidFill>
              <a:latin typeface="微软雅黑" pitchFamily="34" charset="-122"/>
              <a:ea typeface="微软雅黑" pitchFamily="34" charset="-122"/>
            </a:endParaRPr>
          </a:p>
        </p:txBody>
      </p:sp>
      <p:sp>
        <p:nvSpPr>
          <p:cNvPr id="3" name="内容占位符 2"/>
          <p:cNvSpPr>
            <a:spLocks noGrp="1"/>
          </p:cNvSpPr>
          <p:nvPr>
            <p:ph idx="1"/>
          </p:nvPr>
        </p:nvSpPr>
        <p:spPr>
          <a:xfrm>
            <a:off x="194311" y="1473344"/>
            <a:ext cx="7886700" cy="731520"/>
          </a:xfrm>
        </p:spPr>
        <p:txBody>
          <a:bodyPr/>
          <a:lstStyle/>
          <a:p>
            <a:pPr marL="0" indent="0">
              <a:buNone/>
            </a:pPr>
            <a:r>
              <a:rPr lang="en-US" altLang="zh-CN" dirty="0" smtClean="0">
                <a:latin typeface="Arial" pitchFamily="34" charset="0"/>
                <a:ea typeface="黑体" pitchFamily="49" charset="-122"/>
                <a:cs typeface="Arial" pitchFamily="34" charset="0"/>
              </a:rPr>
              <a:t>2017</a:t>
            </a:r>
            <a:r>
              <a:rPr lang="zh-CN" altLang="en-US" dirty="0">
                <a:latin typeface="Arial" pitchFamily="34" charset="0"/>
                <a:ea typeface="黑体" pitchFamily="49" charset="-122"/>
                <a:cs typeface="Arial" pitchFamily="34" charset="0"/>
              </a:rPr>
              <a:t>年</a:t>
            </a:r>
            <a:r>
              <a:rPr lang="en-US" altLang="zh-CN" dirty="0">
                <a:latin typeface="Arial" pitchFamily="34" charset="0"/>
                <a:ea typeface="黑体" pitchFamily="49" charset="-122"/>
                <a:cs typeface="Arial" pitchFamily="34" charset="0"/>
              </a:rPr>
              <a:t>9</a:t>
            </a:r>
            <a:r>
              <a:rPr lang="zh-CN" altLang="en-US" dirty="0">
                <a:latin typeface="Arial" pitchFamily="34" charset="0"/>
                <a:ea typeface="黑体" pitchFamily="49" charset="-122"/>
                <a:cs typeface="Arial" pitchFamily="34" charset="0"/>
              </a:rPr>
              <a:t>月</a:t>
            </a:r>
            <a:r>
              <a:rPr lang="en-US" altLang="zh-CN" dirty="0">
                <a:latin typeface="Arial" pitchFamily="34" charset="0"/>
                <a:ea typeface="黑体" pitchFamily="49" charset="-122"/>
                <a:cs typeface="Arial" pitchFamily="34" charset="0"/>
              </a:rPr>
              <a:t>HBV-DNA</a:t>
            </a:r>
            <a:r>
              <a:rPr lang="zh-CN" altLang="en-US" dirty="0">
                <a:latin typeface="Arial" pitchFamily="34" charset="0"/>
                <a:ea typeface="黑体" pitchFamily="49" charset="-122"/>
                <a:cs typeface="Arial" pitchFamily="34" charset="0"/>
              </a:rPr>
              <a:t>定量检测</a:t>
            </a:r>
          </a:p>
          <a:p>
            <a:endParaRPr lang="zh-CN" altLang="en-US" dirty="0">
              <a:latin typeface="Arial" pitchFamily="34" charset="0"/>
              <a:ea typeface="黑体" pitchFamily="49" charset="-122"/>
              <a:cs typeface="Arial" pitchFamily="34" charset="0"/>
            </a:endParaRPr>
          </a:p>
        </p:txBody>
      </p:sp>
      <p:pic>
        <p:nvPicPr>
          <p:cNvPr id="5" name="内容占位符 3" descr="HBV"/>
          <p:cNvPicPr>
            <a:picLocks noChangeAspect="1"/>
          </p:cNvPicPr>
          <p:nvPr/>
        </p:nvPicPr>
        <p:blipFill>
          <a:blip r:embed="rId2"/>
          <a:stretch>
            <a:fillRect/>
          </a:stretch>
        </p:blipFill>
        <p:spPr>
          <a:xfrm>
            <a:off x="0" y="2577677"/>
            <a:ext cx="4546759" cy="3803650"/>
          </a:xfrm>
          <a:prstGeom prst="rect">
            <a:avLst/>
          </a:prstGeom>
        </p:spPr>
      </p:pic>
      <p:pic>
        <p:nvPicPr>
          <p:cNvPr id="6" name="图片 5" descr="HBV2"/>
          <p:cNvPicPr>
            <a:picLocks noChangeAspect="1"/>
          </p:cNvPicPr>
          <p:nvPr/>
        </p:nvPicPr>
        <p:blipFill>
          <a:blip r:embed="rId3"/>
          <a:stretch>
            <a:fillRect/>
          </a:stretch>
        </p:blipFill>
        <p:spPr>
          <a:xfrm>
            <a:off x="4584383" y="2578313"/>
            <a:ext cx="4498181" cy="3803015"/>
          </a:xfrm>
          <a:prstGeom prst="rect">
            <a:avLst/>
          </a:prstGeom>
        </p:spPr>
      </p:pic>
      <p:sp>
        <p:nvSpPr>
          <p:cNvPr id="7" name="内容占位符 2"/>
          <p:cNvSpPr>
            <a:spLocks noGrp="1"/>
          </p:cNvSpPr>
          <p:nvPr/>
        </p:nvSpPr>
        <p:spPr>
          <a:xfrm>
            <a:off x="411957" y="2237105"/>
            <a:ext cx="4172426" cy="7315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Arial" pitchFamily="34" charset="0"/>
                <a:ea typeface="黑体" pitchFamily="49" charset="-122"/>
                <a:cs typeface="Arial" pitchFamily="34" charset="0"/>
              </a:rPr>
              <a:t>9</a:t>
            </a:r>
            <a:r>
              <a:rPr lang="zh-CN" altLang="en-US" sz="2000" dirty="0">
                <a:latin typeface="Arial" pitchFamily="34" charset="0"/>
                <a:ea typeface="黑体" pitchFamily="49" charset="-122"/>
                <a:cs typeface="Arial" pitchFamily="34" charset="0"/>
              </a:rPr>
              <a:t>月</a:t>
            </a:r>
            <a:r>
              <a:rPr lang="en-US" altLang="zh-CN" sz="2000" dirty="0">
                <a:latin typeface="Arial" pitchFamily="34" charset="0"/>
                <a:ea typeface="黑体" pitchFamily="49" charset="-122"/>
                <a:cs typeface="Arial" pitchFamily="34" charset="0"/>
              </a:rPr>
              <a:t>HBV-DNA</a:t>
            </a:r>
            <a:r>
              <a:rPr lang="zh-CN" altLang="en-US" sz="2000" dirty="0">
                <a:latin typeface="Arial" pitchFamily="34" charset="0"/>
                <a:ea typeface="黑体" pitchFamily="49" charset="-122"/>
                <a:cs typeface="Arial" pitchFamily="34" charset="0"/>
              </a:rPr>
              <a:t>定量弱阳质控品</a:t>
            </a:r>
            <a:endParaRPr lang="en-US" altLang="zh-CN" sz="2000" dirty="0">
              <a:latin typeface="Arial" pitchFamily="34" charset="0"/>
              <a:ea typeface="黑体" pitchFamily="49" charset="-122"/>
              <a:cs typeface="Arial" pitchFamily="34" charset="0"/>
            </a:endParaRPr>
          </a:p>
        </p:txBody>
      </p:sp>
      <p:sp>
        <p:nvSpPr>
          <p:cNvPr id="8" name="内容占位符 2"/>
          <p:cNvSpPr>
            <a:spLocks noGrp="1"/>
          </p:cNvSpPr>
          <p:nvPr/>
        </p:nvSpPr>
        <p:spPr>
          <a:xfrm>
            <a:off x="5054918" y="2237740"/>
            <a:ext cx="3725704" cy="7315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dirty="0">
                <a:latin typeface="Arial" pitchFamily="34" charset="0"/>
                <a:ea typeface="黑体" pitchFamily="49" charset="-122"/>
                <a:cs typeface="Arial" pitchFamily="34" charset="0"/>
              </a:rPr>
              <a:t>9</a:t>
            </a:r>
            <a:r>
              <a:rPr lang="zh-CN" altLang="en-US" sz="2000" dirty="0">
                <a:latin typeface="Arial" pitchFamily="34" charset="0"/>
                <a:ea typeface="黑体" pitchFamily="49" charset="-122"/>
                <a:cs typeface="Arial" pitchFamily="34" charset="0"/>
              </a:rPr>
              <a:t>月</a:t>
            </a:r>
            <a:r>
              <a:rPr lang="en-US" altLang="zh-CN" sz="2000" dirty="0">
                <a:latin typeface="Arial" pitchFamily="34" charset="0"/>
                <a:ea typeface="黑体" pitchFamily="49" charset="-122"/>
                <a:cs typeface="Arial" pitchFamily="34" charset="0"/>
              </a:rPr>
              <a:t>HBV-DNA</a:t>
            </a:r>
            <a:r>
              <a:rPr lang="zh-CN" altLang="en-US" sz="2000" dirty="0">
                <a:latin typeface="Arial" pitchFamily="34" charset="0"/>
                <a:ea typeface="黑体" pitchFamily="49" charset="-122"/>
                <a:cs typeface="Arial" pitchFamily="34" charset="0"/>
              </a:rPr>
              <a:t>定量强阳质控品</a:t>
            </a:r>
            <a:endParaRPr lang="en-US" altLang="zh-CN" sz="2000" dirty="0">
              <a:latin typeface="Arial" pitchFamily="34" charset="0"/>
              <a:ea typeface="黑体" pitchFamily="49" charset="-122"/>
              <a:cs typeface="Arial" pitchFamily="34" charset="0"/>
            </a:endParaRPr>
          </a:p>
        </p:txBody>
      </p:sp>
      <p:sp>
        <p:nvSpPr>
          <p:cNvPr id="9" name="矩形 8"/>
          <p:cNvSpPr/>
          <p:nvPr/>
        </p:nvSpPr>
        <p:spPr>
          <a:xfrm>
            <a:off x="179512" y="4694236"/>
            <a:ext cx="1944216" cy="151216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47007" y="4846636"/>
            <a:ext cx="972108" cy="603684"/>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14282" y="6357958"/>
            <a:ext cx="4857784" cy="369332"/>
          </a:xfrm>
          <a:prstGeom prst="rect">
            <a:avLst/>
          </a:prstGeom>
          <a:solidFill>
            <a:srgbClr val="0033CC"/>
          </a:solidFill>
          <a:ln>
            <a:solidFill>
              <a:srgbClr val="0033CC"/>
            </a:solidFill>
          </a:ln>
        </p:spPr>
        <p:txBody>
          <a:bodyPr wrap="square">
            <a:spAutoFit/>
          </a:bodyPr>
          <a:lstStyle/>
          <a:p>
            <a:pPr algn="ctr"/>
            <a:r>
              <a:rPr lang="zh-CN" altLang="en-US" b="1" dirty="0" smtClean="0">
                <a:solidFill>
                  <a:schemeClr val="bg1"/>
                </a:solidFill>
                <a:latin typeface="Arial" pitchFamily="34" charset="0"/>
                <a:ea typeface="黑体" pitchFamily="49" charset="-122"/>
                <a:cs typeface="Arial" pitchFamily="34" charset="0"/>
              </a:rPr>
              <a:t>弱</a:t>
            </a:r>
            <a:r>
              <a:rPr lang="zh-CN" altLang="en-US" b="1" dirty="0">
                <a:solidFill>
                  <a:schemeClr val="bg1"/>
                </a:solidFill>
                <a:latin typeface="Arial" pitchFamily="34" charset="0"/>
                <a:ea typeface="黑体" pitchFamily="49" charset="-122"/>
                <a:cs typeface="Arial" pitchFamily="34" charset="0"/>
              </a:rPr>
              <a:t>阳性质控物出现</a:t>
            </a:r>
            <a:r>
              <a:rPr lang="en-US" altLang="zh-CN" b="1" dirty="0">
                <a:solidFill>
                  <a:schemeClr val="bg1"/>
                </a:solidFill>
                <a:latin typeface="Arial" pitchFamily="34" charset="0"/>
                <a:ea typeface="黑体" pitchFamily="49" charset="-122"/>
                <a:cs typeface="Arial" pitchFamily="34" charset="0"/>
              </a:rPr>
              <a:t>2</a:t>
            </a:r>
            <a:r>
              <a:rPr lang="zh-CN" altLang="en-US" b="1" dirty="0">
                <a:solidFill>
                  <a:schemeClr val="bg1"/>
                </a:solidFill>
                <a:latin typeface="Arial" pitchFamily="34" charset="0"/>
                <a:ea typeface="黑体" pitchFamily="49" charset="-122"/>
                <a:cs typeface="Arial" pitchFamily="34" charset="0"/>
              </a:rPr>
              <a:t>段时间连续</a:t>
            </a:r>
            <a:r>
              <a:rPr lang="zh-CN" altLang="en-US" b="1" dirty="0" smtClean="0">
                <a:solidFill>
                  <a:schemeClr val="bg1"/>
                </a:solidFill>
                <a:latin typeface="Arial" pitchFamily="34" charset="0"/>
                <a:ea typeface="黑体" pitchFamily="49" charset="-122"/>
                <a:cs typeface="Arial" pitchFamily="34" charset="0"/>
              </a:rPr>
              <a:t>失控</a:t>
            </a:r>
            <a:endParaRPr lang="zh-CN" altLang="en-US" b="1" dirty="0">
              <a:solidFill>
                <a:schemeClr val="bg1"/>
              </a:solidFill>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263725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107504" y="345802"/>
            <a:ext cx="8820472" cy="5197475"/>
          </a:xfrm>
        </p:spPr>
        <p:txBody>
          <a:bodyPr>
            <a:normAutofit/>
          </a:bodyPr>
          <a:lstStyle/>
          <a:p>
            <a:pPr>
              <a:buFont typeface="Wingdings" pitchFamily="2" charset="2"/>
              <a:buChar char="Ø"/>
            </a:pPr>
            <a:r>
              <a:rPr lang="zh-CN" altLang="en-US" sz="1800" b="1" dirty="0" smtClean="0">
                <a:solidFill>
                  <a:srgbClr val="C00000"/>
                </a:solidFill>
                <a:latin typeface="Arial" pitchFamily="34" charset="0"/>
                <a:ea typeface="黑体" pitchFamily="49" charset="-122"/>
                <a:cs typeface="Arial" pitchFamily="34" charset="0"/>
              </a:rPr>
              <a:t>首次</a:t>
            </a:r>
            <a:r>
              <a:rPr lang="zh-CN" altLang="en-US" sz="1800" b="1" dirty="0">
                <a:solidFill>
                  <a:srgbClr val="C00000"/>
                </a:solidFill>
                <a:latin typeface="Arial" pitchFamily="34" charset="0"/>
                <a:ea typeface="黑体" pitchFamily="49" charset="-122"/>
                <a:cs typeface="Arial" pitchFamily="34" charset="0"/>
              </a:rPr>
              <a:t>连续失控分析：</a:t>
            </a:r>
          </a:p>
          <a:p>
            <a:pPr marL="0" indent="0">
              <a:buNone/>
            </a:pPr>
            <a:r>
              <a:rPr lang="en-US" altLang="zh-CN" sz="1800" dirty="0">
                <a:latin typeface="Arial" pitchFamily="34" charset="0"/>
                <a:ea typeface="黑体" pitchFamily="49" charset="-122"/>
                <a:cs typeface="Arial" pitchFamily="34" charset="0"/>
              </a:rPr>
              <a:t>1.</a:t>
            </a:r>
            <a:r>
              <a:rPr lang="zh-CN" altLang="en-US" sz="1800" dirty="0">
                <a:latin typeface="Arial" pitchFamily="34" charset="0"/>
                <a:ea typeface="黑体" pitchFamily="49" charset="-122"/>
                <a:cs typeface="Arial" pitchFamily="34" charset="0"/>
              </a:rPr>
              <a:t>同批次</a:t>
            </a:r>
            <a:r>
              <a:rPr lang="zh-CN" altLang="en-US" sz="1800" dirty="0">
                <a:solidFill>
                  <a:srgbClr val="0033CC"/>
                </a:solidFill>
                <a:latin typeface="Arial" pitchFamily="34" charset="0"/>
                <a:ea typeface="黑体" pitchFamily="49" charset="-122"/>
                <a:cs typeface="Arial" pitchFamily="34" charset="0"/>
              </a:rPr>
              <a:t>阴性质控，样本阳性率</a:t>
            </a:r>
            <a:r>
              <a:rPr lang="zh-CN" altLang="en-US" sz="1800" dirty="0">
                <a:latin typeface="Arial" pitchFamily="34" charset="0"/>
                <a:ea typeface="黑体" pitchFamily="49" charset="-122"/>
                <a:cs typeface="Arial" pitchFamily="34" charset="0"/>
              </a:rPr>
              <a:t>等数据未出现异常；</a:t>
            </a:r>
          </a:p>
          <a:p>
            <a:pPr marL="0" indent="0">
              <a:buNone/>
            </a:pPr>
            <a:r>
              <a:rPr lang="en-US" altLang="zh-CN" sz="1800" dirty="0">
                <a:latin typeface="Arial" pitchFamily="34" charset="0"/>
                <a:ea typeface="黑体" pitchFamily="49" charset="-122"/>
                <a:cs typeface="Arial" pitchFamily="34" charset="0"/>
              </a:rPr>
              <a:t>2.</a:t>
            </a:r>
            <a:r>
              <a:rPr lang="zh-CN" altLang="en-US" sz="1800" dirty="0">
                <a:latin typeface="Arial" pitchFamily="34" charset="0"/>
                <a:ea typeface="黑体" pitchFamily="49" charset="-122"/>
                <a:cs typeface="Arial" pitchFamily="34" charset="0"/>
              </a:rPr>
              <a:t>大规模抽样进行</a:t>
            </a:r>
            <a:r>
              <a:rPr lang="zh-CN" altLang="en-US" sz="1800" dirty="0">
                <a:solidFill>
                  <a:srgbClr val="0033CC"/>
                </a:solidFill>
                <a:latin typeface="Arial" pitchFamily="34" charset="0"/>
                <a:ea typeface="黑体" pitchFamily="49" charset="-122"/>
                <a:cs typeface="Arial" pitchFamily="34" charset="0"/>
              </a:rPr>
              <a:t>临床数据比对</a:t>
            </a:r>
            <a:r>
              <a:rPr lang="zh-CN" altLang="en-US" sz="1800" dirty="0">
                <a:latin typeface="Arial" pitchFamily="34" charset="0"/>
                <a:ea typeface="黑体" pitchFamily="49" charset="-122"/>
                <a:cs typeface="Arial" pitchFamily="34" charset="0"/>
              </a:rPr>
              <a:t>，结果与临床符合；</a:t>
            </a:r>
          </a:p>
          <a:p>
            <a:pPr marL="0" indent="0">
              <a:buNone/>
            </a:pPr>
            <a:r>
              <a:rPr lang="en-US" altLang="zh-CN" sz="1800" dirty="0">
                <a:latin typeface="Arial" pitchFamily="34" charset="0"/>
                <a:ea typeface="黑体" pitchFamily="49" charset="-122"/>
                <a:cs typeface="Arial" pitchFamily="34" charset="0"/>
              </a:rPr>
              <a:t>3.</a:t>
            </a:r>
            <a:r>
              <a:rPr lang="zh-CN" altLang="en-US" sz="1800" dirty="0">
                <a:latin typeface="Arial" pitchFamily="34" charset="0"/>
                <a:ea typeface="黑体" pitchFamily="49" charset="-122"/>
                <a:cs typeface="Arial" pitchFamily="34" charset="0"/>
              </a:rPr>
              <a:t>同时间每批次</a:t>
            </a:r>
            <a:r>
              <a:rPr lang="zh-CN" altLang="en-US" sz="1800" dirty="0">
                <a:solidFill>
                  <a:srgbClr val="0033CC"/>
                </a:solidFill>
                <a:latin typeface="Arial" pitchFamily="34" charset="0"/>
                <a:ea typeface="黑体" pitchFamily="49" charset="-122"/>
                <a:cs typeface="Arial" pitchFamily="34" charset="0"/>
              </a:rPr>
              <a:t>强阳性质</a:t>
            </a:r>
            <a:r>
              <a:rPr lang="zh-CN" altLang="en-US" sz="1800" dirty="0" smtClean="0">
                <a:solidFill>
                  <a:srgbClr val="0033CC"/>
                </a:solidFill>
                <a:latin typeface="Arial" pitchFamily="34" charset="0"/>
                <a:ea typeface="黑体" pitchFamily="49" charset="-122"/>
                <a:cs typeface="Arial" pitchFamily="34" charset="0"/>
              </a:rPr>
              <a:t>控品</a:t>
            </a:r>
            <a:r>
              <a:rPr lang="zh-CN" altLang="en-US" sz="1800" dirty="0" smtClean="0">
                <a:latin typeface="Arial" pitchFamily="34" charset="0"/>
                <a:ea typeface="黑体" pitchFamily="49" charset="-122"/>
                <a:cs typeface="Arial" pitchFamily="34" charset="0"/>
              </a:rPr>
              <a:t>正常</a:t>
            </a:r>
            <a:r>
              <a:rPr lang="zh-CN" altLang="en-US" sz="1800" dirty="0">
                <a:latin typeface="Arial" pitchFamily="34" charset="0"/>
                <a:ea typeface="黑体" pitchFamily="49" charset="-122"/>
                <a:cs typeface="Arial" pitchFamily="34" charset="0"/>
              </a:rPr>
              <a:t>；</a:t>
            </a:r>
          </a:p>
          <a:p>
            <a:pPr marL="0" indent="0">
              <a:buNone/>
            </a:pPr>
            <a:r>
              <a:rPr lang="en-US" altLang="zh-CN" sz="1800" dirty="0">
                <a:latin typeface="Arial" pitchFamily="34" charset="0"/>
                <a:ea typeface="黑体" pitchFamily="49" charset="-122"/>
                <a:cs typeface="Arial" pitchFamily="34" charset="0"/>
              </a:rPr>
              <a:t>4.</a:t>
            </a:r>
            <a:r>
              <a:rPr lang="zh-CN" altLang="en-US" sz="1800" dirty="0">
                <a:latin typeface="Arial" pitchFamily="34" charset="0"/>
                <a:ea typeface="黑体" pitchFamily="49" charset="-122"/>
                <a:cs typeface="Arial" pitchFamily="34" charset="0"/>
              </a:rPr>
              <a:t>质控物</a:t>
            </a:r>
            <a:r>
              <a:rPr lang="zh-CN" altLang="en-US" sz="1800" dirty="0">
                <a:solidFill>
                  <a:srgbClr val="0033CC"/>
                </a:solidFill>
                <a:latin typeface="Arial" pitchFamily="34" charset="0"/>
                <a:ea typeface="黑体" pitchFamily="49" charset="-122"/>
                <a:cs typeface="Arial" pitchFamily="34" charset="0"/>
              </a:rPr>
              <a:t>未过有效期</a:t>
            </a:r>
            <a:r>
              <a:rPr lang="zh-CN" altLang="en-US" sz="1800" dirty="0" smtClean="0">
                <a:latin typeface="Arial" pitchFamily="34" charset="0"/>
                <a:ea typeface="黑体" pitchFamily="49" charset="-122"/>
                <a:cs typeface="Arial" pitchFamily="34" charset="0"/>
              </a:rPr>
              <a:t>；</a:t>
            </a:r>
            <a:endParaRPr lang="zh-CN" altLang="en-US" sz="1800" dirty="0">
              <a:latin typeface="Arial" pitchFamily="34" charset="0"/>
              <a:ea typeface="黑体" pitchFamily="49" charset="-122"/>
              <a:cs typeface="Arial" pitchFamily="34" charset="0"/>
            </a:endParaRPr>
          </a:p>
          <a:p>
            <a:pPr>
              <a:buFont typeface="Wingdings" pitchFamily="2" charset="2"/>
              <a:buChar char="Ø"/>
            </a:pPr>
            <a:r>
              <a:rPr lang="zh-CN" altLang="en-US" sz="1800" b="1" dirty="0">
                <a:solidFill>
                  <a:srgbClr val="0033CC"/>
                </a:solidFill>
                <a:latin typeface="Arial" pitchFamily="34" charset="0"/>
                <a:ea typeface="黑体" pitchFamily="49" charset="-122"/>
                <a:cs typeface="Arial" pitchFamily="34" charset="0"/>
              </a:rPr>
              <a:t>初步判断：</a:t>
            </a:r>
            <a:r>
              <a:rPr lang="zh-CN" altLang="en-US" sz="1800" dirty="0">
                <a:latin typeface="Arial" pitchFamily="34" charset="0"/>
                <a:ea typeface="黑体" pitchFamily="49" charset="-122"/>
                <a:cs typeface="Arial" pitchFamily="34" charset="0"/>
              </a:rPr>
              <a:t>弱阳质</a:t>
            </a:r>
            <a:r>
              <a:rPr lang="zh-CN" altLang="en-US" sz="1800" dirty="0" smtClean="0">
                <a:latin typeface="Arial" pitchFamily="34" charset="0"/>
                <a:ea typeface="黑体" pitchFamily="49" charset="-122"/>
                <a:cs typeface="Arial" pitchFamily="34" charset="0"/>
              </a:rPr>
              <a:t>控品因</a:t>
            </a:r>
            <a:r>
              <a:rPr lang="zh-CN" altLang="en-US" sz="1800" dirty="0">
                <a:latin typeface="Arial" pitchFamily="34" charset="0"/>
                <a:ea typeface="黑体" pitchFamily="49" charset="-122"/>
                <a:cs typeface="Arial" pitchFamily="34" charset="0"/>
              </a:rPr>
              <a:t>保存不当或其他不明原因在有效期内失效；</a:t>
            </a:r>
          </a:p>
          <a:p>
            <a:pPr>
              <a:buFont typeface="Wingdings" pitchFamily="2" charset="2"/>
              <a:buChar char="Ø"/>
            </a:pPr>
            <a:r>
              <a:rPr lang="zh-CN" altLang="en-US" sz="1800" dirty="0" smtClean="0">
                <a:solidFill>
                  <a:srgbClr val="0033CC"/>
                </a:solidFill>
                <a:latin typeface="Arial" pitchFamily="34" charset="0"/>
                <a:ea typeface="黑体" pitchFamily="49" charset="-122"/>
                <a:cs typeface="Arial" pitchFamily="34" charset="0"/>
              </a:rPr>
              <a:t>处理</a:t>
            </a:r>
            <a:r>
              <a:rPr lang="zh-CN" altLang="en-US" sz="1800" dirty="0">
                <a:solidFill>
                  <a:srgbClr val="0033CC"/>
                </a:solidFill>
                <a:latin typeface="Arial" pitchFamily="34" charset="0"/>
                <a:ea typeface="黑体" pitchFamily="49" charset="-122"/>
                <a:cs typeface="Arial" pitchFamily="34" charset="0"/>
              </a:rPr>
              <a:t>：</a:t>
            </a:r>
            <a:r>
              <a:rPr lang="zh-CN" altLang="en-US" sz="1800" dirty="0">
                <a:latin typeface="Arial" pitchFamily="34" charset="0"/>
                <a:ea typeface="黑体" pitchFamily="49" charset="-122"/>
                <a:cs typeface="Arial" pitchFamily="34" charset="0"/>
              </a:rPr>
              <a:t>更换弱阳质控</a:t>
            </a:r>
            <a:r>
              <a:rPr lang="zh-CN" altLang="en-US" sz="1800" dirty="0" smtClean="0">
                <a:latin typeface="Arial" pitchFamily="34" charset="0"/>
                <a:ea typeface="黑体" pitchFamily="49" charset="-122"/>
                <a:cs typeface="Arial" pitchFamily="34" charset="0"/>
              </a:rPr>
              <a:t>品</a:t>
            </a:r>
            <a:endParaRPr lang="en-US" altLang="zh-CN" sz="1800" dirty="0" smtClean="0">
              <a:latin typeface="Arial" pitchFamily="34" charset="0"/>
              <a:ea typeface="黑体" pitchFamily="49" charset="-122"/>
              <a:cs typeface="Arial" pitchFamily="34" charset="0"/>
            </a:endParaRPr>
          </a:p>
          <a:p>
            <a:pPr>
              <a:buFont typeface="Wingdings" pitchFamily="2" charset="2"/>
              <a:buChar char="Ø"/>
            </a:pPr>
            <a:r>
              <a:rPr lang="zh-CN" altLang="en-US" sz="1800" dirty="0" smtClean="0">
                <a:solidFill>
                  <a:srgbClr val="0033CC"/>
                </a:solidFill>
                <a:latin typeface="Arial" pitchFamily="34" charset="0"/>
                <a:ea typeface="黑体" pitchFamily="49" charset="-122"/>
                <a:cs typeface="Arial" pitchFamily="34" charset="0"/>
              </a:rPr>
              <a:t>后续</a:t>
            </a:r>
            <a:r>
              <a:rPr lang="zh-CN" altLang="en-US" sz="1800" dirty="0">
                <a:solidFill>
                  <a:srgbClr val="0033CC"/>
                </a:solidFill>
                <a:latin typeface="Arial" pitchFamily="34" charset="0"/>
                <a:ea typeface="黑体" pitchFamily="49" charset="-122"/>
                <a:cs typeface="Arial" pitchFamily="34" charset="0"/>
              </a:rPr>
              <a:t>观察：</a:t>
            </a:r>
            <a:r>
              <a:rPr lang="zh-CN" altLang="en-US" sz="1800" dirty="0">
                <a:latin typeface="Arial" pitchFamily="34" charset="0"/>
                <a:ea typeface="黑体" pitchFamily="49" charset="-122"/>
                <a:cs typeface="Arial" pitchFamily="34" charset="0"/>
              </a:rPr>
              <a:t>恢复正常，但</a:t>
            </a:r>
            <a:r>
              <a:rPr lang="en-US" altLang="zh-CN" sz="1800" dirty="0">
                <a:solidFill>
                  <a:srgbClr val="C00000"/>
                </a:solidFill>
                <a:latin typeface="Arial" pitchFamily="34" charset="0"/>
                <a:ea typeface="黑体" pitchFamily="49" charset="-122"/>
                <a:cs typeface="Arial" pitchFamily="34" charset="0"/>
              </a:rPr>
              <a:t>2</a:t>
            </a:r>
            <a:r>
              <a:rPr lang="zh-CN" altLang="en-US" sz="1800" dirty="0">
                <a:solidFill>
                  <a:srgbClr val="C00000"/>
                </a:solidFill>
                <a:latin typeface="Arial" pitchFamily="34" charset="0"/>
                <a:ea typeface="黑体" pitchFamily="49" charset="-122"/>
                <a:cs typeface="Arial" pitchFamily="34" charset="0"/>
              </a:rPr>
              <a:t>次上机后又出现弱阳性质控品失控，</a:t>
            </a:r>
            <a:r>
              <a:rPr lang="zh-CN" altLang="en-US" sz="1800" b="1" dirty="0">
                <a:solidFill>
                  <a:srgbClr val="C00000"/>
                </a:solidFill>
                <a:latin typeface="Arial" pitchFamily="34" charset="0"/>
                <a:ea typeface="黑体" pitchFamily="49" charset="-122"/>
                <a:cs typeface="Arial" pitchFamily="34" charset="0"/>
              </a:rPr>
              <a:t>问题未解决</a:t>
            </a:r>
          </a:p>
        </p:txBody>
      </p:sp>
      <p:sp>
        <p:nvSpPr>
          <p:cNvPr id="6" name="内容占位符 2"/>
          <p:cNvSpPr txBox="1">
            <a:spLocks/>
          </p:cNvSpPr>
          <p:nvPr/>
        </p:nvSpPr>
        <p:spPr>
          <a:xfrm>
            <a:off x="0" y="3226122"/>
            <a:ext cx="9144001" cy="34175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u"/>
            </a:pPr>
            <a:r>
              <a:rPr lang="zh-CN" altLang="en-US" sz="1800" b="1" dirty="0" smtClean="0">
                <a:solidFill>
                  <a:srgbClr val="C00000"/>
                </a:solidFill>
                <a:latin typeface="黑体" pitchFamily="49" charset="-122"/>
                <a:ea typeface="黑体" pitchFamily="49" charset="-122"/>
              </a:rPr>
              <a:t>再次分析：</a:t>
            </a:r>
          </a:p>
          <a:p>
            <a:pPr>
              <a:buFont typeface="+mj-lt"/>
              <a:buAutoNum type="arabicPeriod"/>
            </a:pPr>
            <a:r>
              <a:rPr lang="zh-CN" altLang="en-US" sz="1800" dirty="0" smtClean="0">
                <a:latin typeface="黑体" pitchFamily="49" charset="-122"/>
                <a:ea typeface="黑体" pitchFamily="49" charset="-122"/>
                <a:sym typeface="+mn-ea"/>
              </a:rPr>
              <a:t>不排除为</a:t>
            </a:r>
            <a:r>
              <a:rPr lang="zh-CN" altLang="en-US" sz="1800" dirty="0" smtClean="0">
                <a:solidFill>
                  <a:srgbClr val="0033CC"/>
                </a:solidFill>
                <a:latin typeface="黑体" pitchFamily="49" charset="-122"/>
                <a:ea typeface="黑体" pitchFamily="49" charset="-122"/>
                <a:sym typeface="+mn-ea"/>
              </a:rPr>
              <a:t>多因素的</a:t>
            </a:r>
            <a:r>
              <a:rPr lang="zh-CN" altLang="en-US" sz="1800" dirty="0" smtClean="0">
                <a:latin typeface="黑体" pitchFamily="49" charset="-122"/>
                <a:ea typeface="黑体" pitchFamily="49" charset="-122"/>
                <a:sym typeface="+mn-ea"/>
              </a:rPr>
              <a:t>复杂原因，需全面排查：仪器、试剂、人员、环境等</a:t>
            </a:r>
            <a:endParaRPr lang="zh-CN" altLang="en-US" sz="1800" dirty="0" smtClean="0">
              <a:latin typeface="黑体" pitchFamily="49" charset="-122"/>
              <a:ea typeface="黑体" pitchFamily="49" charset="-122"/>
            </a:endParaRPr>
          </a:p>
          <a:p>
            <a:pPr marL="0">
              <a:buFont typeface="+mj-lt"/>
              <a:buAutoNum type="arabicPeriod"/>
            </a:pPr>
            <a:r>
              <a:rPr lang="zh-CN" altLang="en-US" sz="1800" dirty="0" smtClean="0">
                <a:latin typeface="黑体" pitchFamily="49" charset="-122"/>
                <a:ea typeface="黑体" pitchFamily="49" charset="-122"/>
                <a:sym typeface="+mn-ea"/>
              </a:rPr>
              <a:t>其他数据及质控正常，基本可排除</a:t>
            </a:r>
            <a:r>
              <a:rPr lang="zh-CN" altLang="en-US" sz="1800" dirty="0" smtClean="0">
                <a:solidFill>
                  <a:srgbClr val="0033CC"/>
                </a:solidFill>
                <a:latin typeface="黑体" pitchFamily="49" charset="-122"/>
                <a:ea typeface="黑体" pitchFamily="49" charset="-122"/>
                <a:sym typeface="+mn-ea"/>
              </a:rPr>
              <a:t>仪器</a:t>
            </a:r>
            <a:r>
              <a:rPr lang="zh-CN" altLang="en-US" sz="1800" dirty="0" smtClean="0">
                <a:latin typeface="黑体" pitchFamily="49" charset="-122"/>
                <a:ea typeface="黑体" pitchFamily="49" charset="-122"/>
                <a:sym typeface="+mn-ea"/>
              </a:rPr>
              <a:t>问题</a:t>
            </a:r>
            <a:r>
              <a:rPr lang="zh-CN" altLang="en-US" sz="1800" dirty="0" smtClean="0">
                <a:latin typeface="黑体" pitchFamily="49" charset="-122"/>
                <a:ea typeface="黑体" pitchFamily="49" charset="-122"/>
              </a:rPr>
              <a:t>；</a:t>
            </a:r>
          </a:p>
          <a:p>
            <a:pPr marL="0">
              <a:buFont typeface="+mj-lt"/>
              <a:buAutoNum type="arabicPeriod"/>
            </a:pPr>
            <a:r>
              <a:rPr lang="zh-CN" altLang="en-US" sz="1800" dirty="0" smtClean="0">
                <a:latin typeface="黑体" pitchFamily="49" charset="-122"/>
                <a:ea typeface="黑体" pitchFamily="49" charset="-122"/>
                <a:sym typeface="+mn-ea"/>
              </a:rPr>
              <a:t>更换弱阳质控品短期内正常，说明</a:t>
            </a:r>
            <a:r>
              <a:rPr lang="zh-CN" altLang="en-US" sz="1800" dirty="0" smtClean="0">
                <a:solidFill>
                  <a:srgbClr val="0033CC"/>
                </a:solidFill>
                <a:latin typeface="黑体" pitchFamily="49" charset="-122"/>
                <a:ea typeface="黑体" pitchFamily="49" charset="-122"/>
                <a:sym typeface="+mn-ea"/>
              </a:rPr>
              <a:t>弱阳质控有问题</a:t>
            </a:r>
            <a:r>
              <a:rPr lang="zh-CN" altLang="en-US" sz="1800" dirty="0" smtClean="0">
                <a:latin typeface="黑体" pitchFamily="49" charset="-122"/>
                <a:ea typeface="黑体" pitchFamily="49" charset="-122"/>
                <a:sym typeface="+mn-ea"/>
              </a:rPr>
              <a:t>；该批次弱阳质控质量问题？查验批次号，与上月所用为同一批次，</a:t>
            </a:r>
            <a:r>
              <a:rPr lang="zh-CN" altLang="en-US" sz="1800" dirty="0" smtClean="0">
                <a:solidFill>
                  <a:srgbClr val="0033CC"/>
                </a:solidFill>
                <a:latin typeface="黑体" pitchFamily="49" charset="-122"/>
                <a:ea typeface="黑体" pitchFamily="49" charset="-122"/>
                <a:sym typeface="+mn-ea"/>
              </a:rPr>
              <a:t>批次质量差异</a:t>
            </a:r>
            <a:r>
              <a:rPr lang="zh-CN" altLang="en-US" sz="1800" dirty="0" smtClean="0">
                <a:latin typeface="黑体" pitchFamily="49" charset="-122"/>
                <a:ea typeface="黑体" pitchFamily="49" charset="-122"/>
                <a:sym typeface="+mn-ea"/>
              </a:rPr>
              <a:t>的推论不成立；</a:t>
            </a:r>
          </a:p>
          <a:p>
            <a:pPr marL="0">
              <a:buFont typeface="+mj-lt"/>
              <a:buAutoNum type="arabicPeriod"/>
            </a:pPr>
            <a:r>
              <a:rPr lang="zh-CN" altLang="en-US" sz="1800" dirty="0" smtClean="0">
                <a:latin typeface="黑体" pitchFamily="49" charset="-122"/>
                <a:ea typeface="黑体" pitchFamily="49" charset="-122"/>
                <a:sym typeface="+mn-ea"/>
              </a:rPr>
              <a:t>人员：再次失控时间段出现</a:t>
            </a:r>
            <a:r>
              <a:rPr lang="zh-CN" altLang="en-US" sz="1800" dirty="0" smtClean="0">
                <a:solidFill>
                  <a:srgbClr val="C00000"/>
                </a:solidFill>
                <a:latin typeface="黑体" pitchFamily="49" charset="-122"/>
                <a:ea typeface="黑体" pitchFamily="49" charset="-122"/>
                <a:sym typeface="+mn-ea"/>
              </a:rPr>
              <a:t>人员岗位变动</a:t>
            </a:r>
            <a:r>
              <a:rPr lang="zh-CN" altLang="en-US" sz="1800" dirty="0" smtClean="0">
                <a:latin typeface="黑体" pitchFamily="49" charset="-122"/>
                <a:ea typeface="黑体" pitchFamily="49" charset="-122"/>
                <a:sym typeface="+mn-ea"/>
              </a:rPr>
              <a:t>，原失效质控品</a:t>
            </a:r>
            <a:r>
              <a:rPr lang="zh-CN" altLang="en-US" sz="1800" dirty="0" smtClean="0">
                <a:solidFill>
                  <a:srgbClr val="C00000"/>
                </a:solidFill>
                <a:latin typeface="黑体" pitchFamily="49" charset="-122"/>
                <a:ea typeface="黑体" pitchFamily="49" charset="-122"/>
                <a:sym typeface="+mn-ea"/>
              </a:rPr>
              <a:t>未处理</a:t>
            </a:r>
            <a:r>
              <a:rPr lang="zh-CN" altLang="en-US" sz="1800" dirty="0" smtClean="0">
                <a:latin typeface="黑体" pitchFamily="49" charset="-122"/>
                <a:ea typeface="黑体" pitchFamily="49" charset="-122"/>
                <a:sym typeface="+mn-ea"/>
              </a:rPr>
              <a:t>，被顶班人员再使用。</a:t>
            </a:r>
            <a:endParaRPr lang="zh-CN" altLang="en-US" sz="1800" dirty="0" smtClean="0">
              <a:latin typeface="黑体" pitchFamily="49" charset="-122"/>
              <a:ea typeface="黑体" pitchFamily="49" charset="-122"/>
            </a:endParaRPr>
          </a:p>
          <a:p>
            <a:pPr marL="0">
              <a:buFont typeface="Wingdings" pitchFamily="2" charset="2"/>
              <a:buChar char="u"/>
            </a:pPr>
            <a:r>
              <a:rPr lang="zh-CN" altLang="en-US" sz="1800" dirty="0" smtClean="0">
                <a:solidFill>
                  <a:srgbClr val="0033CC"/>
                </a:solidFill>
                <a:latin typeface="黑体" pitchFamily="49" charset="-122"/>
                <a:ea typeface="黑体" pitchFamily="49" charset="-122"/>
              </a:rPr>
              <a:t>处理：</a:t>
            </a:r>
          </a:p>
          <a:p>
            <a:pPr marL="0">
              <a:buFont typeface="Arial" pitchFamily="34" charset="0"/>
              <a:buNone/>
            </a:pPr>
            <a:r>
              <a:rPr lang="zh-CN" altLang="en-US" sz="1800" dirty="0" smtClean="0">
                <a:latin typeface="黑体" pitchFamily="49" charset="-122"/>
                <a:ea typeface="黑体" pitchFamily="49" charset="-122"/>
              </a:rPr>
              <a:t>1. 立即处理失效试剂；</a:t>
            </a:r>
          </a:p>
          <a:p>
            <a:pPr marL="0">
              <a:buFont typeface="Arial" pitchFamily="34" charset="0"/>
              <a:buNone/>
            </a:pPr>
            <a:r>
              <a:rPr lang="en-US" altLang="zh-CN" sz="1800" b="1" dirty="0" smtClean="0">
                <a:solidFill>
                  <a:srgbClr val="C00000"/>
                </a:solidFill>
                <a:latin typeface="黑体" pitchFamily="49" charset="-122"/>
                <a:ea typeface="黑体" pitchFamily="49" charset="-122"/>
              </a:rPr>
              <a:t>2. </a:t>
            </a:r>
            <a:r>
              <a:rPr lang="zh-CN" altLang="en-US" sz="1800" b="1" dirty="0">
                <a:solidFill>
                  <a:srgbClr val="C00000"/>
                </a:solidFill>
                <a:latin typeface="黑体" pitchFamily="49" charset="-122"/>
                <a:ea typeface="黑体" pitchFamily="49" charset="-122"/>
              </a:rPr>
              <a:t>要求</a:t>
            </a:r>
            <a:r>
              <a:rPr lang="zh-CN" altLang="en-US" sz="1800" b="1" dirty="0" smtClean="0">
                <a:solidFill>
                  <a:srgbClr val="C00000"/>
                </a:solidFill>
                <a:latin typeface="黑体" pitchFamily="49" charset="-122"/>
                <a:ea typeface="黑体" pitchFamily="49" charset="-122"/>
              </a:rPr>
              <a:t>技术组完善交接班制度并保证执行</a:t>
            </a:r>
            <a:r>
              <a:rPr lang="zh-CN" altLang="en-US" sz="1800" dirty="0" smtClean="0">
                <a:latin typeface="黑体" pitchFamily="49" charset="-122"/>
                <a:ea typeface="黑体" pitchFamily="49" charset="-122"/>
              </a:rPr>
              <a:t>；</a:t>
            </a:r>
          </a:p>
          <a:p>
            <a:pPr marL="0">
              <a:buFont typeface="Wingdings" pitchFamily="2" charset="2"/>
              <a:buChar char="u"/>
            </a:pPr>
            <a:r>
              <a:rPr lang="zh-CN" altLang="en-US" sz="1800" dirty="0" smtClean="0">
                <a:solidFill>
                  <a:srgbClr val="0033CC"/>
                </a:solidFill>
                <a:latin typeface="黑体" pitchFamily="49" charset="-122"/>
                <a:ea typeface="黑体" pitchFamily="49" charset="-122"/>
              </a:rPr>
              <a:t>后续追踪：</a:t>
            </a:r>
            <a:r>
              <a:rPr lang="zh-CN" altLang="en-US" sz="1800" dirty="0" smtClean="0">
                <a:latin typeface="黑体" pitchFamily="49" charset="-122"/>
                <a:ea typeface="黑体" pitchFamily="49" charset="-122"/>
              </a:rPr>
              <a:t>未再次出现同类问题</a:t>
            </a:r>
          </a:p>
          <a:p>
            <a:pPr marL="0">
              <a:buFont typeface="Arial" pitchFamily="34" charset="0"/>
              <a:buNone/>
            </a:pPr>
            <a:endParaRPr lang="zh-CN" altLang="en-US" sz="1800" dirty="0" smtClean="0">
              <a:latin typeface="黑体" pitchFamily="49" charset="-122"/>
              <a:ea typeface="黑体" pitchFamily="49" charset="-122"/>
            </a:endParaRPr>
          </a:p>
          <a:p>
            <a:pPr marL="0">
              <a:buFont typeface="Arial" pitchFamily="34" charset="0"/>
              <a:buNone/>
            </a:pPr>
            <a:endParaRPr lang="zh-CN" altLang="en-US" sz="1800" dirty="0">
              <a:latin typeface="黑体" pitchFamily="49" charset="-122"/>
              <a:ea typeface="黑体" pitchFamily="49" charset="-122"/>
            </a:endParaRPr>
          </a:p>
        </p:txBody>
      </p:sp>
      <p:sp>
        <p:nvSpPr>
          <p:cNvPr id="4" name="矩形 3"/>
          <p:cNvSpPr/>
          <p:nvPr/>
        </p:nvSpPr>
        <p:spPr>
          <a:xfrm>
            <a:off x="5715008" y="908720"/>
            <a:ext cx="3177472" cy="91440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Arial" pitchFamily="34" charset="0"/>
                <a:ea typeface="黑体" pitchFamily="49" charset="-122"/>
                <a:cs typeface="Arial" pitchFamily="34" charset="0"/>
              </a:rPr>
              <a:t>质控</a:t>
            </a:r>
            <a:r>
              <a:rPr lang="zh-CN" altLang="en-US" sz="2000" b="1" dirty="0">
                <a:latin typeface="Arial" pitchFamily="34" charset="0"/>
                <a:ea typeface="黑体" pitchFamily="49" charset="-122"/>
                <a:cs typeface="Arial" pitchFamily="34" charset="0"/>
              </a:rPr>
              <a:t>物</a:t>
            </a:r>
            <a:r>
              <a:rPr lang="zh-CN" altLang="en-US" sz="2000" b="1" dirty="0" smtClean="0">
                <a:latin typeface="Arial" pitchFamily="34" charset="0"/>
                <a:ea typeface="黑体" pitchFamily="49" charset="-122"/>
                <a:cs typeface="Arial" pitchFamily="34" charset="0"/>
              </a:rPr>
              <a:t>因如何保存不当？如何在有效期</a:t>
            </a:r>
            <a:r>
              <a:rPr lang="zh-CN" altLang="en-US" sz="2000" b="1" dirty="0">
                <a:latin typeface="Arial" pitchFamily="34" charset="0"/>
                <a:ea typeface="黑体" pitchFamily="49" charset="-122"/>
                <a:cs typeface="Arial" pitchFamily="34" charset="0"/>
              </a:rPr>
              <a:t>内</a:t>
            </a:r>
            <a:r>
              <a:rPr lang="zh-CN" altLang="en-US" sz="2000" b="1" dirty="0" smtClean="0">
                <a:latin typeface="Arial" pitchFamily="34" charset="0"/>
                <a:ea typeface="黑体" pitchFamily="49" charset="-122"/>
                <a:cs typeface="Arial" pitchFamily="34" charset="0"/>
              </a:rPr>
              <a:t>失效？</a:t>
            </a:r>
            <a:endParaRPr lang="zh-CN" altLang="en-US" sz="2000" b="1" dirty="0"/>
          </a:p>
        </p:txBody>
      </p:sp>
      <p:sp>
        <p:nvSpPr>
          <p:cNvPr id="7" name="矩形 6"/>
          <p:cNvSpPr/>
          <p:nvPr/>
        </p:nvSpPr>
        <p:spPr>
          <a:xfrm>
            <a:off x="5643570" y="5434744"/>
            <a:ext cx="3248910" cy="914400"/>
          </a:xfrm>
          <a:prstGeom prst="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itchFamily="34" charset="-122"/>
                <a:ea typeface="微软雅黑" pitchFamily="34" charset="-122"/>
                <a:cs typeface="Arial" pitchFamily="34" charset="0"/>
              </a:rPr>
              <a:t>如何完善临时交班制度，并落实执行？</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20103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7"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2614617"/>
          </a:xfrm>
        </p:spPr>
        <p:txBody>
          <a:bodyPr>
            <a:normAutofit/>
          </a:bodyPr>
          <a:lstStyle/>
          <a:p>
            <a:pPr marL="0" indent="0">
              <a:buNone/>
            </a:pPr>
            <a:r>
              <a:rPr lang="zh-CN" altLang="en-US" sz="2400" dirty="0">
                <a:latin typeface="微软雅黑" pitchFamily="34" charset="-122"/>
                <a:ea typeface="微软雅黑" pitchFamily="34" charset="-122"/>
              </a:rPr>
              <a:t>事件总结：</a:t>
            </a:r>
          </a:p>
          <a:p>
            <a:pPr marL="457200" indent="-457200">
              <a:buFont typeface="+mj-lt"/>
              <a:buAutoNum type="arabicPeriod"/>
            </a:pPr>
            <a:r>
              <a:rPr lang="zh-CN" altLang="en-US" sz="2400" dirty="0" smtClean="0">
                <a:latin typeface="微软雅黑" pitchFamily="34" charset="-122"/>
                <a:ea typeface="微软雅黑" pitchFamily="34" charset="-122"/>
              </a:rPr>
              <a:t>本</a:t>
            </a:r>
            <a:r>
              <a:rPr lang="zh-CN" altLang="en-US" sz="2400" dirty="0">
                <a:latin typeface="微软雅黑" pitchFamily="34" charset="-122"/>
                <a:ea typeface="微软雅黑" pitchFamily="34" charset="-122"/>
              </a:rPr>
              <a:t>事件原因之一为质控品失效，但因该岗位人员较多，相关记录欠缺，因此是否因人为保存不当无法证明，应补充相关记录</a:t>
            </a:r>
            <a:r>
              <a:rPr lang="zh-CN" altLang="en-US" sz="2400" dirty="0" smtClean="0">
                <a:latin typeface="微软雅黑" pitchFamily="34" charset="-122"/>
                <a:ea typeface="微软雅黑" pitchFamily="34" charset="-122"/>
              </a:rPr>
              <a:t>。</a:t>
            </a:r>
            <a:endParaRPr lang="zh-CN" altLang="en-US" sz="2400" dirty="0">
              <a:latin typeface="微软雅黑" pitchFamily="34" charset="-122"/>
              <a:ea typeface="微软雅黑" pitchFamily="34" charset="-122"/>
            </a:endParaRPr>
          </a:p>
          <a:p>
            <a:pPr marL="457200" indent="-457200">
              <a:buFont typeface="+mj-lt"/>
              <a:buAutoNum type="arabicPeriod"/>
            </a:pPr>
            <a:r>
              <a:rPr lang="zh-CN" altLang="en-US" sz="2400" dirty="0" smtClean="0">
                <a:latin typeface="微软雅黑" pitchFamily="34" charset="-122"/>
                <a:ea typeface="微软雅黑" pitchFamily="34" charset="-122"/>
                <a:sym typeface="+mn-ea"/>
              </a:rPr>
              <a:t>本</a:t>
            </a:r>
            <a:r>
              <a:rPr lang="zh-CN" altLang="en-US" sz="2400" dirty="0">
                <a:latin typeface="微软雅黑" pitchFamily="34" charset="-122"/>
                <a:ea typeface="微软雅黑" pitchFamily="34" charset="-122"/>
                <a:sym typeface="+mn-ea"/>
              </a:rPr>
              <a:t>事件另一原因为交接班不详细，对可能有问题的试剂未予交代，</a:t>
            </a:r>
            <a:r>
              <a:rPr lang="zh-CN" altLang="en-US" sz="2400" dirty="0" smtClean="0">
                <a:latin typeface="微软雅黑" pitchFamily="34" charset="-122"/>
                <a:ea typeface="微软雅黑" pitchFamily="34" charset="-122"/>
                <a:sym typeface="+mn-ea"/>
              </a:rPr>
              <a:t>应完善</a:t>
            </a:r>
            <a:r>
              <a:rPr lang="zh-CN" altLang="en-US" sz="2400" dirty="0">
                <a:latin typeface="微软雅黑" pitchFamily="34" charset="-122"/>
                <a:ea typeface="微软雅黑" pitchFamily="34" charset="-122"/>
                <a:sym typeface="+mn-ea"/>
              </a:rPr>
              <a:t>相关制度。</a:t>
            </a:r>
            <a:endParaRPr lang="en-US" altLang="zh-CN" sz="2400" dirty="0">
              <a:latin typeface="微软雅黑" pitchFamily="34" charset="-122"/>
              <a:ea typeface="微软雅黑" pitchFamily="34" charset="-122"/>
            </a:endParaRPr>
          </a:p>
          <a:p>
            <a:pPr marL="0" indent="0">
              <a:buNone/>
            </a:pPr>
            <a:endParaRPr lang="zh-CN" altLang="en-US" sz="2400" dirty="0">
              <a:latin typeface="微软雅黑" pitchFamily="34" charset="-122"/>
              <a:ea typeface="微软雅黑" pitchFamily="34" charset="-122"/>
            </a:endParaRPr>
          </a:p>
        </p:txBody>
      </p:sp>
      <p:sp>
        <p:nvSpPr>
          <p:cNvPr id="4" name="标题 3"/>
          <p:cNvSpPr>
            <a:spLocks noGrp="1"/>
          </p:cNvSpPr>
          <p:nvPr>
            <p:ph type="title"/>
          </p:nvPr>
        </p:nvSpPr>
        <p:spPr/>
        <p:txBody>
          <a:bodyPr>
            <a:normAutofit/>
          </a:bodyPr>
          <a:lstStyle/>
          <a:p>
            <a:r>
              <a:rPr lang="zh-CN" altLang="en-US" sz="4000" b="1" dirty="0" smtClean="0">
                <a:solidFill>
                  <a:srgbClr val="FF0000"/>
                </a:solidFill>
                <a:latin typeface="微软雅黑" pitchFamily="34" charset="-122"/>
                <a:ea typeface="微软雅黑" pitchFamily="34" charset="-122"/>
              </a:rPr>
              <a:t>本案尚未结束！</a:t>
            </a:r>
            <a:r>
              <a:rPr lang="en-US" altLang="zh-CN" sz="4000" b="1" dirty="0" smtClean="0">
                <a:solidFill>
                  <a:srgbClr val="FF0000"/>
                </a:solidFill>
                <a:latin typeface="微软雅黑" pitchFamily="34" charset="-122"/>
                <a:ea typeface="微软雅黑" pitchFamily="34" charset="-122"/>
              </a:rPr>
              <a:t>——</a:t>
            </a:r>
            <a:r>
              <a:rPr lang="zh-CN" altLang="en-US" sz="4000" b="1" dirty="0" smtClean="0">
                <a:solidFill>
                  <a:srgbClr val="FF0000"/>
                </a:solidFill>
                <a:latin typeface="微软雅黑" pitchFamily="34" charset="-122"/>
                <a:ea typeface="微软雅黑" pitchFamily="34" charset="-122"/>
              </a:rPr>
              <a:t>制度完善</a:t>
            </a:r>
            <a:endParaRPr lang="zh-CN" altLang="en-US" sz="4000" b="1" dirty="0">
              <a:solidFill>
                <a:srgbClr val="FF0000"/>
              </a:solidFill>
              <a:latin typeface="微软雅黑" pitchFamily="34" charset="-122"/>
              <a:ea typeface="微软雅黑" pitchFamily="34" charset="-122"/>
            </a:endParaRPr>
          </a:p>
        </p:txBody>
      </p:sp>
      <p:sp>
        <p:nvSpPr>
          <p:cNvPr id="5" name="TextBox 4"/>
          <p:cNvSpPr txBox="1"/>
          <p:nvPr/>
        </p:nvSpPr>
        <p:spPr>
          <a:xfrm>
            <a:off x="107504" y="4581128"/>
            <a:ext cx="8640960" cy="1754326"/>
          </a:xfrm>
          <a:prstGeom prst="rect">
            <a:avLst/>
          </a:prstGeom>
          <a:solidFill>
            <a:srgbClr val="0033CC"/>
          </a:solidFill>
          <a:ln>
            <a:solidFill>
              <a:srgbClr val="0033CC"/>
            </a:solidFill>
          </a:ln>
        </p:spPr>
        <p:txBody>
          <a:bodyPr wrap="square" rtlCol="0">
            <a:spAutoFit/>
          </a:bodyPr>
          <a:lstStyle/>
          <a:p>
            <a:r>
              <a:rPr lang="zh-CN" altLang="en-US" sz="3600" dirty="0" smtClean="0">
                <a:solidFill>
                  <a:schemeClr val="bg1"/>
                </a:solidFill>
                <a:latin typeface="Arial" pitchFamily="34" charset="0"/>
                <a:ea typeface="黑体" pitchFamily="49" charset="-122"/>
                <a:cs typeface="Arial" pitchFamily="34" charset="0"/>
              </a:rPr>
              <a:t>由</a:t>
            </a:r>
            <a:r>
              <a:rPr lang="en-US" altLang="zh-CN" sz="3600" dirty="0" smtClean="0">
                <a:solidFill>
                  <a:schemeClr val="bg1"/>
                </a:solidFill>
                <a:latin typeface="Arial" pitchFamily="34" charset="0"/>
                <a:ea typeface="黑体" pitchFamily="49" charset="-122"/>
                <a:cs typeface="Arial" pitchFamily="34" charset="0"/>
              </a:rPr>
              <a:t>PCR</a:t>
            </a:r>
            <a:r>
              <a:rPr lang="zh-CN" altLang="en-US" sz="3600" dirty="0" smtClean="0">
                <a:solidFill>
                  <a:schemeClr val="bg1"/>
                </a:solidFill>
                <a:latin typeface="Arial" pitchFamily="34" charset="0"/>
                <a:ea typeface="黑体" pitchFamily="49" charset="-122"/>
                <a:cs typeface="Arial" pitchFamily="34" charset="0"/>
              </a:rPr>
              <a:t>组组长及质量主管：</a:t>
            </a:r>
            <a:endParaRPr lang="en-US" altLang="zh-CN" sz="3600" dirty="0" smtClean="0">
              <a:solidFill>
                <a:schemeClr val="bg1"/>
              </a:solidFill>
              <a:latin typeface="Arial" pitchFamily="34" charset="0"/>
              <a:ea typeface="黑体" pitchFamily="49" charset="-122"/>
              <a:cs typeface="Arial" pitchFamily="34" charset="0"/>
            </a:endParaRPr>
          </a:p>
          <a:p>
            <a:pPr algn="ctr"/>
            <a:r>
              <a:rPr lang="en-US" altLang="zh-CN" sz="3600" dirty="0" smtClean="0">
                <a:solidFill>
                  <a:schemeClr val="bg1"/>
                </a:solidFill>
                <a:latin typeface="Arial" pitchFamily="34" charset="0"/>
                <a:ea typeface="黑体" pitchFamily="49" charset="-122"/>
                <a:cs typeface="Arial" pitchFamily="34" charset="0"/>
              </a:rPr>
              <a:t>1. </a:t>
            </a:r>
            <a:r>
              <a:rPr lang="zh-CN" altLang="en-US" sz="3600" dirty="0" smtClean="0">
                <a:solidFill>
                  <a:schemeClr val="bg1"/>
                </a:solidFill>
                <a:latin typeface="Arial" pitchFamily="34" charset="0"/>
                <a:ea typeface="黑体" pitchFamily="49" charset="-122"/>
                <a:cs typeface="Arial" pitchFamily="34" charset="0"/>
              </a:rPr>
              <a:t>完善试剂存储及使用方式；</a:t>
            </a:r>
            <a:r>
              <a:rPr lang="en-US" altLang="zh-CN" sz="3600" dirty="0" smtClean="0">
                <a:solidFill>
                  <a:schemeClr val="bg1"/>
                </a:solidFill>
                <a:latin typeface="Arial" pitchFamily="34" charset="0"/>
                <a:ea typeface="黑体" pitchFamily="49" charset="-122"/>
                <a:cs typeface="Arial" pitchFamily="34" charset="0"/>
              </a:rPr>
              <a:t>2. </a:t>
            </a:r>
            <a:r>
              <a:rPr lang="zh-CN" altLang="en-US" sz="3600" dirty="0" smtClean="0">
                <a:solidFill>
                  <a:schemeClr val="bg1"/>
                </a:solidFill>
                <a:latin typeface="Arial" pitchFamily="34" charset="0"/>
                <a:ea typeface="黑体" pitchFamily="49" charset="-122"/>
                <a:cs typeface="Arial" pitchFamily="34" charset="0"/>
              </a:rPr>
              <a:t>落实补充相关记录表格；</a:t>
            </a:r>
            <a:r>
              <a:rPr lang="en-US" altLang="zh-CN" sz="3600" dirty="0" smtClean="0">
                <a:solidFill>
                  <a:schemeClr val="bg1"/>
                </a:solidFill>
                <a:latin typeface="Arial" pitchFamily="34" charset="0"/>
                <a:ea typeface="黑体" pitchFamily="49" charset="-122"/>
                <a:cs typeface="Arial" pitchFamily="34" charset="0"/>
              </a:rPr>
              <a:t>3. </a:t>
            </a:r>
            <a:r>
              <a:rPr lang="zh-CN" altLang="en-US" sz="3600" dirty="0" smtClean="0">
                <a:solidFill>
                  <a:schemeClr val="bg1"/>
                </a:solidFill>
                <a:latin typeface="Arial" pitchFamily="34" charset="0"/>
                <a:ea typeface="黑体" pitchFamily="49" charset="-122"/>
                <a:cs typeface="Arial" pitchFamily="34" charset="0"/>
              </a:rPr>
              <a:t>完善交班制度</a:t>
            </a:r>
            <a:endParaRPr lang="zh-CN" altLang="en-US" sz="3600" dirty="0">
              <a:solidFill>
                <a:schemeClr val="bg1"/>
              </a:solidFill>
              <a:latin typeface="Arial" pitchFamily="34" charset="0"/>
              <a:ea typeface="黑体" pitchFamily="49" charset="-122"/>
              <a:cs typeface="Arial" pitchFamily="34" charset="0"/>
            </a:endParaRPr>
          </a:p>
        </p:txBody>
      </p:sp>
    </p:spTree>
    <p:extLst>
      <p:ext uri="{BB962C8B-B14F-4D97-AF65-F5344CB8AC3E}">
        <p14:creationId xmlns:p14="http://schemas.microsoft.com/office/powerpoint/2010/main" val="336918807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143000"/>
          </a:xfrm>
        </p:spPr>
        <p:txBody>
          <a:bodyPr>
            <a:normAutofit/>
          </a:bodyPr>
          <a:lstStyle/>
          <a:p>
            <a:pPr algn="ctr"/>
            <a:r>
              <a:rPr lang="zh-CN" altLang="en-US" sz="4000" b="1">
                <a:solidFill>
                  <a:srgbClr val="FF0000"/>
                </a:solidFill>
                <a:latin typeface="Arial" pitchFamily="34" charset="0"/>
                <a:ea typeface="微软雅黑" pitchFamily="34" charset="-122"/>
                <a:cs typeface="Arial" pitchFamily="34" charset="0"/>
              </a:rPr>
              <a:t>案例之一：</a:t>
            </a:r>
            <a:r>
              <a:rPr lang="en-US" altLang="zh-CN" sz="4000" b="1">
                <a:solidFill>
                  <a:srgbClr val="FF0000"/>
                </a:solidFill>
                <a:latin typeface="Arial" pitchFamily="34" charset="0"/>
                <a:ea typeface="微软雅黑" pitchFamily="34" charset="-122"/>
                <a:cs typeface="Arial" pitchFamily="34" charset="0"/>
              </a:rPr>
              <a:t>EBV-DNA</a:t>
            </a:r>
            <a:r>
              <a:rPr lang="zh-CN" altLang="en-US" sz="4000" b="1">
                <a:solidFill>
                  <a:srgbClr val="FF0000"/>
                </a:solidFill>
                <a:latin typeface="Arial" pitchFamily="34" charset="0"/>
                <a:ea typeface="微软雅黑" pitchFamily="34" charset="-122"/>
                <a:cs typeface="Arial" pitchFamily="34" charset="0"/>
              </a:rPr>
              <a:t>失败率过高</a:t>
            </a:r>
          </a:p>
        </p:txBody>
      </p:sp>
      <p:pic>
        <p:nvPicPr>
          <p:cNvPr id="4" name="内容占位符 3" descr="改进前提取"/>
          <p:cNvPicPr>
            <a:picLocks noGrp="1" noChangeAspect="1"/>
          </p:cNvPicPr>
          <p:nvPr>
            <p:ph idx="1"/>
          </p:nvPr>
        </p:nvPicPr>
        <p:blipFill>
          <a:blip r:embed="rId2"/>
          <a:stretch>
            <a:fillRect/>
          </a:stretch>
        </p:blipFill>
        <p:spPr>
          <a:xfrm>
            <a:off x="703898" y="1905635"/>
            <a:ext cx="3585686" cy="3074670"/>
          </a:xfrm>
          <a:prstGeom prst="rect">
            <a:avLst/>
          </a:prstGeom>
        </p:spPr>
      </p:pic>
      <p:pic>
        <p:nvPicPr>
          <p:cNvPr id="5" name="图片 4" descr="高失败"/>
          <p:cNvPicPr>
            <a:picLocks noChangeAspect="1"/>
          </p:cNvPicPr>
          <p:nvPr/>
        </p:nvPicPr>
        <p:blipFill>
          <a:blip r:embed="rId3"/>
          <a:stretch>
            <a:fillRect/>
          </a:stretch>
        </p:blipFill>
        <p:spPr>
          <a:xfrm>
            <a:off x="4757737" y="1891665"/>
            <a:ext cx="3843338" cy="3088640"/>
          </a:xfrm>
          <a:prstGeom prst="rect">
            <a:avLst/>
          </a:prstGeom>
        </p:spPr>
      </p:pic>
      <p:sp>
        <p:nvSpPr>
          <p:cNvPr id="6" name="文本框 5"/>
          <p:cNvSpPr txBox="1"/>
          <p:nvPr/>
        </p:nvSpPr>
        <p:spPr>
          <a:xfrm>
            <a:off x="711042" y="5167631"/>
            <a:ext cx="7930039" cy="829945"/>
          </a:xfrm>
          <a:prstGeom prst="rect">
            <a:avLst/>
          </a:prstGeom>
          <a:noFill/>
        </p:spPr>
        <p:txBody>
          <a:bodyPr wrap="square" rtlCol="0">
            <a:spAutoFit/>
          </a:bodyPr>
          <a:lstStyle/>
          <a:p>
            <a:r>
              <a:rPr lang="en-US" altLang="zh-CN" sz="2400" dirty="0"/>
              <a:t>EBV-DNA</a:t>
            </a:r>
            <a:r>
              <a:rPr lang="zh-CN" altLang="en-US" sz="2400" dirty="0"/>
              <a:t>检测内参失败率长期维持在高水平，造成重复检测增加，对成本及报告周期的负面影响很大</a:t>
            </a:r>
          </a:p>
        </p:txBody>
      </p:sp>
    </p:spTree>
    <p:extLst>
      <p:ext uri="{BB962C8B-B14F-4D97-AF65-F5344CB8AC3E}">
        <p14:creationId xmlns:p14="http://schemas.microsoft.com/office/powerpoint/2010/main" val="4096716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463</TotalTime>
  <Words>6778</Words>
  <Application>Microsoft Office PowerPoint</Application>
  <PresentationFormat>全屏显示(4:3)</PresentationFormat>
  <Paragraphs>1235</Paragraphs>
  <Slides>117</Slides>
  <Notes>18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117</vt:i4>
      </vt:variant>
    </vt:vector>
  </HeadingPairs>
  <TitlesOfParts>
    <vt:vector size="132" baseType="lpstr">
      <vt:lpstr>Merck</vt:lpstr>
      <vt:lpstr>MingLiU-ExtB</vt:lpstr>
      <vt:lpstr>黑体</vt:lpstr>
      <vt:lpstr>华文细黑</vt:lpstr>
      <vt:lpstr>华文新魏</vt:lpstr>
      <vt:lpstr>华文中宋</vt:lpstr>
      <vt:lpstr>隶书</vt:lpstr>
      <vt:lpstr>宋体</vt:lpstr>
      <vt:lpstr>微软雅黑</vt:lpstr>
      <vt:lpstr>Arial</vt:lpstr>
      <vt:lpstr>Calibri</vt:lpstr>
      <vt:lpstr>Times New Roman</vt:lpstr>
      <vt:lpstr>Verdana</vt:lpstr>
      <vt:lpstr>Wingdings</vt:lpstr>
      <vt:lpstr>Office 主题</vt:lpstr>
      <vt:lpstr>分子病理诊断实验室建设的规范化</vt:lpstr>
      <vt:lpstr>内容提要</vt:lpstr>
      <vt:lpstr>第一部分  实验室硬件建设的规范化</vt:lpstr>
      <vt:lpstr>PowerPoint 演示文稿</vt:lpstr>
      <vt:lpstr>PowerPoint 演示文稿</vt:lpstr>
      <vt:lpstr>PowerPoint 演示文稿</vt:lpstr>
      <vt:lpstr>PowerPoint 演示文稿</vt:lpstr>
      <vt:lpstr>PowerPoint 演示文稿</vt:lpstr>
      <vt:lpstr>边建设边服务       ——配套完善的实验室群</vt:lpstr>
      <vt:lpstr>PowerPoint 演示文稿</vt:lpstr>
      <vt:lpstr>PowerPoint 演示文稿</vt:lpstr>
      <vt:lpstr>2014年临床核酸扩增实验室及形态学实验室</vt:lpstr>
      <vt:lpstr>实验室空间利用</vt:lpstr>
      <vt:lpstr>2016年整合测序实验室</vt:lpstr>
      <vt:lpstr>PowerPoint 演示文稿</vt:lpstr>
      <vt:lpstr>完整的实验室配置</vt:lpstr>
      <vt:lpstr>标准化的临床基因扩增实验室</vt:lpstr>
      <vt:lpstr>各司其职的仪器设备</vt:lpstr>
      <vt:lpstr>完备的技术体系</vt:lpstr>
      <vt:lpstr>PowerPoint 演示文稿</vt:lpstr>
      <vt:lpstr>PowerPoint 演示文稿</vt:lpstr>
      <vt:lpstr>第二部分 </vt:lpstr>
      <vt:lpstr>PowerPoint 演示文稿</vt:lpstr>
      <vt:lpstr>PowerPoint 演示文稿</vt:lpstr>
      <vt:lpstr>规范化之——人员资质管理                  --合格的专职人员--必须的培训合格证书</vt:lpstr>
      <vt:lpstr>PowerPoint 演示文稿</vt:lpstr>
      <vt:lpstr>PowerPoint 演示文稿</vt:lpstr>
      <vt:lpstr>PowerPoint 演示文稿</vt:lpstr>
      <vt:lpstr>PowerPoint 演示文稿</vt:lpstr>
      <vt:lpstr>PowerPoint 演示文稿</vt:lpstr>
      <vt:lpstr>PowerPoint 演示文稿</vt:lpstr>
      <vt:lpstr>SOP持续修整之路</vt:lpstr>
      <vt:lpstr>告别说明书式的SOP</vt:lpstr>
      <vt:lpstr>操作图片制作</vt:lpstr>
      <vt:lpstr>动作分解入SOP</vt:lpstr>
      <vt:lpstr> 针对质控、失控的章节</vt:lpstr>
      <vt:lpstr>PowerPoint 演示文稿</vt:lpstr>
      <vt:lpstr>PowerPoint 演示文稿</vt:lpstr>
      <vt:lpstr>第三部分</vt:lpstr>
      <vt:lpstr>根据技术分工精细化管理</vt:lpstr>
      <vt:lpstr>流程的更新</vt:lpstr>
      <vt:lpstr>PowerPoint 演示文稿</vt:lpstr>
      <vt:lpstr>PowerPoint 演示文稿</vt:lpstr>
      <vt:lpstr>PowerPoint 演示文稿</vt:lpstr>
      <vt:lpstr>管理文件持续 修整之路</vt:lpstr>
      <vt:lpstr>PowerPoint 演示文稿</vt:lpstr>
      <vt:lpstr>PowerPoint 演示文稿</vt:lpstr>
      <vt:lpstr>PowerPoint 演示文稿</vt:lpstr>
      <vt:lpstr>PowerPoint 演示文稿</vt:lpstr>
      <vt:lpstr>PowerPoint 演示文稿</vt:lpstr>
      <vt:lpstr>保证整齐划一的采血送检流程</vt:lpstr>
      <vt:lpstr> SOP文字定规</vt:lpstr>
      <vt:lpstr>标本质量是生命之本</vt:lpstr>
      <vt:lpstr>工作流程规范化——由10大元素构成的科室内部工作流程 </vt:lpstr>
      <vt:lpstr>PowerPoint 演示文稿</vt:lpstr>
      <vt:lpstr>流程化----病原体拷贝检测流程表</vt:lpstr>
      <vt:lpstr>流程化----基因突变检测流程表</vt:lpstr>
      <vt:lpstr>PowerPoint 演示文稿</vt:lpstr>
      <vt:lpstr> 抱怨处理</vt:lpstr>
      <vt:lpstr>质量控制规范化之——全流程质量控制</vt:lpstr>
      <vt:lpstr>PowerPoint 演示文稿</vt:lpstr>
      <vt:lpstr>PowerPoint 演示文稿</vt:lpstr>
      <vt:lpstr>PowerPoint 演示文稿</vt:lpstr>
      <vt:lpstr>PowerPoint 演示文稿</vt:lpstr>
      <vt:lpstr>PowerPoint 演示文稿</vt:lpstr>
      <vt:lpstr>实验室设置</vt:lpstr>
      <vt:lpstr>PowerPoint 演示文稿</vt:lpstr>
      <vt:lpstr>制定方便质控的 流程图</vt:lpstr>
      <vt:lpstr>技术质控节点</vt:lpstr>
      <vt:lpstr>BRCA检测报告合成—生信分析流程</vt:lpstr>
      <vt:lpstr>如何选择：目标基因测序？全基因组/全外显子组测序？</vt:lpstr>
      <vt:lpstr>我们准备好了吗？？                          ---- NGS的临床应用</vt:lpstr>
      <vt:lpstr>PowerPoint 演示文稿</vt:lpstr>
      <vt:lpstr>PowerPoint 演示文稿</vt:lpstr>
      <vt:lpstr>PowerPoint 演示文稿</vt:lpstr>
      <vt:lpstr>PowerPoint 演示文稿</vt:lpstr>
      <vt:lpstr>PowerPoint 演示文稿</vt:lpstr>
      <vt:lpstr>测序实验室专用室内质量控制体系</vt:lpstr>
      <vt:lpstr>常用二代测序平台能检测哪些生物标志物? ― 服务于药物研发和个性化医疗</vt:lpstr>
      <vt:lpstr>NGS的技术痛点—技术质控节点</vt:lpstr>
      <vt:lpstr>NGS合理化临床应用之问题一：                 如何选择目标基因Panel测序？                               全基因组/全外显子组测序？</vt:lpstr>
      <vt:lpstr>“可靶向作用基因”</vt:lpstr>
      <vt:lpstr>NGS未来：全外显子？全外显子！！</vt:lpstr>
      <vt:lpstr>检测的目的是什么？</vt:lpstr>
      <vt:lpstr>NGS合理化临床应用之问题一：          NGS如何实现不同突变类型与样本类型的最佳匹配？ </vt:lpstr>
      <vt:lpstr>中国NGS临床应用之问题二：              正常人群数据库？疾病人群数据库！</vt:lpstr>
      <vt:lpstr>NGS测序临床应用问题之三：。。。。。</vt:lpstr>
      <vt:lpstr>PowerPoint 演示文稿</vt:lpstr>
      <vt:lpstr>分子诊断技术合理化临床应用</vt:lpstr>
      <vt:lpstr>第五部分</vt:lpstr>
      <vt:lpstr>胚系突变NGS检测DNA提取</vt:lpstr>
      <vt:lpstr>PowerPoint 演示文稿</vt:lpstr>
      <vt:lpstr>PowerPoint 演示文稿</vt:lpstr>
      <vt:lpstr>ctDNA NGS检测DNA提取</vt:lpstr>
      <vt:lpstr>PowerPoint 演示文稿</vt:lpstr>
      <vt:lpstr>室内质控失控分析</vt:lpstr>
      <vt:lpstr>PowerPoint 演示文稿</vt:lpstr>
      <vt:lpstr>本案尚未结束！——制度完善</vt:lpstr>
      <vt:lpstr>案例之一：EBV-DNA失败率过高</vt:lpstr>
      <vt:lpstr>PowerPoint 演示文稿</vt:lpstr>
      <vt:lpstr>PowerPoint 演示文稿</vt:lpstr>
      <vt:lpstr>案例之二：HBV-DNA污染排查</vt:lpstr>
      <vt:lpstr>案例之二：HBV-DNA污染排查</vt:lpstr>
      <vt:lpstr>投诉受理与分析、处理</vt:lpstr>
      <vt:lpstr>PowerPoint 演示文稿</vt:lpstr>
      <vt:lpstr>投诉记录及沟通</vt:lpstr>
      <vt:lpstr>规范化之——样本的质量决定检测的结果</vt:lpstr>
      <vt:lpstr>第六部分</vt:lpstr>
      <vt:lpstr>PowerPoint 演示文稿</vt:lpstr>
      <vt:lpstr>PowerPoint 演示文稿</vt:lpstr>
      <vt:lpstr>牢记服务使命</vt:lpstr>
      <vt:lpstr>PowerPoint 演示文稿</vt:lpstr>
      <vt:lpstr>PowerPoint 演示文稿</vt:lpstr>
      <vt:lpstr>PowerPoint 演示文稿</vt:lpstr>
      <vt:lpstr>PowerPoint 演示文稿</vt:lpstr>
      <vt:lpstr>小   结</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临床基因检测 规范之路</dc:title>
  <dc:creator>Administrator</dc:creator>
  <cp:lastModifiedBy>admin</cp:lastModifiedBy>
  <cp:revision>67</cp:revision>
  <dcterms:modified xsi:type="dcterms:W3CDTF">2019-02-14T07:42:33Z</dcterms:modified>
</cp:coreProperties>
</file>